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6557" y="443636"/>
            <a:ext cx="4939284" cy="1224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5370" y="2210156"/>
            <a:ext cx="5861659" cy="222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89772-How-to-Install-and-Remove-a-VEX-IQ-Robot-Brain-Radio" TargetMode="External"/><Relationship Id="rId3" Type="http://schemas.openxmlformats.org/officeDocument/2006/relationships/hyperlink" Target="https://kb.vex.com/hc/en-us/articles/360035951991-How-to-Install-or-Remove-the-VEX-IQ-Robot-Battery" TargetMode="External"/><Relationship Id="rId4" Type="http://schemas.openxmlformats.org/officeDocument/2006/relationships/hyperlink" Target="https://kb.vex.com/hc/en-us/articles/360035952151-How-to-Connect-VEX-IQ-Devices-to-Smart-Ports" TargetMode="External"/><Relationship Id="rId5" Type="http://schemas.openxmlformats.org/officeDocument/2006/relationships/image" Target="../media/image34.jpg"/><Relationship Id="rId6" Type="http://schemas.openxmlformats.org/officeDocument/2006/relationships/image" Target="../media/image3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vexrobotics.com/228-2500.html" TargetMode="External"/><Relationship Id="rId3" Type="http://schemas.openxmlformats.org/officeDocument/2006/relationships/hyperlink" Target="https://www.vexrobotics.com/228-2604.html" TargetMode="External"/><Relationship Id="rId4" Type="http://schemas.openxmlformats.org/officeDocument/2006/relationships/hyperlink" Target="https://www.vexrobotics.com/228-5671.html" TargetMode="External"/><Relationship Id="rId5" Type="http://schemas.openxmlformats.org/officeDocument/2006/relationships/hyperlink" Target="https://www.vexrobotics.com/228-2785.html" TargetMode="External"/><Relationship Id="rId6" Type="http://schemas.openxmlformats.org/officeDocument/2006/relationships/hyperlink" Target="https://kb.vex.com/hc/en-us/articles/360035952151-How-to-Connect-VEX-IQ-Devices-to-Smart-Ports" TargetMode="External"/><Relationship Id="rId7" Type="http://schemas.openxmlformats.org/officeDocument/2006/relationships/hyperlink" Target="https://kb.vex.com/hc/en-us/articles/360035952571-How-to-Turn-On-Off-a-VEX-IQ-Robot-Brain" TargetMode="External"/><Relationship Id="rId8" Type="http://schemas.openxmlformats.org/officeDocument/2006/relationships/hyperlink" Target="https://kb.vex.com/hc/en-us/articles/360035590672-How-to-Read-Indicator-Lights-on-the-VEX-IQ-Robot-Brain" TargetMode="External"/><Relationship Id="rId9" Type="http://schemas.openxmlformats.org/officeDocument/2006/relationships/image" Target="../media/image4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92-How-to-Download-to-a-Selected-Slot-on-the-Brain-VEXcode-IQ-Blocks" TargetMode="External"/><Relationship Id="rId3" Type="http://schemas.openxmlformats.org/officeDocument/2006/relationships/hyperlink" Target="https://kb.vex.com/hc/en-us/articles/360035591232-How-to-Download-and-Run-a-Project-VEXcode-IQ-Blocks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image" Target="../media/image5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tionalarchives.gov.uk/doc/open-government-licence/version/1/" TargetMode="External"/><Relationship Id="rId3" Type="http://schemas.openxmlformats.org/officeDocument/2006/relationships/image" Target="../media/image5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exrobotics.com/vexiq/competition/viqc-current-game" TargetMode="External"/><Relationship Id="rId3" Type="http://schemas.openxmlformats.org/officeDocument/2006/relationships/image" Target="../media/image5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exrobotics.com/228-2500.html" TargetMode="External"/><Relationship Id="rId3" Type="http://schemas.openxmlformats.org/officeDocument/2006/relationships/hyperlink" Target="https://www.vexrobotics.com/228-2604.html" TargetMode="External"/><Relationship Id="rId4" Type="http://schemas.openxmlformats.org/officeDocument/2006/relationships/hyperlink" Target="https://www.vexrobotics.com/228-5671.html" TargetMode="External"/><Relationship Id="rId5" Type="http://schemas.openxmlformats.org/officeDocument/2006/relationships/image" Target="../media/image5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vexrobotics.com/228-2785.html" TargetMode="External"/><Relationship Id="rId3" Type="http://schemas.openxmlformats.org/officeDocument/2006/relationships/hyperlink" Target="https://kb.vex.com/hc/en-us/articles/360035952151-How-to-Connect-VEX-IQ-Devices-to-Smart-Ports" TargetMode="External"/><Relationship Id="rId4" Type="http://schemas.openxmlformats.org/officeDocument/2006/relationships/hyperlink" Target="https://kb.vex.com/hc/en-us/articles/360035952571-How-to-Turn-On-Off-a-VEX-IQ-Robot-Brain" TargetMode="External"/><Relationship Id="rId5" Type="http://schemas.openxmlformats.org/officeDocument/2006/relationships/hyperlink" Target="https://kb.vex.com/hc/en-us/articles/360035590672-How-to-Read-Indicator-Lights-on-the-VEX-IQ-Robot-Brain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image" Target="../media/image59.png"/><Relationship Id="rId4" Type="http://schemas.openxmlformats.org/officeDocument/2006/relationships/image" Target="../media/image60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62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952571-How-to-Turn-On-Off-a-VEX-IQ-Robot-Brain" TargetMode="External"/><Relationship Id="rId3" Type="http://schemas.openxmlformats.org/officeDocument/2006/relationships/hyperlink" Target="https://kb.vex.com/hc/en-us/articles/360035590672-How-to-Read-Indicator-Lights-on-the-VEX-IQ-Robot-Brain" TargetMode="External"/><Relationship Id="rId4" Type="http://schemas.openxmlformats.org/officeDocument/2006/relationships/hyperlink" Target="https://kb.vex.com/hc/en-us/articles/360035952331-How-to-Navigate-the-VEX-IQ-Robot-Brain" TargetMode="External"/><Relationship Id="rId5" Type="http://schemas.openxmlformats.org/officeDocument/2006/relationships/hyperlink" Target="https://kb.vex.com/hc/en-us/articles/360035952151-How-to-Connect-VEX-IQ-Devices-to-Smart-Ports" TargetMode="External"/><Relationship Id="rId6" Type="http://schemas.openxmlformats.org/officeDocument/2006/relationships/hyperlink" Target="https://kb.vex.com/hc/en-us/articles/360035951991-How-to-Install-or-Remove-the-VEX-IQ-Robot-Battery" TargetMode="External"/><Relationship Id="rId7" Type="http://schemas.openxmlformats.org/officeDocument/2006/relationships/hyperlink" Target="https://kb.vex.com/hc/en-us/articles/360035955011-How-to-Charge-the-VEX-IQ-Robot-Battery" TargetMode="External"/><Relationship Id="rId8" Type="http://schemas.openxmlformats.org/officeDocument/2006/relationships/hyperlink" Target="https://kb.vex.com/hc/en-us/articles/360035952031-How-to-Use-the-Autopilot-Program-in-the-Demos-Folder" TargetMode="External"/><Relationship Id="rId9" Type="http://schemas.openxmlformats.org/officeDocument/2006/relationships/hyperlink" Target="https://kb.vex.com/hc/en-us/articles/360035953671-Best-Practices-for-Preserving-the-VEX-IQ-Robot-Battery-s-Life" TargetMode="External"/><Relationship Id="rId10" Type="http://schemas.openxmlformats.org/officeDocument/2006/relationships/hyperlink" Target="https://kb.vex.com/hc/en-us/articles/360035590332-Ideas-for-Organizing-the-VEX-IQ-Super-Kit" TargetMode="External"/><Relationship Id="rId11" Type="http://schemas.openxmlformats.org/officeDocument/2006/relationships/hyperlink" Target="https://kb.vex.com/hc/en-us/articles/360035955411-How-to-Understand-the-VEX-IQ-Brain-Status-Icon-USB-VEXcode-IQ-Blocks" TargetMode="External"/><Relationship Id="rId12" Type="http://schemas.openxmlformats.org/officeDocument/2006/relationships/hyperlink" Target="https://kb.vex.com/hc/en-us/articles/360035954551-How-to-Begin-a-New-Project-VEXcode-IQ-Blocks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591232-How-to-Download-and-Run-a-Project-VEXcode-IQ-Blocks" TargetMode="External"/><Relationship Id="rId3" Type="http://schemas.openxmlformats.org/officeDocument/2006/relationships/hyperlink" Target="https://kb.vex.com/hc/en-us/articles/360035954531-How-to-Save-a-Project-on-Windows-VEXcode-IQ-Blocks" TargetMode="External"/><Relationship Id="rId4" Type="http://schemas.openxmlformats.org/officeDocument/2006/relationships/hyperlink" Target="https://kb.vex.com/hc/en-us/articles/360035954511-How-to-Save-a-Project-on-macOS-VEXcode-IQ-Blocks" TargetMode="External"/><Relationship Id="rId5" Type="http://schemas.openxmlformats.org/officeDocument/2006/relationships/hyperlink" Target="https://kb.vex.com/hc/en-us/articles/360035955351-How-to-Save-on-a-Chromebook-VEXcode-IQ-Blocks" TargetMode="External"/><Relationship Id="rId6" Type="http://schemas.openxmlformats.org/officeDocument/2006/relationships/hyperlink" Target="https://kb.vex.com/hc/en-us/articles/360035591292-How-to-Download-to-a-Selected-Slot-on-the-Brain-VEXcode-IQ-Blocks" TargetMode="Externa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Relationship Id="rId4" Type="http://schemas.openxmlformats.org/officeDocument/2006/relationships/image" Target="../media/image75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952151-How-to-Connect-VEX-IQ-Devices-to-Smart-Ports" TargetMode="External"/><Relationship Id="rId3" Type="http://schemas.openxmlformats.org/officeDocument/2006/relationships/hyperlink" Target="https://kb.vex.com/hc/en-us/articles/360035952571-How-to-Turn-On-Off-a-VEX-IQ-Robot-Brain" TargetMode="External"/><Relationship Id="rId4" Type="http://schemas.openxmlformats.org/officeDocument/2006/relationships/hyperlink" Target="https://kb.vex.com/hc/en-us/articles/360035591232-How-to-Download-and-Run-a-Project-VEXcode-IQ-Blocks" TargetMode="Externa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952151-How-to-Connect-VEX-IQ-Devices-to-Smart-Ports" TargetMode="External"/><Relationship Id="rId3" Type="http://schemas.openxmlformats.org/officeDocument/2006/relationships/hyperlink" Target="https://kb.vex.com/hc/en-us/articles/360035952571-How-to-Turn-On-Off-a-VEX-IQ-Robot-Brain" TargetMode="External"/><Relationship Id="rId4" Type="http://schemas.openxmlformats.org/officeDocument/2006/relationships/hyperlink" Target="https://kb.vex.com/hc/en-us/articles/360035591232-How-to-Download-and-Run-a-Project-VEXcode-IQ-Blocks" TargetMode="Externa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954551-How-to-Begin-a-New-Project-VEXcode-IQ-Blocks" TargetMode="External"/><Relationship Id="rId3" Type="http://schemas.openxmlformats.org/officeDocument/2006/relationships/hyperlink" Target="https://kb.vex.com/hc/en-us/articles/360035591292-How-to-Download-to-a-Selected-Slot-on-the-Brain-VEXcode-IQ-Blocks" TargetMode="External"/><Relationship Id="rId4" Type="http://schemas.openxmlformats.org/officeDocument/2006/relationships/hyperlink" Target="https://kb.vex.com/hc/en-us/articles/360035591232-How-to-Download-and-Run-a-Project-VEXcode-IQ-Blocks" TargetMode="Externa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b.vex.com/hc/en-us/articles/360035955011-How-to-Charge-the-VEX-IQ-Robot-Battery" TargetMode="External"/><Relationship Id="rId3" Type="http://schemas.openxmlformats.org/officeDocument/2006/relationships/hyperlink" Target="https://kb.vex.com/hc/en-us/articles/360035953671-Best-Practices-for-Preserving-the-VEX-IQ-Robot-Battery-s-Life" TargetMode="Externa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38020" cy="10058400"/>
          </a:xfrm>
          <a:custGeom>
            <a:avLst/>
            <a:gdLst/>
            <a:ahLst/>
            <a:cxnLst/>
            <a:rect l="l" t="t" r="r" b="b"/>
            <a:pathLst>
              <a:path w="1938020" h="10058400">
                <a:moveTo>
                  <a:pt x="354393" y="0"/>
                </a:moveTo>
                <a:lnTo>
                  <a:pt x="0" y="0"/>
                </a:lnTo>
                <a:lnTo>
                  <a:pt x="0" y="10058399"/>
                </a:lnTo>
                <a:lnTo>
                  <a:pt x="1938020" y="10058399"/>
                </a:lnTo>
                <a:lnTo>
                  <a:pt x="1938020" y="9718675"/>
                </a:lnTo>
                <a:lnTo>
                  <a:pt x="1918573" y="9616678"/>
                </a:lnTo>
                <a:lnTo>
                  <a:pt x="1875789" y="9540875"/>
                </a:lnTo>
                <a:lnTo>
                  <a:pt x="1833006" y="9493646"/>
                </a:lnTo>
                <a:lnTo>
                  <a:pt x="478917" y="8645525"/>
                </a:lnTo>
                <a:lnTo>
                  <a:pt x="406926" y="8570317"/>
                </a:lnTo>
                <a:lnTo>
                  <a:pt x="369958" y="8491537"/>
                </a:lnTo>
                <a:lnTo>
                  <a:pt x="356339" y="8429426"/>
                </a:lnTo>
                <a:lnTo>
                  <a:pt x="354393" y="8404225"/>
                </a:lnTo>
                <a:lnTo>
                  <a:pt x="354393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86889" y="508000"/>
            <a:ext cx="4380865" cy="951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8461" y="2555875"/>
            <a:ext cx="4118610" cy="15621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77290" marR="5080" indent="-1165225">
              <a:lnSpc>
                <a:spcPct val="140000"/>
              </a:lnSpc>
              <a:spcBef>
                <a:spcPts val="100"/>
              </a:spcBef>
              <a:tabLst>
                <a:tab pos="1348740" algn="l"/>
                <a:tab pos="3315335" algn="l"/>
              </a:tabLst>
            </a:pPr>
            <a:r>
              <a:rPr dirty="0" sz="3600" spc="85">
                <a:solidFill>
                  <a:srgbClr val="0077C7"/>
                </a:solidFill>
              </a:rPr>
              <a:t>D</a:t>
            </a:r>
            <a:r>
              <a:rPr dirty="0" sz="3600" spc="25">
                <a:solidFill>
                  <a:srgbClr val="0077C7"/>
                </a:solidFill>
              </a:rPr>
              <a:t>r</a:t>
            </a:r>
            <a:r>
              <a:rPr dirty="0" sz="3600" spc="60">
                <a:solidFill>
                  <a:srgbClr val="0077C7"/>
                </a:solidFill>
              </a:rPr>
              <a:t>ive</a:t>
            </a:r>
            <a:r>
              <a:rPr dirty="0" sz="3600">
                <a:solidFill>
                  <a:srgbClr val="0077C7"/>
                </a:solidFill>
              </a:rPr>
              <a:t>		</a:t>
            </a:r>
            <a:r>
              <a:rPr dirty="0" sz="3600" spc="65">
                <a:solidFill>
                  <a:srgbClr val="0077C7"/>
                </a:solidFill>
              </a:rPr>
              <a:t>Forward</a:t>
            </a:r>
            <a:r>
              <a:rPr dirty="0" sz="3600">
                <a:solidFill>
                  <a:srgbClr val="0077C7"/>
                </a:solidFill>
              </a:rPr>
              <a:t>	</a:t>
            </a:r>
            <a:r>
              <a:rPr dirty="0" sz="3600" spc="50">
                <a:solidFill>
                  <a:srgbClr val="0077C7"/>
                </a:solidFill>
              </a:rPr>
              <a:t>and  </a:t>
            </a:r>
            <a:r>
              <a:rPr dirty="0" sz="3600" spc="60">
                <a:solidFill>
                  <a:srgbClr val="0077C7"/>
                </a:solidFill>
              </a:rPr>
              <a:t>Reverse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186332" y="4579810"/>
            <a:ext cx="5760084" cy="4337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1569" y="4575047"/>
            <a:ext cx="5769610" cy="4347210"/>
          </a:xfrm>
          <a:custGeom>
            <a:avLst/>
            <a:gdLst/>
            <a:ahLst/>
            <a:cxnLst/>
            <a:rect l="l" t="t" r="r" b="b"/>
            <a:pathLst>
              <a:path w="5769609" h="4347209">
                <a:moveTo>
                  <a:pt x="0" y="4346956"/>
                </a:moveTo>
                <a:lnTo>
                  <a:pt x="5769609" y="4346956"/>
                </a:lnTo>
                <a:lnTo>
                  <a:pt x="5769609" y="0"/>
                </a:lnTo>
                <a:lnTo>
                  <a:pt x="0" y="0"/>
                </a:lnTo>
                <a:lnTo>
                  <a:pt x="0" y="4346956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2" y="8023097"/>
            <a:ext cx="5611495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998345" marR="5080" indent="-1986280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When adding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4x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Pitch Shaft, twist the pitch shaft to check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tension while turning. If it spins freely, it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900" spc="10" i="1">
                <a:solidFill>
                  <a:srgbClr val="525252"/>
                </a:solidFill>
                <a:latin typeface="Arial"/>
                <a:cs typeface="Arial"/>
              </a:rPr>
              <a:t>not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properly inserted into the</a:t>
            </a:r>
            <a:r>
              <a:rPr dirty="0" sz="900" spc="-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motor.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5433" y="4229227"/>
            <a:ext cx="38023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gears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fit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together properly before locking the Beam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dirty="0" sz="900" spc="4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8545830"/>
            <a:ext cx="557911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99210" marR="5080" indent="-1287145">
              <a:lnSpc>
                <a:spcPct val="103299"/>
              </a:lnSpc>
              <a:spcBef>
                <a:spcPts val="65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After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attaching the wheels, twist the wheel that has the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shaft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going into the motor.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wheel spins freely and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without tension,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4x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Pitch Shaft has slipped out of</a:t>
            </a:r>
            <a:r>
              <a:rPr dirty="0" sz="900" spc="4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5450" y="4792598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0623" y="4787772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085" cy="460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423"/>
            <a:ext cx="5769610" cy="4617720"/>
          </a:xfrm>
          <a:custGeom>
            <a:avLst/>
            <a:gdLst/>
            <a:ahLst/>
            <a:cxnLst/>
            <a:rect l="l" t="t" r="r" b="b"/>
            <a:pathLst>
              <a:path w="5769609" h="4617720">
                <a:moveTo>
                  <a:pt x="0" y="4617593"/>
                </a:moveTo>
                <a:lnTo>
                  <a:pt x="5769610" y="4617593"/>
                </a:lnTo>
                <a:lnTo>
                  <a:pt x="5769610" y="0"/>
                </a:lnTo>
                <a:lnTo>
                  <a:pt x="0" y="0"/>
                </a:lnTo>
                <a:lnTo>
                  <a:pt x="0" y="4617593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5220347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5215585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3014" y="4229227"/>
            <a:ext cx="28892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orange arrows indicate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turn the assembly</a:t>
            </a:r>
            <a:r>
              <a:rPr dirty="0" sz="900" spc="5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around.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744" y="429260"/>
            <a:ext cx="5737860" cy="5207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08405" marR="5080" indent="-1196340">
              <a:lnSpc>
                <a:spcPct val="103099"/>
              </a:lnSpc>
              <a:spcBef>
                <a:spcPts val="35"/>
              </a:spcBef>
            </a:pP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explore robot behaviors and program the Autopilot  robot to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forward and in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reverse.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9852" y="8023097"/>
            <a:ext cx="552831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2615565" marR="5080" indent="-2603500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highlighted blue numbers placed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gear shapes represent the assemblies completed from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specific 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steps.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8516" y="4229227"/>
            <a:ext cx="55778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Ensure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  <a:hlinkClick r:id="rId2"/>
              </a:rPr>
              <a:t>Smart Radio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  <a:hlinkClick r:id="rId3"/>
              </a:rPr>
              <a:t>Robot Battery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are inserted before attaching the Brain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rest of the</a:t>
            </a:r>
            <a:r>
              <a:rPr dirty="0" sz="900" spc="19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assembly.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752" y="8545830"/>
            <a:ext cx="560959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42060" marR="5080" indent="-1229995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Steps 29-30, when you attach the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  <a:hlinkClick r:id="rId4"/>
              </a:rPr>
              <a:t>Smart Cables,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sure they are tucked away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as 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not block the Smart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Sensors. The orange arrows indicate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turn the robot</a:t>
            </a:r>
            <a:r>
              <a:rPr dirty="0" sz="900" spc="5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around.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5450" y="4792598"/>
            <a:ext cx="4572000" cy="365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0623" y="4787772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dirty="0" spc="45"/>
              <a:t>Exploration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612747"/>
            <a:ext cx="5735955" cy="1567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960">
              <a:lnSpc>
                <a:spcPct val="11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finished, explore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do.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questions  in your engineering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think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tool for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measurement?</a:t>
            </a:r>
            <a:endParaRPr sz="1100">
              <a:latin typeface="Arial"/>
              <a:cs typeface="Arial"/>
            </a:endParaRPr>
          </a:p>
          <a:p>
            <a:pPr marL="184785" marR="59690" indent="-172720">
              <a:lnSpc>
                <a:spcPct val="109100"/>
              </a:lnSpc>
              <a:spcBef>
                <a:spcPts val="68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you didn’t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ruler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measure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far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robot moved, which VEX piece  would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choose to act 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measuring stick?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Why?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Looking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robot,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pieces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think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used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it?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  your guess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why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number in your engineering</a:t>
            </a:r>
            <a:r>
              <a:rPr dirty="0" sz="1100" spc="6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4201" y="1789837"/>
            <a:ext cx="3707129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Test your build, observe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how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it functions,  and fuel your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logic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and reasoning skills  through imaginative, creative</a:t>
            </a:r>
            <a:r>
              <a:rPr dirty="0" sz="1600" spc="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play.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marL="309245">
              <a:lnSpc>
                <a:spcPct val="100000"/>
              </a:lnSpc>
              <a:spcBef>
                <a:spcPts val="1365"/>
              </a:spcBef>
              <a:tabLst>
                <a:tab pos="2412365" algn="l"/>
                <a:tab pos="2896235" algn="l"/>
                <a:tab pos="4060190" algn="l"/>
              </a:tabLst>
            </a:pPr>
            <a:r>
              <a:rPr dirty="0" spc="40"/>
              <a:t>Introduction	</a:t>
            </a:r>
            <a:r>
              <a:rPr dirty="0" spc="35"/>
              <a:t>to	</a:t>
            </a:r>
            <a:r>
              <a:rPr dirty="0" spc="50"/>
              <a:t>Robot	</a:t>
            </a:r>
            <a:r>
              <a:rPr dirty="0" spc="45"/>
              <a:t>Behaviors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5035422"/>
            <a:ext cx="5678170" cy="2513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Programming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Complexity</a:t>
            </a:r>
            <a:endParaRPr sz="1800">
              <a:latin typeface="Arial"/>
              <a:cs typeface="Arial"/>
            </a:endParaRPr>
          </a:p>
          <a:p>
            <a:pPr marL="12700" marR="74295">
              <a:lnSpc>
                <a:spcPct val="124500"/>
              </a:lnSpc>
              <a:spcBef>
                <a:spcPts val="10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perform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types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Some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tasks are  very simple, like 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automatic door. Others are not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simple, like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moving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warehouse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collect items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order. No matter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complicated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 is, it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broken down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into simpler ones. These tasks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known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behaviors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are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robotics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behavior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acts,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range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basic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complex,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depending on  how 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built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simple mobile robot like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 motors,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its behaviors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involve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turning 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accomplish its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goals. With more  design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coding, you can start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basic behavior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do more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complex</a:t>
            </a:r>
            <a:r>
              <a:rPr dirty="0" sz="1100" spc="6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behaviors.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1772843"/>
            <a:ext cx="5735116" cy="3072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665732"/>
            <a:ext cx="5770245" cy="3209925"/>
          </a:xfrm>
          <a:custGeom>
            <a:avLst/>
            <a:gdLst/>
            <a:ahLst/>
            <a:cxnLst/>
            <a:rect l="l" t="t" r="r" b="b"/>
            <a:pathLst>
              <a:path w="5770245" h="3209925">
                <a:moveTo>
                  <a:pt x="0" y="3209924"/>
                </a:moveTo>
                <a:lnTo>
                  <a:pt x="5770245" y="3209924"/>
                </a:lnTo>
                <a:lnTo>
                  <a:pt x="5770245" y="0"/>
                </a:lnTo>
                <a:lnTo>
                  <a:pt x="0" y="0"/>
                </a:lnTo>
                <a:lnTo>
                  <a:pt x="0" y="320992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9315" marR="5080" indent="-675640">
              <a:lnSpc>
                <a:spcPct val="140400"/>
              </a:lnSpc>
              <a:spcBef>
                <a:spcPts val="100"/>
              </a:spcBef>
              <a:tabLst>
                <a:tab pos="1232535" algn="l"/>
                <a:tab pos="2760345" algn="l"/>
                <a:tab pos="2893695" algn="l"/>
                <a:tab pos="3194050" algn="l"/>
                <a:tab pos="3553460" algn="l"/>
                <a:tab pos="4048125" algn="l"/>
              </a:tabLst>
            </a:pPr>
            <a:r>
              <a:rPr dirty="0" spc="40"/>
              <a:t>Driv</a:t>
            </a:r>
            <a:r>
              <a:rPr dirty="0" spc="55"/>
              <a:t>e</a:t>
            </a:r>
            <a:r>
              <a:rPr dirty="0"/>
              <a:t>	</a:t>
            </a:r>
            <a:r>
              <a:rPr dirty="0" spc="50"/>
              <a:t>Forward</a:t>
            </a:r>
            <a:r>
              <a:rPr dirty="0"/>
              <a:t>	</a:t>
            </a:r>
            <a:r>
              <a:rPr dirty="0" spc="60"/>
              <a:t>a</a:t>
            </a:r>
            <a:r>
              <a:rPr dirty="0" spc="55"/>
              <a:t>n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50"/>
              <a:t>Rev</a:t>
            </a:r>
            <a:r>
              <a:rPr dirty="0" spc="55"/>
              <a:t>e</a:t>
            </a:r>
            <a:r>
              <a:rPr dirty="0" spc="30"/>
              <a:t>r</a:t>
            </a:r>
            <a:r>
              <a:rPr dirty="0" spc="50"/>
              <a:t>s</a:t>
            </a:r>
            <a:r>
              <a:rPr dirty="0" spc="35"/>
              <a:t>e  </a:t>
            </a:r>
            <a:r>
              <a:rPr dirty="0" spc="45"/>
              <a:t>Exploration		</a:t>
            </a:r>
            <a:r>
              <a:rPr dirty="0" spc="30"/>
              <a:t>-	</a:t>
            </a:r>
            <a:r>
              <a:rPr dirty="0" spc="40"/>
              <a:t>Part	</a:t>
            </a:r>
            <a:r>
              <a:rPr dirty="0" spc="50"/>
              <a:t>1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1991614"/>
            <a:ext cx="5737860" cy="1163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Autopilot is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ready to</a:t>
            </a:r>
            <a:r>
              <a:rPr dirty="0" sz="1800" spc="-1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move!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3600"/>
              </a:lnSpc>
              <a:spcBef>
                <a:spcPts val="101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give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to start creating some cool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projects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 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Blocks 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used 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4980914"/>
            <a:ext cx="5438140" cy="394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10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find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block, open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884" y="8840520"/>
            <a:ext cx="573532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109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should get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hardware required.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should get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group’s engineering notebook.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14550" y="3340989"/>
            <a:ext cx="3733800" cy="162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09723" y="3336290"/>
            <a:ext cx="3743325" cy="1638300"/>
          </a:xfrm>
          <a:custGeom>
            <a:avLst/>
            <a:gdLst/>
            <a:ahLst/>
            <a:cxnLst/>
            <a:rect l="l" t="t" r="r" b="b"/>
            <a:pathLst>
              <a:path w="3743325" h="1638300">
                <a:moveTo>
                  <a:pt x="0" y="1638299"/>
                </a:moveTo>
                <a:lnTo>
                  <a:pt x="3743325" y="1638299"/>
                </a:lnTo>
                <a:lnTo>
                  <a:pt x="3743325" y="0"/>
                </a:lnTo>
                <a:lnTo>
                  <a:pt x="0" y="0"/>
                </a:lnTo>
                <a:lnTo>
                  <a:pt x="0" y="163829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00200" y="5560809"/>
            <a:ext cx="4761738" cy="327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95374" y="5556046"/>
            <a:ext cx="4771390" cy="3279775"/>
          </a:xfrm>
          <a:custGeom>
            <a:avLst/>
            <a:gdLst/>
            <a:ahLst/>
            <a:cxnLst/>
            <a:rect l="l" t="t" r="r" b="b"/>
            <a:pathLst>
              <a:path w="4771390" h="3279775">
                <a:moveTo>
                  <a:pt x="0" y="3279775"/>
                </a:moveTo>
                <a:lnTo>
                  <a:pt x="4771263" y="3279775"/>
                </a:lnTo>
                <a:lnTo>
                  <a:pt x="4771263" y="0"/>
                </a:lnTo>
                <a:lnTo>
                  <a:pt x="0" y="0"/>
                </a:lnTo>
                <a:lnTo>
                  <a:pt x="0" y="32797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1106170"/>
            <a:ext cx="19824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Hardware/Software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Required: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4432" y="1469389"/>
          <a:ext cx="5913120" cy="2232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3700779"/>
              </a:tblGrid>
              <a:tr h="30480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Hardware/Other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Items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Autopilot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Robot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Charged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Robot</a:t>
                      </a:r>
                      <a:r>
                        <a:rPr dirty="0" sz="1100" spc="-2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Battery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VEXCode IQ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Blocks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Engineering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Notebook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5"/>
                        </a:rPr>
                        <a:t>USB Cable </a:t>
                      </a:r>
                      <a:r>
                        <a:rPr dirty="0" sz="1100" spc="-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(if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4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computer)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84884" y="4111878"/>
            <a:ext cx="5537835" cy="2165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1. Preparing for the</a:t>
            </a:r>
            <a:r>
              <a:rPr dirty="0" sz="1400" spc="-16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Exploration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16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activity,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items ready?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should  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cables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fully inserted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turned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7"/>
              </a:rPr>
              <a:t>on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</a:t>
            </a:r>
            <a:r>
              <a:rPr dirty="0" sz="11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8"/>
              </a:rPr>
              <a:t>charged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troubleshooting tutorial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not pass any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7261097"/>
            <a:ext cx="5685155" cy="988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2. </a:t>
            </a:r>
            <a:r>
              <a:rPr dirty="0" sz="1400" b="1">
                <a:solidFill>
                  <a:srgbClr val="0077C7"/>
                </a:solidFill>
                <a:latin typeface="Arial"/>
                <a:cs typeface="Arial"/>
              </a:rPr>
              <a:t>Start a </a:t>
            </a:r>
            <a:r>
              <a:rPr dirty="0" sz="1400" spc="-15" b="1">
                <a:solidFill>
                  <a:srgbClr val="0077C7"/>
                </a:solidFill>
                <a:latin typeface="Arial"/>
                <a:cs typeface="Arial"/>
              </a:rPr>
              <a:t>New</a:t>
            </a:r>
            <a:r>
              <a:rPr dirty="0" sz="1400" spc="-135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24100"/>
              </a:lnSpc>
              <a:spcBef>
                <a:spcPts val="98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begin your project,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needs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select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template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(Drivetrain) template contains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configuration. 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template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used,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run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correctly.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8451" y="6438138"/>
            <a:ext cx="3286125" cy="504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33625" y="6433439"/>
            <a:ext cx="3295650" cy="514350"/>
          </a:xfrm>
          <a:custGeom>
            <a:avLst/>
            <a:gdLst/>
            <a:ahLst/>
            <a:cxnLst/>
            <a:rect l="l" t="t" r="r" b="b"/>
            <a:pathLst>
              <a:path w="3295650" h="514350">
                <a:moveTo>
                  <a:pt x="0" y="514350"/>
                </a:moveTo>
                <a:lnTo>
                  <a:pt x="3295650" y="514350"/>
                </a:lnTo>
                <a:lnTo>
                  <a:pt x="329565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608958"/>
            <a:ext cx="444309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complete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menu.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Examples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filter bar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application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select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"Templates."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6326504"/>
            <a:ext cx="35687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open 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Autopilot (Drivetrain)</a:t>
            </a:r>
            <a:r>
              <a:rPr dirty="0" sz="1100" spc="1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Template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041385"/>
            <a:ext cx="5400040" cy="919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Since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the </a:t>
            </a:r>
            <a:r>
              <a:rPr dirty="0" sz="1100" spc="-5">
                <a:latin typeface="Courier New"/>
                <a:cs typeface="Courier New"/>
              </a:rPr>
              <a:t>drive</a:t>
            </a:r>
            <a:r>
              <a:rPr dirty="0" sz="1100" spc="-31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rename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name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now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window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toolbar.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2700" y="476250"/>
            <a:ext cx="2857500" cy="311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7873" y="471423"/>
            <a:ext cx="2867025" cy="3124200"/>
          </a:xfrm>
          <a:custGeom>
            <a:avLst/>
            <a:gdLst/>
            <a:ahLst/>
            <a:cxnLst/>
            <a:rect l="l" t="t" r="r" b="b"/>
            <a:pathLst>
              <a:path w="2867025" h="3124200">
                <a:moveTo>
                  <a:pt x="0" y="3124200"/>
                </a:moveTo>
                <a:lnTo>
                  <a:pt x="2867025" y="3124200"/>
                </a:lnTo>
                <a:lnTo>
                  <a:pt x="2867025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1450" y="4795520"/>
            <a:ext cx="5080000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6624" y="4790694"/>
            <a:ext cx="5089525" cy="1514475"/>
          </a:xfrm>
          <a:custGeom>
            <a:avLst/>
            <a:gdLst/>
            <a:ahLst/>
            <a:cxnLst/>
            <a:rect l="l" t="t" r="r" b="b"/>
            <a:pathLst>
              <a:path w="5089525" h="1514475">
                <a:moveTo>
                  <a:pt x="0" y="1514475"/>
                </a:moveTo>
                <a:lnTo>
                  <a:pt x="5089525" y="1514475"/>
                </a:lnTo>
                <a:lnTo>
                  <a:pt x="5089525" y="0"/>
                </a:lnTo>
                <a:lnTo>
                  <a:pt x="0" y="0"/>
                </a:lnTo>
                <a:lnTo>
                  <a:pt x="0" y="15144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6450" y="6630543"/>
            <a:ext cx="1270000" cy="1301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41623" y="6625717"/>
            <a:ext cx="1279525" cy="1311275"/>
          </a:xfrm>
          <a:custGeom>
            <a:avLst/>
            <a:gdLst/>
            <a:ahLst/>
            <a:cxnLst/>
            <a:rect l="l" t="t" r="r" b="b"/>
            <a:pathLst>
              <a:path w="1279525" h="1311275">
                <a:moveTo>
                  <a:pt x="0" y="1311274"/>
                </a:moveTo>
                <a:lnTo>
                  <a:pt x="1279525" y="1311274"/>
                </a:lnTo>
                <a:lnTo>
                  <a:pt x="1279525" y="0"/>
                </a:lnTo>
                <a:lnTo>
                  <a:pt x="0" y="0"/>
                </a:lnTo>
                <a:lnTo>
                  <a:pt x="0" y="131127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6450" y="476250"/>
            <a:ext cx="3807967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71623" y="471423"/>
            <a:ext cx="3817620" cy="581025"/>
          </a:xfrm>
          <a:custGeom>
            <a:avLst/>
            <a:gdLst/>
            <a:ahLst/>
            <a:cxnLst/>
            <a:rect l="l" t="t" r="r" b="b"/>
            <a:pathLst>
              <a:path w="3817620" h="581025">
                <a:moveTo>
                  <a:pt x="0" y="581025"/>
                </a:moveTo>
                <a:lnTo>
                  <a:pt x="3817492" y="581025"/>
                </a:lnTo>
                <a:lnTo>
                  <a:pt x="3817492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03450" y="1789837"/>
            <a:ext cx="35458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Discover new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hands-on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builds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and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programming opportunities to further  your understanding of a subject</a:t>
            </a:r>
            <a:r>
              <a:rPr dirty="0" sz="1600" spc="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matter.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6618" y="562358"/>
            <a:ext cx="1214642" cy="89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69315" marR="5080" indent="-675640">
              <a:lnSpc>
                <a:spcPct val="140400"/>
              </a:lnSpc>
              <a:spcBef>
                <a:spcPts val="100"/>
              </a:spcBef>
              <a:tabLst>
                <a:tab pos="1232535" algn="l"/>
                <a:tab pos="2760345" algn="l"/>
                <a:tab pos="2893695" algn="l"/>
                <a:tab pos="3194050" algn="l"/>
                <a:tab pos="3553460" algn="l"/>
                <a:tab pos="4048125" algn="l"/>
              </a:tabLst>
            </a:pPr>
            <a:r>
              <a:rPr dirty="0" spc="40"/>
              <a:t>Driv</a:t>
            </a:r>
            <a:r>
              <a:rPr dirty="0" spc="55"/>
              <a:t>e</a:t>
            </a:r>
            <a:r>
              <a:rPr dirty="0"/>
              <a:t>	</a:t>
            </a:r>
            <a:r>
              <a:rPr dirty="0" spc="50"/>
              <a:t>Forward</a:t>
            </a:r>
            <a:r>
              <a:rPr dirty="0"/>
              <a:t>	</a:t>
            </a:r>
            <a:r>
              <a:rPr dirty="0" spc="60"/>
              <a:t>a</a:t>
            </a:r>
            <a:r>
              <a:rPr dirty="0" spc="55"/>
              <a:t>n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50"/>
              <a:t>Rev</a:t>
            </a:r>
            <a:r>
              <a:rPr dirty="0" spc="55"/>
              <a:t>e</a:t>
            </a:r>
            <a:r>
              <a:rPr dirty="0" spc="30"/>
              <a:t>r</a:t>
            </a:r>
            <a:r>
              <a:rPr dirty="0" spc="50"/>
              <a:t>s</a:t>
            </a:r>
            <a:r>
              <a:rPr dirty="0" spc="35"/>
              <a:t>e  </a:t>
            </a:r>
            <a:r>
              <a:rPr dirty="0" spc="45"/>
              <a:t>Exploration		</a:t>
            </a:r>
            <a:r>
              <a:rPr dirty="0" spc="30"/>
              <a:t>-	</a:t>
            </a:r>
            <a:r>
              <a:rPr dirty="0" spc="40"/>
              <a:t>Part	</a:t>
            </a:r>
            <a:r>
              <a:rPr dirty="0" spc="50"/>
              <a:t>2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79296" y="2173477"/>
            <a:ext cx="5798185" cy="2197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1. Drive</a:t>
            </a:r>
            <a:r>
              <a:rPr dirty="0" sz="1400" spc="-14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Forward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4957698"/>
            <a:ext cx="48996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drive</a:t>
            </a:r>
            <a:r>
              <a:rPr dirty="0" sz="1100" spc="-35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the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when</a:t>
            </a:r>
            <a:r>
              <a:rPr dirty="0" sz="1100">
                <a:latin typeface="Courier New"/>
                <a:cs typeface="Courier New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started</a:t>
            </a:r>
            <a:r>
              <a:rPr dirty="0" sz="1100" spc="-35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2700" y="2564638"/>
            <a:ext cx="2856865" cy="236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47873" y="2559811"/>
            <a:ext cx="2866390" cy="2371725"/>
          </a:xfrm>
          <a:custGeom>
            <a:avLst/>
            <a:gdLst/>
            <a:ahLst/>
            <a:cxnLst/>
            <a:rect l="l" t="t" r="r" b="b"/>
            <a:pathLst>
              <a:path w="2866390" h="2371725">
                <a:moveTo>
                  <a:pt x="0" y="2371725"/>
                </a:moveTo>
                <a:lnTo>
                  <a:pt x="2866390" y="2371725"/>
                </a:lnTo>
                <a:lnTo>
                  <a:pt x="2866390" y="0"/>
                </a:lnTo>
                <a:lnTo>
                  <a:pt x="0" y="0"/>
                </a:lnTo>
                <a:lnTo>
                  <a:pt x="0" y="23717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161256"/>
            <a:ext cx="568261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1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Click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Slot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icon.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to 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four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available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slots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Brain. Click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number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1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647410"/>
            <a:ext cx="5582285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109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computer 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tablet.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Brain icon in 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toolbar turns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green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successful connection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been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made.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7150989"/>
            <a:ext cx="57664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Click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Download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button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toolbar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Robot</a:t>
            </a:r>
            <a:r>
              <a:rPr dirty="0" sz="1100" spc="10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8497722"/>
            <a:ext cx="5647690" cy="394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100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Operator should 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your project has downloaded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Autopilot’s  Brain by looking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Brain’s screen.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name should be listed in slot</a:t>
            </a:r>
            <a:r>
              <a:rPr dirty="0" sz="1100" spc="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6330" y="476250"/>
            <a:ext cx="5760720" cy="3675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11567" y="471423"/>
            <a:ext cx="5770245" cy="3684904"/>
          </a:xfrm>
          <a:custGeom>
            <a:avLst/>
            <a:gdLst/>
            <a:ahLst/>
            <a:cxnLst/>
            <a:rect l="l" t="t" r="r" b="b"/>
            <a:pathLst>
              <a:path w="5770245" h="3684904">
                <a:moveTo>
                  <a:pt x="0" y="3684904"/>
                </a:moveTo>
                <a:lnTo>
                  <a:pt x="5770245" y="3684904"/>
                </a:lnTo>
                <a:lnTo>
                  <a:pt x="5770245" y="0"/>
                </a:lnTo>
                <a:lnTo>
                  <a:pt x="0" y="0"/>
                </a:lnTo>
                <a:lnTo>
                  <a:pt x="0" y="368490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0725" y="4742688"/>
            <a:ext cx="3981450" cy="895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85898" y="4737861"/>
            <a:ext cx="3990975" cy="904875"/>
          </a:xfrm>
          <a:custGeom>
            <a:avLst/>
            <a:gdLst/>
            <a:ahLst/>
            <a:cxnLst/>
            <a:rect l="l" t="t" r="r" b="b"/>
            <a:pathLst>
              <a:path w="3990975" h="904875">
                <a:moveTo>
                  <a:pt x="0" y="904875"/>
                </a:moveTo>
                <a:lnTo>
                  <a:pt x="3990975" y="904875"/>
                </a:lnTo>
                <a:lnTo>
                  <a:pt x="3990975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90725" y="6228969"/>
            <a:ext cx="3981450" cy="895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85898" y="6224270"/>
            <a:ext cx="3990975" cy="904875"/>
          </a:xfrm>
          <a:custGeom>
            <a:avLst/>
            <a:gdLst/>
            <a:ahLst/>
            <a:cxnLst/>
            <a:rect l="l" t="t" r="r" b="b"/>
            <a:pathLst>
              <a:path w="3990975" h="904875">
                <a:moveTo>
                  <a:pt x="0" y="904874"/>
                </a:moveTo>
                <a:lnTo>
                  <a:pt x="3990975" y="904874"/>
                </a:lnTo>
                <a:lnTo>
                  <a:pt x="3990975" y="0"/>
                </a:lnTo>
                <a:lnTo>
                  <a:pt x="0" y="0"/>
                </a:lnTo>
                <a:lnTo>
                  <a:pt x="0" y="90487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28950" y="7530592"/>
            <a:ext cx="1904619" cy="9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24123" y="7525766"/>
            <a:ext cx="1914525" cy="965200"/>
          </a:xfrm>
          <a:custGeom>
            <a:avLst/>
            <a:gdLst/>
            <a:ahLst/>
            <a:cxnLst/>
            <a:rect l="l" t="t" r="r" b="b"/>
            <a:pathLst>
              <a:path w="1914525" h="965200">
                <a:moveTo>
                  <a:pt x="0" y="965200"/>
                </a:moveTo>
                <a:lnTo>
                  <a:pt x="1914144" y="965200"/>
                </a:lnTo>
                <a:lnTo>
                  <a:pt x="1914144" y="0"/>
                </a:lnTo>
                <a:lnTo>
                  <a:pt x="0" y="0"/>
                </a:lnTo>
                <a:lnTo>
                  <a:pt x="0" y="9652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6821"/>
            <a:ext cx="5748655" cy="580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785" marR="5080" indent="-172720">
              <a:lnSpc>
                <a:spcPct val="110500"/>
              </a:lnSpc>
              <a:spcBef>
                <a:spcPts val="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Operator should 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 is highlighted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press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button.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Congratulations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creating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first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program!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296" y="1326133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2. Drive</a:t>
            </a:r>
            <a:r>
              <a:rPr dirty="0" sz="1400" spc="-140" b="1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7C7"/>
                </a:solidFill>
                <a:latin typeface="Arial"/>
                <a:cs typeface="Arial"/>
              </a:rPr>
              <a:t>Reverse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4810481"/>
            <a:ext cx="5748655" cy="113411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Blocks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area.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change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170"/>
              </a:spcBef>
            </a:pPr>
            <a:r>
              <a:rPr dirty="0" sz="1100" spc="-5">
                <a:latin typeface="Courier New"/>
                <a:cs typeface="Courier New"/>
              </a:rPr>
              <a:t>drive block</a:t>
            </a:r>
            <a:r>
              <a:rPr dirty="0" sz="1100" spc="-335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display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reverse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instead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forward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Operator should 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 is highlighted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press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button.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1725" y="1717675"/>
            <a:ext cx="3219450" cy="308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66898" y="1712976"/>
            <a:ext cx="3228975" cy="3095625"/>
          </a:xfrm>
          <a:custGeom>
            <a:avLst/>
            <a:gdLst/>
            <a:ahLst/>
            <a:cxnLst/>
            <a:rect l="l" t="t" r="r" b="b"/>
            <a:pathLst>
              <a:path w="3228975" h="3095625">
                <a:moveTo>
                  <a:pt x="0" y="3095625"/>
                </a:moveTo>
                <a:lnTo>
                  <a:pt x="3228975" y="3095625"/>
                </a:lnTo>
                <a:lnTo>
                  <a:pt x="3228975" y="0"/>
                </a:lnTo>
                <a:lnTo>
                  <a:pt x="0" y="0"/>
                </a:lnTo>
                <a:lnTo>
                  <a:pt x="0" y="30956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4494" y="1789837"/>
            <a:ext cx="360426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Become a 21st century problem solver 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by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applying the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core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skills and concepts 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learned 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other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 problems.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1605" y="562358"/>
            <a:ext cx="1169656" cy="89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7938" y="618236"/>
            <a:ext cx="33585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1450" algn="l"/>
              </a:tabLst>
            </a:pPr>
            <a:r>
              <a:rPr dirty="0" spc="40"/>
              <a:t>Roboti</a:t>
            </a:r>
            <a:r>
              <a:rPr dirty="0" spc="50"/>
              <a:t>c</a:t>
            </a:r>
            <a:r>
              <a:rPr dirty="0"/>
              <a:t>	</a:t>
            </a:r>
            <a:r>
              <a:rPr dirty="0" spc="60"/>
              <a:t>Movem</a:t>
            </a:r>
            <a:r>
              <a:rPr dirty="0" spc="60"/>
              <a:t>e</a:t>
            </a:r>
            <a:r>
              <a:rPr dirty="0" spc="35"/>
              <a:t>nts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08328" y="5605653"/>
            <a:ext cx="5541645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Dragon Runner Robot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moves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through the</a:t>
            </a:r>
            <a:r>
              <a:rPr dirty="0" sz="900" spc="2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desert.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Photo: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Steve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Dock/MOD [OGL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v1.0</a:t>
            </a:r>
            <a:r>
              <a:rPr dirty="0" sz="900" spc="204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(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  <a:hlinkClick r:id="rId2"/>
              </a:rPr>
              <a:t>http://NationalArchives.gov.uk/doc/open-government-licence/version/1/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)]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6262496"/>
            <a:ext cx="5734685" cy="2933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Robotic Movements</a:t>
            </a:r>
            <a:endParaRPr sz="1800">
              <a:latin typeface="Arial"/>
              <a:cs typeface="Arial"/>
            </a:endParaRPr>
          </a:p>
          <a:p>
            <a:pPr marL="12700" marR="245745">
              <a:lnSpc>
                <a:spcPct val="124500"/>
              </a:lnSpc>
              <a:spcBef>
                <a:spcPts val="10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Today’s robots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ability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 many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complicated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tasks,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Dragon  Runner Robot.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uses 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operations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movements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find and remove  dangerous items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keep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people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safe.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Robots didn’t start 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being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carry 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complicated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very first robot,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Unimate, was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created 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General 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factory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1961. It was programmed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complete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very simple movements, like moving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backward, in 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 pieces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metal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assembly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line.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74930">
              <a:lnSpc>
                <a:spcPct val="1241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Over time, engineers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developed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robots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tasks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benefit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humans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advancements have led 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become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in our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communities.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6330" y="1670430"/>
            <a:ext cx="5759703" cy="3839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1567" y="1665732"/>
            <a:ext cx="5769610" cy="3849370"/>
          </a:xfrm>
          <a:custGeom>
            <a:avLst/>
            <a:gdLst/>
            <a:ahLst/>
            <a:cxnLst/>
            <a:rect l="l" t="t" r="r" b="b"/>
            <a:pathLst>
              <a:path w="5769609" h="3849370">
                <a:moveTo>
                  <a:pt x="0" y="3849370"/>
                </a:moveTo>
                <a:lnTo>
                  <a:pt x="5769356" y="3849370"/>
                </a:lnTo>
                <a:lnTo>
                  <a:pt x="5769356" y="0"/>
                </a:lnTo>
                <a:lnTo>
                  <a:pt x="0" y="0"/>
                </a:lnTo>
                <a:lnTo>
                  <a:pt x="0" y="384937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33832"/>
            <a:ext cx="5500370" cy="1988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are 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benefits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capable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lifting heavy loads without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injury.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precise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movements.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produce more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products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shorter 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work 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constant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speed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breaks.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perform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tasks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are dangerous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humans.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900"/>
              </a:lnSpc>
              <a:spcBef>
                <a:spcPts val="63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work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hazardous conditions,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as poor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lighting, toxic chemicals,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tight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spaces.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4558" y="618236"/>
            <a:ext cx="25654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5040" algn="l"/>
              </a:tabLst>
            </a:pPr>
            <a:r>
              <a:rPr dirty="0" spc="35"/>
              <a:t>Let's	</a:t>
            </a:r>
            <a:r>
              <a:rPr dirty="0" spc="50"/>
              <a:t>Compete!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49423" y="5334380"/>
            <a:ext cx="2456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Students competing in the Teamwork</a:t>
            </a:r>
            <a:r>
              <a:rPr dirty="0" sz="900" spc="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Challenge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5849492"/>
            <a:ext cx="5784850" cy="314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The VEX IQ</a:t>
            </a:r>
            <a:r>
              <a:rPr dirty="0" sz="1800" spc="-2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year, teams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robot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against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 teams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game-based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 changes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year.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Click 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 this year's current game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rules. Tournaments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year-round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regional, state,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national levels leading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Robotics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World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Championship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April.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134620">
              <a:lnSpc>
                <a:spcPct val="1245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Challenge is played 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4’x8’ rectangular field.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their robots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the field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 grab, toss,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 pieces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scoring zones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earn the most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12700" marR="9525">
              <a:lnSpc>
                <a:spcPct val="124800"/>
              </a:lnSpc>
              <a:spcBef>
                <a:spcPts val="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are two types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tackle.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Robotic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Skills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score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many points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possible with their robotic 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types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matches.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Driving Skills Matches are entirely driver controlled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Skills Matches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 autonomous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limited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interaction.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second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type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Teamwork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43050" y="1980819"/>
            <a:ext cx="4876800" cy="325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38224" y="1976120"/>
            <a:ext cx="4886325" cy="3267075"/>
          </a:xfrm>
          <a:custGeom>
            <a:avLst/>
            <a:gdLst/>
            <a:ahLst/>
            <a:cxnLst/>
            <a:rect l="l" t="t" r="r" b="b"/>
            <a:pathLst>
              <a:path w="4886325" h="3267075">
                <a:moveTo>
                  <a:pt x="0" y="3267075"/>
                </a:moveTo>
                <a:lnTo>
                  <a:pt x="4886325" y="3267075"/>
                </a:lnTo>
                <a:lnTo>
                  <a:pt x="4886325" y="0"/>
                </a:lnTo>
                <a:lnTo>
                  <a:pt x="0" y="0"/>
                </a:lnTo>
                <a:lnTo>
                  <a:pt x="0" y="32670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394817"/>
            <a:ext cx="5538470" cy="1827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Challenge, in which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alliance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60 second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long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matches,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working 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most points.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Competitions give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opportunity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Demonstrate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driving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skills.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Work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team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solve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Meet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people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community, state, and even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other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countries.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fun!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826" y="1789837"/>
            <a:ext cx="362648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Is there a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more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efficient way 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come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 the same conclusion? Take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what you’ve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learned and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try to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improve</a:t>
            </a:r>
            <a:r>
              <a:rPr dirty="0" sz="1600" spc="-3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1507490" algn="l"/>
                <a:tab pos="2461260" algn="l"/>
              </a:tabLst>
            </a:pPr>
            <a:r>
              <a:rPr dirty="0" spc="45"/>
              <a:t>Improve	Your	Project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6096380"/>
            <a:ext cx="2463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Exploring Another</a:t>
            </a:r>
            <a:r>
              <a:rPr dirty="0" sz="1800" spc="-2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Block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6689217"/>
            <a:ext cx="19824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Hardware/Software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Required: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24432" y="7050913"/>
          <a:ext cx="5913120" cy="1847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3700779"/>
              </a:tblGrid>
              <a:tr h="306324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Hardware/Other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Items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Autopilot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Robot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Charged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Robot</a:t>
                      </a:r>
                      <a:r>
                        <a:rPr dirty="0" sz="1100" spc="-2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Battery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VEXCode IQ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Blocks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Engineering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Notebook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181551" y="2036864"/>
            <a:ext cx="4593236" cy="3894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11567" y="1665732"/>
            <a:ext cx="5770245" cy="4270375"/>
          </a:xfrm>
          <a:custGeom>
            <a:avLst/>
            <a:gdLst/>
            <a:ahLst/>
            <a:cxnLst/>
            <a:rect l="l" t="t" r="r" b="b"/>
            <a:pathLst>
              <a:path w="5770245" h="4270375">
                <a:moveTo>
                  <a:pt x="0" y="4270374"/>
                </a:moveTo>
                <a:lnTo>
                  <a:pt x="5770245" y="4270374"/>
                </a:lnTo>
                <a:lnTo>
                  <a:pt x="5770245" y="0"/>
                </a:lnTo>
                <a:lnTo>
                  <a:pt x="0" y="0"/>
                </a:lnTo>
                <a:lnTo>
                  <a:pt x="0" y="427037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980" y="618236"/>
            <a:ext cx="57721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230" algn="l"/>
                <a:tab pos="2785745" algn="l"/>
                <a:tab pos="3760470" algn="l"/>
                <a:tab pos="4246245" algn="l"/>
                <a:tab pos="4935220" algn="l"/>
              </a:tabLst>
            </a:pPr>
            <a:r>
              <a:rPr dirty="0" spc="55"/>
              <a:t>The</a:t>
            </a:r>
            <a:r>
              <a:rPr dirty="0" spc="55"/>
              <a:t>	</a:t>
            </a:r>
            <a:r>
              <a:rPr dirty="0" spc="60"/>
              <a:t>C</a:t>
            </a:r>
            <a:r>
              <a:rPr dirty="0" spc="60"/>
              <a:t>o</a:t>
            </a:r>
            <a:r>
              <a:rPr dirty="0" spc="50"/>
              <a:t>mplet</a:t>
            </a:r>
            <a:r>
              <a:rPr dirty="0" spc="60"/>
              <a:t>e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45"/>
              <a:t>Loo</a:t>
            </a:r>
            <a:r>
              <a:rPr dirty="0" spc="45"/>
              <a:t>k</a:t>
            </a:r>
            <a:r>
              <a:rPr dirty="0"/>
              <a:t>	</a:t>
            </a:r>
            <a:r>
              <a:rPr dirty="0" spc="60"/>
              <a:t>o</a:t>
            </a:r>
            <a:r>
              <a:rPr dirty="0" spc="25"/>
              <a:t>f</a:t>
            </a:r>
            <a:r>
              <a:rPr dirty="0"/>
              <a:t>	</a:t>
            </a:r>
            <a:r>
              <a:rPr dirty="0" spc="35"/>
              <a:t>th</a:t>
            </a:r>
            <a:r>
              <a:rPr dirty="0" spc="50"/>
              <a:t>e</a:t>
            </a:r>
            <a:r>
              <a:rPr dirty="0"/>
              <a:t>	</a:t>
            </a:r>
            <a:r>
              <a:rPr dirty="0" spc="75"/>
              <a:t>B</a:t>
            </a:r>
            <a:r>
              <a:rPr dirty="0" spc="40"/>
              <a:t>uild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49651" y="6104001"/>
            <a:ext cx="1854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completed Autopilot robot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build.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6586194"/>
            <a:ext cx="5724525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designed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built quickly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either autonomously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Controller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short 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6330" y="1670430"/>
            <a:ext cx="5760085" cy="433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1567" y="1665604"/>
            <a:ext cx="5769610" cy="4347210"/>
          </a:xfrm>
          <a:custGeom>
            <a:avLst/>
            <a:gdLst/>
            <a:ahLst/>
            <a:cxnLst/>
            <a:rect l="l" t="t" r="r" b="b"/>
            <a:pathLst>
              <a:path w="5769609" h="4347210">
                <a:moveTo>
                  <a:pt x="0" y="4346955"/>
                </a:moveTo>
                <a:lnTo>
                  <a:pt x="5769610" y="4346955"/>
                </a:lnTo>
                <a:lnTo>
                  <a:pt x="5769610" y="0"/>
                </a:lnTo>
                <a:lnTo>
                  <a:pt x="0" y="0"/>
                </a:lnTo>
                <a:lnTo>
                  <a:pt x="0" y="43469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4432" y="457200"/>
          <a:ext cx="5913120" cy="697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3700779"/>
              </a:tblGrid>
              <a:tr h="306324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Hardware/Other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Items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2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USB Cable </a:t>
                      </a:r>
                      <a:r>
                        <a:rPr dirty="0" sz="1100" spc="-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(if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4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computer)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84884" y="1412493"/>
            <a:ext cx="5483860" cy="1759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Before you begin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 activity...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 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these items ready?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Builder should check each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1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 cables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fully inserted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turned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on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fully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charged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1223010" algn="l"/>
                <a:tab pos="2176780" algn="l"/>
              </a:tabLst>
            </a:pPr>
            <a:r>
              <a:rPr dirty="0" spc="50"/>
              <a:t>Remix	</a:t>
            </a:r>
            <a:r>
              <a:rPr dirty="0" spc="45"/>
              <a:t>Your	Project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2526537"/>
            <a:ext cx="3568700" cy="153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complete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menu.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Examples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open 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Autopilot (Drivetrain)</a:t>
            </a:r>
            <a:r>
              <a:rPr dirty="0" sz="1100" spc="2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Template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project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Drive</a:t>
            </a:r>
            <a:r>
              <a:rPr dirty="0" sz="1100" spc="1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Remix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7738109"/>
            <a:ext cx="5720715" cy="911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Let’s get</a:t>
            </a:r>
            <a:r>
              <a:rPr dirty="0" sz="1800" spc="-7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moving!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Activity </a:t>
            </a:r>
            <a:r>
              <a:rPr dirty="0" sz="1100" spc="-25" b="1">
                <a:solidFill>
                  <a:srgbClr val="525252"/>
                </a:solidFill>
                <a:latin typeface="Arial"/>
                <a:cs typeface="Arial"/>
              </a:rPr>
              <a:t>A: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Inches!</a:t>
            </a:r>
            <a:endParaRPr sz="1100">
              <a:latin typeface="Arial"/>
              <a:cs typeface="Arial"/>
            </a:endParaRPr>
          </a:p>
          <a:p>
            <a:pPr marL="224154" indent="-212090">
              <a:lnSpc>
                <a:spcPct val="100000"/>
              </a:lnSpc>
              <a:spcBef>
                <a:spcPts val="855"/>
              </a:spcBef>
              <a:buClr>
                <a:srgbClr val="000000"/>
              </a:buClr>
              <a:buFont typeface="Symbol"/>
              <a:buChar char=""/>
              <a:tabLst>
                <a:tab pos="224154" algn="l"/>
                <a:tab pos="22479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28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to program 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6450" y="1670430"/>
            <a:ext cx="38100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71623" y="1665732"/>
            <a:ext cx="3819525" cy="847725"/>
          </a:xfrm>
          <a:custGeom>
            <a:avLst/>
            <a:gdLst/>
            <a:ahLst/>
            <a:cxnLst/>
            <a:rect l="l" t="t" r="r" b="b"/>
            <a:pathLst>
              <a:path w="3819525" h="847725">
                <a:moveTo>
                  <a:pt x="0" y="847725"/>
                </a:moveTo>
                <a:lnTo>
                  <a:pt x="3819525" y="847725"/>
                </a:lnTo>
                <a:lnTo>
                  <a:pt x="3819525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4359" y="4247260"/>
            <a:ext cx="5126927" cy="3225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1567" y="4242434"/>
            <a:ext cx="5770245" cy="3336290"/>
          </a:xfrm>
          <a:custGeom>
            <a:avLst/>
            <a:gdLst/>
            <a:ahLst/>
            <a:cxnLst/>
            <a:rect l="l" t="t" r="r" b="b"/>
            <a:pathLst>
              <a:path w="5770245" h="3336290">
                <a:moveTo>
                  <a:pt x="0" y="3336290"/>
                </a:moveTo>
                <a:lnTo>
                  <a:pt x="5770118" y="3336290"/>
                </a:lnTo>
                <a:lnTo>
                  <a:pt x="5770118" y="0"/>
                </a:lnTo>
                <a:lnTo>
                  <a:pt x="0" y="0"/>
                </a:lnTo>
                <a:lnTo>
                  <a:pt x="0" y="333629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2173579"/>
            <a:ext cx="5695950" cy="157924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Operator,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move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inches?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1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Bonus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a sound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after Autopilot moves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inches!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engineering  notebook,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down what 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group thinks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would 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perform this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action.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6858381"/>
            <a:ext cx="5368290" cy="18662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Activity B: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fun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35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block!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more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reverse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100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reverse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150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3600"/>
              </a:lnSpc>
              <a:spcBef>
                <a:spcPts val="103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Bonus Challenge: Program 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backwards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476250"/>
            <a:ext cx="4761230" cy="1692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95374" y="471423"/>
            <a:ext cx="4770755" cy="1701800"/>
          </a:xfrm>
          <a:custGeom>
            <a:avLst/>
            <a:gdLst/>
            <a:ahLst/>
            <a:cxnLst/>
            <a:rect l="l" t="t" r="r" b="b"/>
            <a:pathLst>
              <a:path w="4770755" h="1701800">
                <a:moveTo>
                  <a:pt x="0" y="1701800"/>
                </a:moveTo>
                <a:lnTo>
                  <a:pt x="4770755" y="1701800"/>
                </a:lnTo>
                <a:lnTo>
                  <a:pt x="4770755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6330" y="3913123"/>
            <a:ext cx="5760720" cy="2923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3908297"/>
            <a:ext cx="5770245" cy="2933065"/>
          </a:xfrm>
          <a:custGeom>
            <a:avLst/>
            <a:gdLst/>
            <a:ahLst/>
            <a:cxnLst/>
            <a:rect l="l" t="t" r="r" b="b"/>
            <a:pathLst>
              <a:path w="5770245" h="2933065">
                <a:moveTo>
                  <a:pt x="0" y="2933065"/>
                </a:moveTo>
                <a:lnTo>
                  <a:pt x="5770245" y="2933065"/>
                </a:lnTo>
                <a:lnTo>
                  <a:pt x="5770245" y="0"/>
                </a:lnTo>
                <a:lnTo>
                  <a:pt x="0" y="0"/>
                </a:lnTo>
                <a:lnTo>
                  <a:pt x="0" y="293306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1223010" algn="l"/>
              </a:tabLst>
            </a:pPr>
            <a:r>
              <a:rPr dirty="0" spc="50"/>
              <a:t>Remix	</a:t>
            </a:r>
            <a:r>
              <a:rPr dirty="0" spc="45"/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612747"/>
            <a:ext cx="5699760" cy="1304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questions in your engineering notebook after completing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Activity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and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B.</a:t>
            </a:r>
            <a:endParaRPr sz="1100">
              <a:latin typeface="Arial"/>
              <a:cs typeface="Arial"/>
            </a:endParaRPr>
          </a:p>
          <a:p>
            <a:pPr marL="184785" marR="31115" indent="-172720">
              <a:lnSpc>
                <a:spcPct val="1100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 you think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will always 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exact distance written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project?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why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not?</a:t>
            </a:r>
            <a:endParaRPr sz="1100">
              <a:latin typeface="Arial"/>
              <a:cs typeface="Arial"/>
            </a:endParaRPr>
          </a:p>
          <a:p>
            <a:pPr marL="184785" marR="289560" indent="-172720">
              <a:lnSpc>
                <a:spcPct val="110000"/>
              </a:lnSpc>
              <a:spcBef>
                <a:spcPts val="68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your teacher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mm, but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program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in inches, what could you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5829" y="1789837"/>
            <a:ext cx="3561079" cy="142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43700"/>
              </a:lnSpc>
              <a:spcBef>
                <a:spcPts val="100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Understand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the core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concepts and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how 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apply them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to different situations.</a:t>
            </a:r>
            <a:endParaRPr sz="1600">
              <a:latin typeface="Arial"/>
              <a:cs typeface="Arial"/>
            </a:endParaRPr>
          </a:p>
          <a:p>
            <a:pPr algn="ctr" marL="30480" marR="22225">
              <a:lnSpc>
                <a:spcPct val="143800"/>
              </a:lnSpc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This review </a:t>
            </a:r>
            <a:r>
              <a:rPr dirty="0" sz="1600">
                <a:solidFill>
                  <a:srgbClr val="0077C7"/>
                </a:solidFill>
                <a:latin typeface="Arial"/>
                <a:cs typeface="Arial"/>
              </a:rPr>
              <a:t>process 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will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fuel motivation  to</a:t>
            </a:r>
            <a:r>
              <a:rPr dirty="0" sz="1600" spc="-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learn.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dirty="0" spc="50"/>
              <a:t>Review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588363"/>
            <a:ext cx="5693410" cy="650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accomplished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lot in this STEM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Lab!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questions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you think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over everything you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learned. 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answer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once, 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carefully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submit!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2745994"/>
            <a:ext cx="5756910" cy="53219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0665" marR="29845" indent="-228600">
              <a:lnSpc>
                <a:spcPts val="1300"/>
              </a:lnSpc>
              <a:spcBef>
                <a:spcPts val="160"/>
              </a:spcBef>
              <a:buAutoNum type="arabicPeriod"/>
              <a:tabLst>
                <a:tab pos="241300" algn="l"/>
              </a:tabLst>
            </a:pPr>
            <a:r>
              <a:rPr dirty="0" sz="1100" spc="-5" b="1">
                <a:latin typeface="Lucida Sans"/>
                <a:cs typeface="Lucida Sans"/>
              </a:rPr>
              <a:t>Shawna estimated that </a:t>
            </a:r>
            <a:r>
              <a:rPr dirty="0" sz="1100" spc="-10" b="1">
                <a:latin typeface="Lucida Sans"/>
                <a:cs typeface="Lucida Sans"/>
              </a:rPr>
              <a:t>she </a:t>
            </a:r>
            <a:r>
              <a:rPr dirty="0" sz="1100" spc="-5" b="1">
                <a:latin typeface="Lucida Sans"/>
                <a:cs typeface="Lucida Sans"/>
              </a:rPr>
              <a:t>used </a:t>
            </a:r>
            <a:r>
              <a:rPr dirty="0" sz="1100" b="1">
                <a:latin typeface="Lucida Sans"/>
                <a:cs typeface="Lucida Sans"/>
              </a:rPr>
              <a:t>30 </a:t>
            </a:r>
            <a:r>
              <a:rPr dirty="0" sz="1100" spc="-5" b="1">
                <a:latin typeface="Lucida Sans"/>
                <a:cs typeface="Lucida Sans"/>
              </a:rPr>
              <a:t>pieces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build </a:t>
            </a:r>
            <a:r>
              <a:rPr dirty="0" sz="1100" spc="-10" b="1">
                <a:latin typeface="Lucida Sans"/>
                <a:cs typeface="Lucida Sans"/>
              </a:rPr>
              <a:t>her </a:t>
            </a:r>
            <a:r>
              <a:rPr dirty="0" sz="1100" spc="-5" b="1">
                <a:latin typeface="Lucida Sans"/>
                <a:cs typeface="Lucida Sans"/>
              </a:rPr>
              <a:t>Autopilot </a:t>
            </a:r>
            <a:r>
              <a:rPr dirty="0" sz="1100" b="1">
                <a:latin typeface="Lucida Sans"/>
                <a:cs typeface="Lucida Sans"/>
              </a:rPr>
              <a:t>robot. How  would </a:t>
            </a:r>
            <a:r>
              <a:rPr dirty="0" sz="1100" spc="5" b="1">
                <a:latin typeface="Lucida Sans"/>
                <a:cs typeface="Lucida Sans"/>
              </a:rPr>
              <a:t>you </a:t>
            </a:r>
            <a:r>
              <a:rPr dirty="0" sz="1100" spc="-5" b="1">
                <a:latin typeface="Lucida Sans"/>
                <a:cs typeface="Lucida Sans"/>
              </a:rPr>
              <a:t>respond </a:t>
            </a:r>
            <a:r>
              <a:rPr dirty="0" sz="1100" b="1">
                <a:latin typeface="Lucida Sans"/>
                <a:cs typeface="Lucida Sans"/>
              </a:rPr>
              <a:t>to this</a:t>
            </a:r>
            <a:r>
              <a:rPr dirty="0" sz="1100" spc="-75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estimation?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estimation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high,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Shawna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count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pieces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confirm.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Shawna’s estimation is fine,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because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estimations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only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random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guesses.</a:t>
            </a:r>
            <a:endParaRPr sz="1100">
              <a:latin typeface="Arial"/>
              <a:cs typeface="Arial"/>
            </a:endParaRPr>
          </a:p>
          <a:p>
            <a:pPr lvl="1" marL="469265" marR="167640" indent="-228600">
              <a:lnSpc>
                <a:spcPts val="1270"/>
              </a:lnSpc>
              <a:spcBef>
                <a:spcPts val="95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estimation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low,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Shawna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find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systematic 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estimate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pieces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revise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her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estimate.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525252"/>
              </a:buClr>
              <a:buFont typeface="Courier New"/>
              <a:buChar char="o"/>
            </a:pPr>
            <a:endParaRPr sz="1400">
              <a:latin typeface="Arial"/>
              <a:cs typeface="Arial"/>
            </a:endParaRPr>
          </a:p>
          <a:p>
            <a:pPr marL="240665" marR="5080" indent="-228600">
              <a:lnSpc>
                <a:spcPts val="1300"/>
              </a:lnSpc>
              <a:buAutoNum type="arabicPeriod"/>
              <a:tabLst>
                <a:tab pos="241300" algn="l"/>
              </a:tabLst>
            </a:pPr>
            <a:r>
              <a:rPr dirty="0" sz="1100" spc="-5" b="1">
                <a:latin typeface="Lucida Sans"/>
                <a:cs typeface="Lucida Sans"/>
              </a:rPr>
              <a:t>Troubleshooting is </a:t>
            </a:r>
            <a:r>
              <a:rPr dirty="0" sz="1100" b="1">
                <a:latin typeface="Lucida Sans"/>
                <a:cs typeface="Lucida Sans"/>
              </a:rPr>
              <a:t>a </a:t>
            </a:r>
            <a:r>
              <a:rPr dirty="0" sz="1100" spc="-5" b="1">
                <a:latin typeface="Lucida Sans"/>
                <a:cs typeface="Lucida Sans"/>
              </a:rPr>
              <a:t>systematic </a:t>
            </a:r>
            <a:r>
              <a:rPr dirty="0" sz="1100" spc="-10" b="1">
                <a:latin typeface="Lucida Sans"/>
                <a:cs typeface="Lucida Sans"/>
              </a:rPr>
              <a:t>way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solve </a:t>
            </a:r>
            <a:r>
              <a:rPr dirty="0" sz="1100" b="1">
                <a:latin typeface="Lucida Sans"/>
                <a:cs typeface="Lucida Sans"/>
              </a:rPr>
              <a:t>a problem </a:t>
            </a:r>
            <a:r>
              <a:rPr dirty="0" sz="1100" spc="-5" b="1">
                <a:latin typeface="Lucida Sans"/>
                <a:cs typeface="Lucida Sans"/>
              </a:rPr>
              <a:t>by investigating </a:t>
            </a:r>
            <a:r>
              <a:rPr dirty="0" sz="1100" b="1">
                <a:latin typeface="Lucida Sans"/>
                <a:cs typeface="Lucida Sans"/>
              </a:rPr>
              <a:t>the  </a:t>
            </a:r>
            <a:r>
              <a:rPr dirty="0" sz="1100" spc="-5" b="1">
                <a:latin typeface="Lucida Sans"/>
                <a:cs typeface="Lucida Sans"/>
              </a:rPr>
              <a:t>error and trying possible solutions. Which of </a:t>
            </a:r>
            <a:r>
              <a:rPr dirty="0" sz="1100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following scenarios </a:t>
            </a:r>
            <a:r>
              <a:rPr dirty="0" sz="1100" b="1">
                <a:latin typeface="Lucida Sans"/>
                <a:cs typeface="Lucida Sans"/>
              </a:rPr>
              <a:t>would  </a:t>
            </a:r>
            <a:r>
              <a:rPr dirty="0" sz="1100" spc="-5" b="1">
                <a:latin typeface="Lucida Sans"/>
                <a:cs typeface="Lucida Sans"/>
              </a:rPr>
              <a:t>require</a:t>
            </a:r>
            <a:r>
              <a:rPr dirty="0" sz="1100" spc="-30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troubleshooting?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won’t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runs but does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robot.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you expected it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correct.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240665" marR="272415" indent="-228600">
              <a:lnSpc>
                <a:spcPts val="1300"/>
              </a:lnSpc>
              <a:buAutoNum type="arabicPeriod"/>
              <a:tabLst>
                <a:tab pos="241300" algn="l"/>
              </a:tabLst>
            </a:pPr>
            <a:r>
              <a:rPr dirty="0" sz="1100" b="1">
                <a:latin typeface="Lucida Sans"/>
                <a:cs typeface="Lucida Sans"/>
              </a:rPr>
              <a:t>True or </a:t>
            </a:r>
            <a:r>
              <a:rPr dirty="0" sz="1100" spc="-10" b="1">
                <a:latin typeface="Lucida Sans"/>
                <a:cs typeface="Lucida Sans"/>
              </a:rPr>
              <a:t>False: </a:t>
            </a:r>
            <a:r>
              <a:rPr dirty="0" sz="1100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robot can </a:t>
            </a:r>
            <a:r>
              <a:rPr dirty="0" sz="1100" b="1">
                <a:latin typeface="Lucida Sans"/>
                <a:cs typeface="Lucida Sans"/>
              </a:rPr>
              <a:t>be </a:t>
            </a:r>
            <a:r>
              <a:rPr dirty="0" sz="1100" spc="-5" b="1">
                <a:latin typeface="Lucida Sans"/>
                <a:cs typeface="Lucida Sans"/>
              </a:rPr>
              <a:t>programmed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b="1">
                <a:latin typeface="Lucida Sans"/>
                <a:cs typeface="Lucida Sans"/>
              </a:rPr>
              <a:t>travel </a:t>
            </a:r>
            <a:r>
              <a:rPr dirty="0" sz="1100" spc="-5" b="1">
                <a:latin typeface="Lucida Sans"/>
                <a:cs typeface="Lucida Sans"/>
              </a:rPr>
              <a:t>in </a:t>
            </a:r>
            <a:r>
              <a:rPr dirty="0" sz="1100" b="1">
                <a:latin typeface="Lucida Sans"/>
                <a:cs typeface="Lucida Sans"/>
              </a:rPr>
              <a:t>both </a:t>
            </a:r>
            <a:r>
              <a:rPr dirty="0" sz="1100" spc="-5" b="1">
                <a:latin typeface="Lucida Sans"/>
                <a:cs typeface="Lucida Sans"/>
              </a:rPr>
              <a:t>inches and  millimeters.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0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False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240665" marR="278765" indent="-228600">
              <a:lnSpc>
                <a:spcPts val="13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100" spc="5" b="1">
                <a:latin typeface="Lucida Sans"/>
                <a:cs typeface="Lucida Sans"/>
              </a:rPr>
              <a:t>In </a:t>
            </a:r>
            <a:r>
              <a:rPr dirty="0" sz="1100" b="1">
                <a:latin typeface="Lucida Sans"/>
                <a:cs typeface="Lucida Sans"/>
              </a:rPr>
              <a:t>this </a:t>
            </a:r>
            <a:r>
              <a:rPr dirty="0" sz="1100" spc="-5" b="1">
                <a:latin typeface="Lucida Sans"/>
                <a:cs typeface="Lucida Sans"/>
              </a:rPr>
              <a:t>example </a:t>
            </a:r>
            <a:r>
              <a:rPr dirty="0" sz="1100" b="1">
                <a:latin typeface="Lucida Sans"/>
                <a:cs typeface="Lucida Sans"/>
              </a:rPr>
              <a:t>program, the </a:t>
            </a:r>
            <a:r>
              <a:rPr dirty="0" sz="1100" spc="-5" b="1">
                <a:latin typeface="Lucida Sans"/>
                <a:cs typeface="Lucida Sans"/>
              </a:rPr>
              <a:t>robot will continuously </a:t>
            </a:r>
            <a:r>
              <a:rPr dirty="0" sz="1100" b="1">
                <a:latin typeface="Lucida Sans"/>
                <a:cs typeface="Lucida Sans"/>
              </a:rPr>
              <a:t>move forward. How  </a:t>
            </a:r>
            <a:r>
              <a:rPr dirty="0" sz="1100" spc="-5" b="1">
                <a:latin typeface="Lucida Sans"/>
                <a:cs typeface="Lucida Sans"/>
              </a:rPr>
              <a:t>could </a:t>
            </a:r>
            <a:r>
              <a:rPr dirty="0" sz="1100" b="1">
                <a:latin typeface="Lucida Sans"/>
                <a:cs typeface="Lucida Sans"/>
              </a:rPr>
              <a:t>you make the </a:t>
            </a:r>
            <a:r>
              <a:rPr dirty="0" sz="1100" spc="-5" b="1">
                <a:latin typeface="Lucida Sans"/>
                <a:cs typeface="Lucida Sans"/>
              </a:rPr>
              <a:t>robot stop moving</a:t>
            </a:r>
            <a:r>
              <a:rPr dirty="0" sz="1100" spc="-70" b="1">
                <a:latin typeface="Lucida Sans"/>
                <a:cs typeface="Lucida Sans"/>
              </a:rPr>
              <a:t> </a:t>
            </a:r>
            <a:r>
              <a:rPr dirty="0" sz="1100" b="1">
                <a:latin typeface="Lucida Sans"/>
                <a:cs typeface="Lucida Sans"/>
              </a:rPr>
              <a:t>forward?</a:t>
            </a:r>
            <a:endParaRPr sz="11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2973070"/>
            <a:ext cx="4598035" cy="1576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2292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command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a certain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69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command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only 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certain 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Press the 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button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robot brain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is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running.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correct.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Lucida Sans"/>
                <a:cs typeface="Lucida Sans"/>
              </a:rPr>
              <a:t>5. </a:t>
            </a:r>
            <a:r>
              <a:rPr dirty="0" sz="1100" spc="5" b="1">
                <a:latin typeface="Lucida Sans"/>
                <a:cs typeface="Lucida Sans"/>
              </a:rPr>
              <a:t>In </a:t>
            </a:r>
            <a:r>
              <a:rPr dirty="0" sz="1100" b="1">
                <a:latin typeface="Lucida Sans"/>
                <a:cs typeface="Lucida Sans"/>
              </a:rPr>
              <a:t>this </a:t>
            </a:r>
            <a:r>
              <a:rPr dirty="0" sz="1100" spc="-5" b="1">
                <a:latin typeface="Lucida Sans"/>
                <a:cs typeface="Lucida Sans"/>
              </a:rPr>
              <a:t>example </a:t>
            </a:r>
            <a:r>
              <a:rPr dirty="0" sz="1100" b="1">
                <a:latin typeface="Lucida Sans"/>
                <a:cs typeface="Lucida Sans"/>
              </a:rPr>
              <a:t>program, the </a:t>
            </a:r>
            <a:r>
              <a:rPr dirty="0" sz="1100" spc="-5" b="1">
                <a:latin typeface="Lucida Sans"/>
                <a:cs typeface="Lucida Sans"/>
              </a:rPr>
              <a:t>robot</a:t>
            </a:r>
            <a:r>
              <a:rPr dirty="0" sz="1100" spc="20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will: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6257925"/>
            <a:ext cx="5566410" cy="2850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265" indent="-229235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6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inches, wait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11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7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inch.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11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L="240665" marR="5080" indent="-228600">
              <a:lnSpc>
                <a:spcPts val="1300"/>
              </a:lnSpc>
              <a:buAutoNum type="arabicPeriod" startAt="6"/>
              <a:tabLst>
                <a:tab pos="241300" algn="l"/>
              </a:tabLst>
            </a:pPr>
            <a:r>
              <a:rPr dirty="0" sz="1100" b="1">
                <a:latin typeface="Lucida Sans"/>
                <a:cs typeface="Lucida Sans"/>
              </a:rPr>
              <a:t>Aaron wants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move his </a:t>
            </a:r>
            <a:r>
              <a:rPr dirty="0" sz="1100" b="1">
                <a:latin typeface="Lucida Sans"/>
                <a:cs typeface="Lucida Sans"/>
              </a:rPr>
              <a:t>robot forward </a:t>
            </a:r>
            <a:r>
              <a:rPr dirty="0" sz="1100" spc="-5" b="1">
                <a:latin typeface="Lucida Sans"/>
                <a:cs typeface="Lucida Sans"/>
              </a:rPr>
              <a:t>40 inches. </a:t>
            </a:r>
            <a:r>
              <a:rPr dirty="0" sz="1100" spc="5" b="1">
                <a:latin typeface="Lucida Sans"/>
                <a:cs typeface="Lucida Sans"/>
              </a:rPr>
              <a:t>How </a:t>
            </a:r>
            <a:r>
              <a:rPr dirty="0" sz="1100" spc="-5" b="1">
                <a:latin typeface="Lucida Sans"/>
                <a:cs typeface="Lucida Sans"/>
              </a:rPr>
              <a:t>could he </a:t>
            </a:r>
            <a:r>
              <a:rPr dirty="0" sz="1100" spc="5" b="1">
                <a:latin typeface="Lucida Sans"/>
                <a:cs typeface="Lucida Sans"/>
              </a:rPr>
              <a:t>write</a:t>
            </a:r>
            <a:r>
              <a:rPr dirty="0" sz="1100" spc="-145" b="1">
                <a:latin typeface="Lucida Sans"/>
                <a:cs typeface="Lucida Sans"/>
              </a:rPr>
              <a:t> </a:t>
            </a:r>
            <a:r>
              <a:rPr dirty="0" sz="1100" b="1">
                <a:latin typeface="Lucida Sans"/>
                <a:cs typeface="Lucida Sans"/>
              </a:rPr>
              <a:t>the  </a:t>
            </a:r>
            <a:r>
              <a:rPr dirty="0" sz="1100" spc="-5" b="1">
                <a:latin typeface="Lucida Sans"/>
                <a:cs typeface="Lucida Sans"/>
              </a:rPr>
              <a:t>distance </a:t>
            </a:r>
            <a:r>
              <a:rPr dirty="0" sz="1100" spc="5" b="1">
                <a:latin typeface="Lucida Sans"/>
                <a:cs typeface="Lucida Sans"/>
              </a:rPr>
              <a:t>for </a:t>
            </a:r>
            <a:r>
              <a:rPr dirty="0" sz="1100" b="1">
                <a:latin typeface="Lucida Sans"/>
                <a:cs typeface="Lucida Sans"/>
              </a:rPr>
              <a:t>the</a:t>
            </a:r>
            <a:r>
              <a:rPr dirty="0" sz="1100" spc="-75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block?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9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 + 30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4*10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1016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mm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answers are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correct.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2700" y="476250"/>
            <a:ext cx="2856865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7873" y="471423"/>
            <a:ext cx="2866390" cy="2371725"/>
          </a:xfrm>
          <a:custGeom>
            <a:avLst/>
            <a:gdLst/>
            <a:ahLst/>
            <a:cxnLst/>
            <a:rect l="l" t="t" r="r" b="b"/>
            <a:pathLst>
              <a:path w="2866390" h="2371725">
                <a:moveTo>
                  <a:pt x="0" y="2371725"/>
                </a:moveTo>
                <a:lnTo>
                  <a:pt x="2866390" y="2371725"/>
                </a:lnTo>
                <a:lnTo>
                  <a:pt x="2866390" y="0"/>
                </a:lnTo>
                <a:lnTo>
                  <a:pt x="0" y="0"/>
                </a:lnTo>
                <a:lnTo>
                  <a:pt x="0" y="23717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200" y="4633214"/>
            <a:ext cx="4761103" cy="149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95374" y="4628388"/>
            <a:ext cx="4770755" cy="1499870"/>
          </a:xfrm>
          <a:custGeom>
            <a:avLst/>
            <a:gdLst/>
            <a:ahLst/>
            <a:cxnLst/>
            <a:rect l="l" t="t" r="r" b="b"/>
            <a:pathLst>
              <a:path w="4770755" h="1499870">
                <a:moveTo>
                  <a:pt x="0" y="1499869"/>
                </a:moveTo>
                <a:lnTo>
                  <a:pt x="4770628" y="1499869"/>
                </a:lnTo>
                <a:lnTo>
                  <a:pt x="4770628" y="0"/>
                </a:lnTo>
                <a:lnTo>
                  <a:pt x="0" y="0"/>
                </a:lnTo>
                <a:lnTo>
                  <a:pt x="0" y="149986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822451"/>
            <a:ext cx="5740400" cy="37852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0665" marR="5080" indent="-228600">
              <a:lnSpc>
                <a:spcPct val="98300"/>
              </a:lnSpc>
              <a:spcBef>
                <a:spcPts val="125"/>
              </a:spcBef>
              <a:buAutoNum type="arabicPeriod" startAt="7"/>
              <a:tabLst>
                <a:tab pos="241300" algn="l"/>
              </a:tabLst>
            </a:pPr>
            <a:r>
              <a:rPr dirty="0" sz="1100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autopilot </a:t>
            </a:r>
            <a:r>
              <a:rPr dirty="0" sz="1100" spc="-10" b="1">
                <a:latin typeface="Lucida Sans"/>
                <a:cs typeface="Lucida Sans"/>
              </a:rPr>
              <a:t>robot is </a:t>
            </a:r>
            <a:r>
              <a:rPr dirty="0" sz="1100" b="1">
                <a:latin typeface="Lucida Sans"/>
                <a:cs typeface="Lucida Sans"/>
              </a:rPr>
              <a:t>programmed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move </a:t>
            </a:r>
            <a:r>
              <a:rPr dirty="0" sz="1100" b="1">
                <a:latin typeface="Lucida Sans"/>
                <a:cs typeface="Lucida Sans"/>
              </a:rPr>
              <a:t>(5+13) </a:t>
            </a:r>
            <a:r>
              <a:rPr dirty="0" sz="1100" spc="-5" b="1">
                <a:latin typeface="Lucida Sans"/>
                <a:cs typeface="Lucida Sans"/>
              </a:rPr>
              <a:t>inches </a:t>
            </a:r>
            <a:r>
              <a:rPr dirty="0" sz="1100" b="1">
                <a:latin typeface="Lucida Sans"/>
                <a:cs typeface="Lucida Sans"/>
              </a:rPr>
              <a:t>forward, </a:t>
            </a:r>
            <a:r>
              <a:rPr dirty="0" sz="1100" spc="-5" b="1">
                <a:latin typeface="Lucida Sans"/>
                <a:cs typeface="Lucida Sans"/>
              </a:rPr>
              <a:t>and  </a:t>
            </a:r>
            <a:r>
              <a:rPr dirty="0" sz="1100" b="1">
                <a:latin typeface="Lucida Sans"/>
                <a:cs typeface="Lucida Sans"/>
              </a:rPr>
              <a:t>(3+8) </a:t>
            </a:r>
            <a:r>
              <a:rPr dirty="0" sz="1100" spc="-5" b="1">
                <a:latin typeface="Lucida Sans"/>
                <a:cs typeface="Lucida Sans"/>
              </a:rPr>
              <a:t>inches in reverse. </a:t>
            </a:r>
            <a:r>
              <a:rPr dirty="0" sz="1100" spc="5" b="1">
                <a:latin typeface="Lucida Sans"/>
                <a:cs typeface="Lucida Sans"/>
              </a:rPr>
              <a:t>How </a:t>
            </a:r>
            <a:r>
              <a:rPr dirty="0" sz="1100" spc="-5" b="1">
                <a:latin typeface="Lucida Sans"/>
                <a:cs typeface="Lucida Sans"/>
              </a:rPr>
              <a:t>many inches will </a:t>
            </a:r>
            <a:r>
              <a:rPr dirty="0" sz="1100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robot </a:t>
            </a:r>
            <a:r>
              <a:rPr dirty="0" sz="1100" b="1">
                <a:latin typeface="Lucida Sans"/>
                <a:cs typeface="Lucida Sans"/>
              </a:rPr>
              <a:t>be from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starting  position </a:t>
            </a:r>
            <a:r>
              <a:rPr dirty="0" sz="1100" b="1">
                <a:latin typeface="Lucida Sans"/>
                <a:cs typeface="Lucida Sans"/>
              </a:rPr>
              <a:t>once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entire program is</a:t>
            </a:r>
            <a:r>
              <a:rPr dirty="0" sz="1100" spc="-70" b="1">
                <a:latin typeface="Lucida Sans"/>
                <a:cs typeface="Lucida Sans"/>
              </a:rPr>
              <a:t> </a:t>
            </a:r>
            <a:r>
              <a:rPr dirty="0" sz="1100" spc="-5" b="1">
                <a:latin typeface="Lucida Sans"/>
                <a:cs typeface="Lucida Sans"/>
              </a:rPr>
              <a:t>complete?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7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-7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0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inches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11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inches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240665" marR="46355" indent="-228600">
              <a:lnSpc>
                <a:spcPct val="98300"/>
              </a:lnSpc>
              <a:buAutoNum type="arabicPeriod" startAt="7"/>
              <a:tabLst>
                <a:tab pos="241300" algn="l"/>
              </a:tabLst>
            </a:pPr>
            <a:r>
              <a:rPr dirty="0" sz="1100" spc="-5" b="1">
                <a:latin typeface="Lucida Sans"/>
                <a:cs typeface="Lucida Sans"/>
              </a:rPr>
              <a:t>Elise </a:t>
            </a:r>
            <a:r>
              <a:rPr dirty="0" sz="1100" b="1">
                <a:latin typeface="Lucida Sans"/>
                <a:cs typeface="Lucida Sans"/>
              </a:rPr>
              <a:t>wants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10" b="1">
                <a:latin typeface="Lucida Sans"/>
                <a:cs typeface="Lucida Sans"/>
              </a:rPr>
              <a:t>send </a:t>
            </a:r>
            <a:r>
              <a:rPr dirty="0" sz="1100" spc="-5" b="1">
                <a:latin typeface="Lucida Sans"/>
                <a:cs typeface="Lucida Sans"/>
              </a:rPr>
              <a:t>her Autopilot robot </a:t>
            </a:r>
            <a:r>
              <a:rPr dirty="0" sz="1100" spc="5" b="1">
                <a:latin typeface="Lucida Sans"/>
                <a:cs typeface="Lucida Sans"/>
              </a:rPr>
              <a:t>to </a:t>
            </a:r>
            <a:r>
              <a:rPr dirty="0" sz="1100" spc="-10" b="1">
                <a:latin typeface="Lucida Sans"/>
                <a:cs typeface="Lucida Sans"/>
              </a:rPr>
              <a:t>her </a:t>
            </a:r>
            <a:r>
              <a:rPr dirty="0" sz="1100" spc="-5" b="1">
                <a:latin typeface="Lucida Sans"/>
                <a:cs typeface="Lucida Sans"/>
              </a:rPr>
              <a:t>friend. </a:t>
            </a:r>
            <a:r>
              <a:rPr dirty="0" sz="1100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edge of </a:t>
            </a:r>
            <a:r>
              <a:rPr dirty="0" sz="1100" spc="-10" b="1">
                <a:latin typeface="Lucida Sans"/>
                <a:cs typeface="Lucida Sans"/>
              </a:rPr>
              <a:t>her  </a:t>
            </a:r>
            <a:r>
              <a:rPr dirty="0" sz="1100" spc="-5" b="1">
                <a:latin typeface="Lucida Sans"/>
                <a:cs typeface="Lucida Sans"/>
              </a:rPr>
              <a:t>friend’s desk </a:t>
            </a:r>
            <a:r>
              <a:rPr dirty="0" sz="1100" spc="5" b="1">
                <a:latin typeface="Lucida Sans"/>
                <a:cs typeface="Lucida Sans"/>
              </a:rPr>
              <a:t>is </a:t>
            </a:r>
            <a:r>
              <a:rPr dirty="0" sz="1100" b="1">
                <a:latin typeface="Lucida Sans"/>
                <a:cs typeface="Lucida Sans"/>
              </a:rPr>
              <a:t>64 inches away. The program </a:t>
            </a:r>
            <a:r>
              <a:rPr dirty="0" sz="1100" spc="-5" b="1">
                <a:latin typeface="Lucida Sans"/>
                <a:cs typeface="Lucida Sans"/>
              </a:rPr>
              <a:t>will </a:t>
            </a:r>
            <a:r>
              <a:rPr dirty="0" sz="1100" b="1">
                <a:latin typeface="Lucida Sans"/>
                <a:cs typeface="Lucida Sans"/>
              </a:rPr>
              <a:t>move the </a:t>
            </a:r>
            <a:r>
              <a:rPr dirty="0" sz="1100" spc="-5" b="1">
                <a:latin typeface="Lucida Sans"/>
                <a:cs typeface="Lucida Sans"/>
              </a:rPr>
              <a:t>Autopilot  </a:t>
            </a:r>
            <a:r>
              <a:rPr dirty="0" sz="1100" b="1">
                <a:latin typeface="Lucida Sans"/>
                <a:cs typeface="Lucida Sans"/>
              </a:rPr>
              <a:t>forward 12 </a:t>
            </a:r>
            <a:r>
              <a:rPr dirty="0" sz="1100" spc="-10" b="1">
                <a:latin typeface="Lucida Sans"/>
                <a:cs typeface="Lucida Sans"/>
              </a:rPr>
              <a:t>inches. </a:t>
            </a:r>
            <a:r>
              <a:rPr dirty="0" sz="1100" b="1">
                <a:latin typeface="Lucida Sans"/>
                <a:cs typeface="Lucida Sans"/>
              </a:rPr>
              <a:t>How </a:t>
            </a:r>
            <a:r>
              <a:rPr dirty="0" sz="1100" spc="-5" b="1">
                <a:latin typeface="Lucida Sans"/>
                <a:cs typeface="Lucida Sans"/>
              </a:rPr>
              <a:t>many </a:t>
            </a:r>
            <a:r>
              <a:rPr dirty="0" sz="1100" b="1">
                <a:latin typeface="Lucida Sans"/>
                <a:cs typeface="Lucida Sans"/>
              </a:rPr>
              <a:t>times would Elise </a:t>
            </a:r>
            <a:r>
              <a:rPr dirty="0" sz="1100" spc="-5" b="1">
                <a:latin typeface="Lucida Sans"/>
                <a:cs typeface="Lucida Sans"/>
              </a:rPr>
              <a:t>need </a:t>
            </a:r>
            <a:r>
              <a:rPr dirty="0" sz="1100" spc="15" b="1">
                <a:latin typeface="Lucida Sans"/>
                <a:cs typeface="Lucida Sans"/>
              </a:rPr>
              <a:t>to </a:t>
            </a:r>
            <a:r>
              <a:rPr dirty="0" sz="1100" spc="-5" b="1">
                <a:latin typeface="Lucida Sans"/>
                <a:cs typeface="Lucida Sans"/>
              </a:rPr>
              <a:t>run </a:t>
            </a:r>
            <a:r>
              <a:rPr dirty="0" sz="1100" b="1">
                <a:latin typeface="Lucida Sans"/>
                <a:cs typeface="Lucida Sans"/>
              </a:rPr>
              <a:t>the program </a:t>
            </a:r>
            <a:r>
              <a:rPr dirty="0" sz="1100" spc="5" b="1">
                <a:latin typeface="Lucida Sans"/>
                <a:cs typeface="Lucida Sans"/>
              </a:rPr>
              <a:t>to  </a:t>
            </a:r>
            <a:r>
              <a:rPr dirty="0" sz="1100" b="1">
                <a:latin typeface="Lucida Sans"/>
                <a:cs typeface="Lucida Sans"/>
              </a:rPr>
              <a:t>move the </a:t>
            </a:r>
            <a:r>
              <a:rPr dirty="0" sz="1100" spc="-5" b="1">
                <a:latin typeface="Lucida Sans"/>
                <a:cs typeface="Lucida Sans"/>
              </a:rPr>
              <a:t>Autopilot </a:t>
            </a:r>
            <a:r>
              <a:rPr dirty="0" sz="1100" spc="-10" b="1">
                <a:latin typeface="Lucida Sans"/>
                <a:cs typeface="Lucida Sans"/>
              </a:rPr>
              <a:t>past </a:t>
            </a:r>
            <a:r>
              <a:rPr dirty="0" sz="1100" spc="5" b="1"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Lucida Sans"/>
                <a:cs typeface="Lucida Sans"/>
              </a:rPr>
              <a:t>edge of </a:t>
            </a:r>
            <a:r>
              <a:rPr dirty="0" sz="1100" spc="-10" b="1">
                <a:latin typeface="Lucida Sans"/>
                <a:cs typeface="Lucida Sans"/>
              </a:rPr>
              <a:t>her </a:t>
            </a:r>
            <a:r>
              <a:rPr dirty="0" sz="1100" spc="-5" b="1">
                <a:latin typeface="Lucida Sans"/>
                <a:cs typeface="Lucida Sans"/>
              </a:rPr>
              <a:t>friend’s</a:t>
            </a:r>
            <a:r>
              <a:rPr dirty="0" sz="1100" spc="-25" b="1">
                <a:latin typeface="Lucida Sans"/>
                <a:cs typeface="Lucida Sans"/>
              </a:rPr>
              <a:t> </a:t>
            </a:r>
            <a:r>
              <a:rPr dirty="0" sz="1100" b="1">
                <a:latin typeface="Lucida Sans"/>
                <a:cs typeface="Lucida Sans"/>
              </a:rPr>
              <a:t>desk?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5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4</a:t>
            </a:r>
            <a:r>
              <a:rPr dirty="0" sz="1100" spc="-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</a:t>
            </a:r>
            <a:r>
              <a:rPr dirty="0" sz="1100" spc="-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6</a:t>
            </a:r>
            <a:r>
              <a:rPr dirty="0" sz="1100" spc="-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7</a:t>
            </a:r>
            <a:r>
              <a:rPr dirty="0" sz="1100" spc="-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445" y="1897126"/>
            <a:ext cx="4371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Additional information, resources, and</a:t>
            </a:r>
            <a:r>
              <a:rPr dirty="0" sz="1600" spc="7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7C7"/>
                </a:solidFill>
                <a:latin typeface="Arial"/>
                <a:cs typeface="Arial"/>
              </a:rPr>
              <a:t>materials.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8307" cy="105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2000885" algn="l"/>
                <a:tab pos="3018155" algn="l"/>
              </a:tabLst>
            </a:pPr>
            <a:r>
              <a:rPr dirty="0" spc="50"/>
              <a:t>Knowledge	</a:t>
            </a:r>
            <a:r>
              <a:rPr dirty="0" spc="55"/>
              <a:t>Base	</a:t>
            </a:r>
            <a:r>
              <a:rPr dirty="0" spc="35"/>
              <a:t>Articles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627377"/>
            <a:ext cx="5751830" cy="7490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Links to 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VEX Robotics Knowledge Base Articles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for this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STEM</a:t>
            </a:r>
            <a:r>
              <a:rPr dirty="0" sz="1100" spc="-1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Lab: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2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Turn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On/Off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Robot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marR="5080">
              <a:lnSpc>
                <a:spcPct val="11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https://kb.vex.com/hc/en-us/articles/360035952571-How-to-Turn-On-Off-a-VEX-IQ-Robot-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Read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Indicator Lights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marR="4318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https://kb.vex.com/hc/en-us/articles/360035590672-How-to-Read-Indicator-Lights-on-the-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VEX-IQ-Robot-Brain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Navigate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Robot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marR="9017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https://kb.vex.com/hc/en-us/articles/360035952331-How-to-Navigate-the-VEX-IQ-Robot-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Connect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Devices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Smart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Ports</a:t>
            </a:r>
            <a:endParaRPr sz="1100">
              <a:latin typeface="Arial"/>
              <a:cs typeface="Arial"/>
            </a:endParaRPr>
          </a:p>
          <a:p>
            <a:pPr marL="184785" marR="7493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https://kb.vex.com/hc/en-us/articles/360035952151-How-to-Connect-VEX-IQ-Devices-to-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Smart-Ports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Install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IQ Robot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</a:t>
            </a:r>
            <a:endParaRPr sz="1100">
              <a:latin typeface="Arial"/>
              <a:cs typeface="Arial"/>
            </a:endParaRPr>
          </a:p>
          <a:p>
            <a:pPr marL="184785" marR="152400">
              <a:lnSpc>
                <a:spcPct val="108200"/>
              </a:lnSpc>
              <a:spcBef>
                <a:spcPts val="1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https://kb.vex.com/hc/en-us/articles/360035951991-How-to-Install-or-Remove-the-VEX-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IQ-Robot-Battery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Charge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</a:t>
            </a:r>
            <a:endParaRPr sz="1100">
              <a:latin typeface="Arial"/>
              <a:cs typeface="Arial"/>
            </a:endParaRPr>
          </a:p>
          <a:p>
            <a:pPr marL="184785" marR="18288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7"/>
              </a:rPr>
              <a:t>https://kb.vex.com/hc/en-us/articles/360035955011-How-to-Charge-the-VEX-IQ-Robot-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7"/>
              </a:rPr>
              <a:t>Battery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Program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Demos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Folder</a:t>
            </a:r>
            <a:endParaRPr sz="1100">
              <a:latin typeface="Arial"/>
              <a:cs typeface="Arial"/>
            </a:endParaRPr>
          </a:p>
          <a:p>
            <a:pPr marL="184785" marR="508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https://kb.vex.com/hc/en-us/articles/360035952031-How-to-Use-the-Autopilot-Program-in-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8"/>
              </a:rPr>
              <a:t>the-Demos-Folder</a:t>
            </a:r>
            <a:endParaRPr sz="1100">
              <a:latin typeface="Arial"/>
              <a:cs typeface="Arial"/>
            </a:endParaRPr>
          </a:p>
          <a:p>
            <a:pPr marL="184785" marR="245745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Best Practices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Preserving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Battery’s 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Life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9"/>
              </a:rPr>
              <a:t>https://kb.vex.com/hc/en-us/articles/360035953671-Best-Practices-for-Preserving-the-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9"/>
              </a:rPr>
              <a:t> VEX-IQ-Robot-Battery-s-Life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Ideas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Super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Kit</a:t>
            </a:r>
            <a:endParaRPr sz="1100">
              <a:latin typeface="Arial"/>
              <a:cs typeface="Arial"/>
            </a:endParaRPr>
          </a:p>
          <a:p>
            <a:pPr marL="184785" marR="276225">
              <a:lnSpc>
                <a:spcPct val="108400"/>
              </a:lnSpc>
              <a:spcBef>
                <a:spcPts val="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0"/>
              </a:rPr>
              <a:t>https://kb.vex.com/hc/en-us/articles/360035590332-Ideas-for-Organizing-the-VEX-IQ-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0"/>
              </a:rPr>
              <a:t>Super-Kit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 Status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(USB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Cable)</a:t>
            </a:r>
            <a:endParaRPr sz="1100">
              <a:latin typeface="Arial"/>
              <a:cs typeface="Arial"/>
            </a:endParaRPr>
          </a:p>
          <a:p>
            <a:pPr marL="184785" marR="338455">
              <a:lnSpc>
                <a:spcPct val="11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1"/>
              </a:rPr>
              <a:t>https://kb.vex.com/hc/en-us/articles/360035955411-How-to-Understand-the-VEX-IQ-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1"/>
              </a:rPr>
              <a:t>Brain-Status-Icon-USB-VEXcode-IQ-Blocks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Links to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IQ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Blocks Knowledge Base Articles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this STEM</a:t>
            </a:r>
            <a:r>
              <a:rPr dirty="0" sz="1100" spc="-2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Lab: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Begin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New Project in VEXcode IQ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</a:t>
            </a:r>
            <a:endParaRPr sz="1100">
              <a:latin typeface="Arial"/>
              <a:cs typeface="Arial"/>
            </a:endParaRPr>
          </a:p>
          <a:p>
            <a:pPr marL="184785" marR="532130">
              <a:lnSpc>
                <a:spcPct val="11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2"/>
              </a:rPr>
              <a:t>https://kb.vex.com/hc/en-us/articles/360035954551-How-to-Begin-a-New-Project-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2"/>
              </a:rPr>
              <a:t>VEXcode-IQ-Blocks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823" y="618236"/>
            <a:ext cx="29095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0919" algn="l"/>
              </a:tabLst>
            </a:pPr>
            <a:r>
              <a:rPr dirty="0" spc="45"/>
              <a:t>Build	</a:t>
            </a:r>
            <a:r>
              <a:rPr dirty="0" spc="35"/>
              <a:t>Instructions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41450" y="167043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36624" y="1665732"/>
            <a:ext cx="5089525" cy="4073525"/>
          </a:xfrm>
          <a:custGeom>
            <a:avLst/>
            <a:gdLst/>
            <a:ahLst/>
            <a:cxnLst/>
            <a:rect l="l" t="t" r="r" b="b"/>
            <a:pathLst>
              <a:path w="5089525" h="4073525">
                <a:moveTo>
                  <a:pt x="0" y="4073524"/>
                </a:moveTo>
                <a:lnTo>
                  <a:pt x="5089525" y="4073524"/>
                </a:lnTo>
                <a:lnTo>
                  <a:pt x="5089525" y="0"/>
                </a:lnTo>
                <a:lnTo>
                  <a:pt x="0" y="0"/>
                </a:lnTo>
                <a:lnTo>
                  <a:pt x="0" y="407352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9869"/>
            <a:ext cx="5745480" cy="30968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Run a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Project</a:t>
            </a:r>
            <a:endParaRPr sz="1100">
              <a:latin typeface="Arial"/>
              <a:cs typeface="Arial"/>
            </a:endParaRPr>
          </a:p>
          <a:p>
            <a:pPr marL="184785" marR="508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https://kb.vex.com/hc/en-us/articles/360035591232-How-to-Download-and-Run-a-Project-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VEXcode-IQ-Blocks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Windows</a:t>
            </a:r>
            <a:endParaRPr sz="1100">
              <a:latin typeface="Arial"/>
              <a:cs typeface="Arial"/>
            </a:endParaRPr>
          </a:p>
          <a:p>
            <a:pPr marL="184785" marR="76200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https://kb.vex.com/hc/en-us/articles/360035954531-How-to-Save-a-Project-on-Windows-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VEXcode-IQ-Blocks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macOS</a:t>
            </a:r>
            <a:endParaRPr sz="1100">
              <a:latin typeface="Arial"/>
              <a:cs typeface="Arial"/>
            </a:endParaRPr>
          </a:p>
          <a:p>
            <a:pPr marL="184785" marR="177165">
              <a:lnSpc>
                <a:spcPct val="108200"/>
              </a:lnSpc>
              <a:spcBef>
                <a:spcPts val="1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https://kb.vex.com/hc/en-us/articles/360035954511-How-to-Save-a-Project-on-macOS-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VEXcode-IQ-Blocks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Chromebook</a:t>
            </a:r>
            <a:endParaRPr sz="1100">
              <a:latin typeface="Arial"/>
              <a:cs typeface="Arial"/>
            </a:endParaRPr>
          </a:p>
          <a:p>
            <a:pPr marL="184785" marR="323215">
              <a:lnSpc>
                <a:spcPct val="108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https://kb.vex.com/hc/en-us/articles/360035955351-How-to-Save-on-a-Chromebook-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5"/>
              </a:rPr>
              <a:t>VEXcode-IQ-Blocks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Selected Slot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</a:t>
            </a:r>
            <a:endParaRPr sz="1100">
              <a:latin typeface="Arial"/>
              <a:cs typeface="Arial"/>
            </a:endParaRPr>
          </a:p>
          <a:p>
            <a:pPr marL="184785" marR="29209">
              <a:lnSpc>
                <a:spcPts val="1460"/>
              </a:lnSpc>
              <a:spcBef>
                <a:spcPts val="6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https://kb.vex.com/hc/en-us/articles/360035591292-How-to-Download-to-a-Selected-Slot-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6"/>
              </a:rPr>
              <a:t>on-the-Brain-VEXcode-IQ-Blocks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  <a:tabLst>
                <a:tab pos="1859280" algn="l"/>
                <a:tab pos="2981960" algn="l"/>
              </a:tabLst>
            </a:pPr>
            <a:r>
              <a:rPr dirty="0" spc="40"/>
              <a:t>Identifying	</a:t>
            </a:r>
            <a:r>
              <a:rPr dirty="0" spc="50"/>
              <a:t>Angle	</a:t>
            </a:r>
            <a:r>
              <a:rPr dirty="0" spc="55"/>
              <a:t>Beams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9484" y="5372480"/>
            <a:ext cx="5805805" cy="175323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8100" marR="766445">
              <a:lnSpc>
                <a:spcPct val="103299"/>
              </a:lnSpc>
              <a:spcBef>
                <a:spcPts val="25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Identify the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Different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Angles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the</a:t>
            </a:r>
            <a:r>
              <a:rPr dirty="0" sz="1800" spc="-5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Angled  Beams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24300"/>
              </a:lnSpc>
              <a:spcBef>
                <a:spcPts val="10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types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have a bend at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30</a:t>
            </a:r>
            <a:r>
              <a:rPr dirty="0" baseline="39682" sz="1050">
                <a:solidFill>
                  <a:srgbClr val="525252"/>
                </a:solidFill>
                <a:latin typeface="Arial"/>
                <a:cs typeface="Arial"/>
              </a:rPr>
              <a:t>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 Beams,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45</a:t>
            </a:r>
            <a:r>
              <a:rPr dirty="0" baseline="39682" sz="1050">
                <a:solidFill>
                  <a:srgbClr val="525252"/>
                </a:solidFill>
                <a:latin typeface="Arial"/>
                <a:cs typeface="Arial"/>
              </a:rPr>
              <a:t>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 Beams, 60</a:t>
            </a:r>
            <a:r>
              <a:rPr dirty="0" baseline="39682" sz="1050" spc="-7">
                <a:solidFill>
                  <a:srgbClr val="525252"/>
                </a:solidFill>
                <a:latin typeface="Arial"/>
                <a:cs typeface="Arial"/>
              </a:rPr>
              <a:t>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Beams,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Angle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(90</a:t>
            </a:r>
            <a:r>
              <a:rPr dirty="0" baseline="39682" sz="105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types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Angle Beams: 3x5, 2x3,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Offset.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best 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tell which angles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beams on top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look.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protractor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angle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1670431"/>
            <a:ext cx="5759703" cy="3537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665732"/>
            <a:ext cx="5769610" cy="3547110"/>
          </a:xfrm>
          <a:custGeom>
            <a:avLst/>
            <a:gdLst/>
            <a:ahLst/>
            <a:cxnLst/>
            <a:rect l="l" t="t" r="r" b="b"/>
            <a:pathLst>
              <a:path w="5769609" h="3547110">
                <a:moveTo>
                  <a:pt x="0" y="3547110"/>
                </a:moveTo>
                <a:lnTo>
                  <a:pt x="5769229" y="3547110"/>
                </a:lnTo>
                <a:lnTo>
                  <a:pt x="5769229" y="0"/>
                </a:lnTo>
                <a:lnTo>
                  <a:pt x="0" y="0"/>
                </a:lnTo>
                <a:lnTo>
                  <a:pt x="0" y="354711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618236"/>
            <a:ext cx="52324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9730" algn="l"/>
                <a:tab pos="3034665" algn="l"/>
                <a:tab pos="4070985" algn="l"/>
              </a:tabLst>
            </a:pPr>
            <a:r>
              <a:rPr dirty="0" spc="35"/>
              <a:t>Installing	</a:t>
            </a:r>
            <a:r>
              <a:rPr dirty="0" spc="45"/>
              <a:t>Rubber	</a:t>
            </a:r>
            <a:r>
              <a:rPr dirty="0" spc="40"/>
              <a:t>Shaft	Collars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64663" y="3604386"/>
            <a:ext cx="24269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hand to warm a Rubber Shaft</a:t>
            </a:r>
            <a:r>
              <a:rPr dirty="0" sz="900" spc="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Collar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4119498"/>
            <a:ext cx="5701665" cy="105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Rubber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Softens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as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it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gets</a:t>
            </a:r>
            <a:r>
              <a:rPr dirty="0" sz="1800" spc="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Warm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Rubber Shaft Collars in 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hand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15-30 seconds before you slide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them onto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shaft. Holding the Rubber Shaft Collar in your hand will warm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soften the rubber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easier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onto a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shaft.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23364" y="1670430"/>
            <a:ext cx="3915283" cy="183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18664" y="1665732"/>
            <a:ext cx="3924935" cy="1847850"/>
          </a:xfrm>
          <a:custGeom>
            <a:avLst/>
            <a:gdLst/>
            <a:ahLst/>
            <a:cxnLst/>
            <a:rect l="l" t="t" r="r" b="b"/>
            <a:pathLst>
              <a:path w="3924935" h="1847850">
                <a:moveTo>
                  <a:pt x="0" y="1847850"/>
                </a:moveTo>
                <a:lnTo>
                  <a:pt x="3924808" y="1847850"/>
                </a:lnTo>
                <a:lnTo>
                  <a:pt x="3924808" y="0"/>
                </a:lnTo>
                <a:lnTo>
                  <a:pt x="0" y="0"/>
                </a:lnTo>
                <a:lnTo>
                  <a:pt x="0" y="18478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431925" marR="682625" indent="-745490">
              <a:lnSpc>
                <a:spcPts val="4720"/>
              </a:lnSpc>
              <a:spcBef>
                <a:spcPts val="375"/>
              </a:spcBef>
              <a:tabLst>
                <a:tab pos="2524125" algn="l"/>
                <a:tab pos="2755265" algn="l"/>
                <a:tab pos="3546475" algn="l"/>
                <a:tab pos="4583430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60"/>
              <a:t>C</a:t>
            </a:r>
            <a:r>
              <a:rPr dirty="0" spc="55"/>
              <a:t>o</a:t>
            </a:r>
            <a:r>
              <a:rPr dirty="0" spc="40"/>
              <a:t>nnector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20"/>
              <a:t>fr</a:t>
            </a:r>
            <a:r>
              <a:rPr dirty="0" spc="60"/>
              <a:t>o</a:t>
            </a:r>
            <a:r>
              <a:rPr dirty="0" spc="45"/>
              <a:t>m  </a:t>
            </a:r>
            <a:r>
              <a:rPr dirty="0" spc="55"/>
              <a:t>Beams	</a:t>
            </a:r>
            <a:r>
              <a:rPr dirty="0" spc="50"/>
              <a:t>and	</a:t>
            </a:r>
            <a:r>
              <a:rPr dirty="0" spc="40"/>
              <a:t>Plates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2658" y="4567554"/>
            <a:ext cx="2491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Using a pitch shaft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remove a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corner</a:t>
            </a:r>
            <a:r>
              <a:rPr dirty="0" sz="900" spc="2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connector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5082921"/>
            <a:ext cx="5709920" cy="105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Easily Remove</a:t>
            </a:r>
            <a:r>
              <a:rPr dirty="0" sz="1800" spc="-3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Connectors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easily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corner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metal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through 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corner connector and pulling outward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while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holding down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beam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2710" y="2267711"/>
            <a:ext cx="3692145" cy="2204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27885" y="2263013"/>
            <a:ext cx="3707129" cy="2213610"/>
          </a:xfrm>
          <a:custGeom>
            <a:avLst/>
            <a:gdLst/>
            <a:ahLst/>
            <a:cxnLst/>
            <a:rect l="l" t="t" r="r" b="b"/>
            <a:pathLst>
              <a:path w="3707129" h="2213610">
                <a:moveTo>
                  <a:pt x="0" y="2213609"/>
                </a:moveTo>
                <a:lnTo>
                  <a:pt x="3706749" y="2213609"/>
                </a:lnTo>
                <a:lnTo>
                  <a:pt x="3706749" y="0"/>
                </a:lnTo>
                <a:lnTo>
                  <a:pt x="0" y="0"/>
                </a:lnTo>
                <a:lnTo>
                  <a:pt x="0" y="221360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7169" y="443636"/>
            <a:ext cx="497903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17575" marR="5080" indent="-905510">
              <a:lnSpc>
                <a:spcPct val="140400"/>
              </a:lnSpc>
              <a:spcBef>
                <a:spcPts val="100"/>
              </a:spcBef>
              <a:tabLst>
                <a:tab pos="1849755" algn="l"/>
                <a:tab pos="2240280" algn="l"/>
                <a:tab pos="2744470" algn="l"/>
                <a:tab pos="3032125" algn="l"/>
                <a:tab pos="3661410" algn="l"/>
                <a:tab pos="4577080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45"/>
              <a:t>Pin</a:t>
            </a:r>
            <a:r>
              <a:rPr dirty="0" spc="50"/>
              <a:t>s</a:t>
            </a:r>
            <a:r>
              <a:rPr dirty="0"/>
              <a:t>	</a:t>
            </a:r>
            <a:r>
              <a:rPr dirty="0" spc="20"/>
              <a:t>fr</a:t>
            </a:r>
            <a:r>
              <a:rPr dirty="0" spc="70"/>
              <a:t>o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60"/>
              <a:t>V</a:t>
            </a:r>
            <a:r>
              <a:rPr dirty="0" spc="75"/>
              <a:t>E</a:t>
            </a:r>
            <a:r>
              <a:rPr dirty="0" spc="65"/>
              <a:t>X</a:t>
            </a:r>
            <a:r>
              <a:rPr dirty="0"/>
              <a:t>	</a:t>
            </a:r>
            <a:r>
              <a:rPr dirty="0" spc="30"/>
              <a:t>IQ  </a:t>
            </a:r>
            <a:r>
              <a:rPr dirty="0" spc="55"/>
              <a:t>Beams	</a:t>
            </a:r>
            <a:r>
              <a:rPr dirty="0" spc="50"/>
              <a:t>and	</a:t>
            </a:r>
            <a:r>
              <a:rPr dirty="0" spc="40"/>
              <a:t>Plates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33598" y="5004942"/>
            <a:ext cx="2687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Removing a pin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plate assembly using a</a:t>
            </a:r>
            <a:r>
              <a:rPr dirty="0" sz="900" spc="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beam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5520309"/>
            <a:ext cx="5764530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Easily Remove Pins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from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Beams and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Plates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  <a:spcBef>
                <a:spcPts val="10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pins from beams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pressing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beam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against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pin, which partially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pushes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 out,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remove it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fingers.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technique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easily remove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pins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individual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plates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beams,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built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47010" y="2267711"/>
            <a:ext cx="3468751" cy="2640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42185" y="2263013"/>
            <a:ext cx="3478529" cy="2650490"/>
          </a:xfrm>
          <a:custGeom>
            <a:avLst/>
            <a:gdLst/>
            <a:ahLst/>
            <a:cxnLst/>
            <a:rect l="l" t="t" r="r" b="b"/>
            <a:pathLst>
              <a:path w="3478529" h="2650490">
                <a:moveTo>
                  <a:pt x="0" y="2650489"/>
                </a:moveTo>
                <a:lnTo>
                  <a:pt x="3478276" y="2650489"/>
                </a:lnTo>
                <a:lnTo>
                  <a:pt x="3478276" y="0"/>
                </a:lnTo>
                <a:lnTo>
                  <a:pt x="0" y="0"/>
                </a:lnTo>
                <a:lnTo>
                  <a:pt x="0" y="265048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287145" marR="418465" indent="-866140">
              <a:lnSpc>
                <a:spcPts val="4720"/>
              </a:lnSpc>
              <a:spcBef>
                <a:spcPts val="375"/>
              </a:spcBef>
              <a:tabLst>
                <a:tab pos="2258695" algn="l"/>
                <a:tab pos="2835910" algn="l"/>
                <a:tab pos="3992245" algn="l"/>
                <a:tab pos="4905375" algn="l"/>
              </a:tabLst>
            </a:pPr>
            <a:r>
              <a:rPr dirty="0" spc="50"/>
              <a:t>Removi</a:t>
            </a:r>
            <a:r>
              <a:rPr dirty="0" spc="6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40"/>
              <a:t>St</a:t>
            </a:r>
            <a:r>
              <a:rPr dirty="0" spc="55"/>
              <a:t>a</a:t>
            </a:r>
            <a:r>
              <a:rPr dirty="0" spc="35"/>
              <a:t>ndoff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30"/>
              <a:t>fro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45"/>
              <a:t>Mini  </a:t>
            </a:r>
            <a:r>
              <a:rPr dirty="0" spc="40"/>
              <a:t>Standoff	</a:t>
            </a:r>
            <a:r>
              <a:rPr dirty="0" spc="45"/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01595" y="3252343"/>
            <a:ext cx="27533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Removal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standoff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Mini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Standoff</a:t>
            </a:r>
            <a:r>
              <a:rPr dirty="0" sz="900" spc="4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Connector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3767454"/>
            <a:ext cx="5728335" cy="133540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895350">
              <a:lnSpc>
                <a:spcPct val="103299"/>
              </a:lnSpc>
              <a:spcBef>
                <a:spcPts val="25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Easily Remove Parts </a:t>
            </a: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from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Mini Standoff  Connectors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100"/>
              </a:lnSpc>
              <a:spcBef>
                <a:spcPts val="10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Mini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 Connectors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separated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pushing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through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Mini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Standoff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Connector.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same technique 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used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similar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ends in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Mini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 Connectors, such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8644" y="2267711"/>
            <a:ext cx="3243834" cy="888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53945" y="2263013"/>
            <a:ext cx="3253740" cy="897890"/>
          </a:xfrm>
          <a:custGeom>
            <a:avLst/>
            <a:gdLst/>
            <a:ahLst/>
            <a:cxnLst/>
            <a:rect l="l" t="t" r="r" b="b"/>
            <a:pathLst>
              <a:path w="3253740" h="897889">
                <a:moveTo>
                  <a:pt x="0" y="897890"/>
                </a:moveTo>
                <a:lnTo>
                  <a:pt x="3253358" y="897890"/>
                </a:lnTo>
                <a:lnTo>
                  <a:pt x="3253358" y="0"/>
                </a:lnTo>
                <a:lnTo>
                  <a:pt x="0" y="0"/>
                </a:lnTo>
                <a:lnTo>
                  <a:pt x="0" y="89789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8808" y="443636"/>
            <a:ext cx="5477510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44650" marR="5080" indent="-1632585">
              <a:lnSpc>
                <a:spcPct val="140400"/>
              </a:lnSpc>
              <a:spcBef>
                <a:spcPts val="100"/>
              </a:spcBef>
              <a:tabLst>
                <a:tab pos="1972945" algn="l"/>
                <a:tab pos="2681605" algn="l"/>
                <a:tab pos="3195955" algn="l"/>
                <a:tab pos="4257040" algn="l"/>
              </a:tabLst>
            </a:pPr>
            <a:r>
              <a:rPr dirty="0" spc="50"/>
              <a:t>Supp</a:t>
            </a:r>
            <a:r>
              <a:rPr dirty="0" spc="60"/>
              <a:t>o</a:t>
            </a:r>
            <a:r>
              <a:rPr dirty="0" spc="40"/>
              <a:t>rting</a:t>
            </a:r>
            <a:r>
              <a:rPr dirty="0"/>
              <a:t>	</a:t>
            </a:r>
            <a:r>
              <a:rPr dirty="0" spc="60"/>
              <a:t>S</a:t>
            </a:r>
            <a:r>
              <a:rPr dirty="0" spc="60"/>
              <a:t>h</a:t>
            </a:r>
            <a:r>
              <a:rPr dirty="0" spc="30"/>
              <a:t>aft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40"/>
              <a:t>usin</a:t>
            </a:r>
            <a:r>
              <a:rPr dirty="0" spc="55"/>
              <a:t>g</a:t>
            </a:r>
            <a:r>
              <a:rPr dirty="0"/>
              <a:t>	</a:t>
            </a:r>
            <a:r>
              <a:rPr dirty="0" spc="50"/>
              <a:t>Rubb</a:t>
            </a:r>
            <a:r>
              <a:rPr dirty="0" spc="55"/>
              <a:t>e</a:t>
            </a:r>
            <a:r>
              <a:rPr dirty="0" spc="25"/>
              <a:t>r  </a:t>
            </a:r>
            <a:r>
              <a:rPr dirty="0" spc="40"/>
              <a:t>Shaft	Collars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818002" y="5212460"/>
            <a:ext cx="2318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Supporting a shaft with a Rubber Shaft</a:t>
            </a:r>
            <a:r>
              <a:rPr dirty="0" sz="900" spc="3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Collar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5727572"/>
            <a:ext cx="5758815" cy="146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Support Shafts </a:t>
            </a:r>
            <a:r>
              <a:rPr dirty="0" sz="1800" spc="-10">
                <a:solidFill>
                  <a:srgbClr val="0077C7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Rubber Shaft</a:t>
            </a:r>
            <a:r>
              <a:rPr dirty="0" sz="1800" spc="25">
                <a:solidFill>
                  <a:srgbClr val="0077C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Collars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Shafts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alignment very easily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aren't supported properly.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 make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more secure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prevent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putting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Rubber Shaft  Collar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the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it.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the shaft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support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structure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shaft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collar positioned against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turn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prevent it from  wobbling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falling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out.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6330" y="2267711"/>
            <a:ext cx="5760720" cy="284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11567" y="2263013"/>
            <a:ext cx="5770245" cy="2857500"/>
          </a:xfrm>
          <a:custGeom>
            <a:avLst/>
            <a:gdLst/>
            <a:ahLst/>
            <a:cxnLst/>
            <a:rect l="l" t="t" r="r" b="b"/>
            <a:pathLst>
              <a:path w="5770245" h="2857500">
                <a:moveTo>
                  <a:pt x="0" y="2857499"/>
                </a:moveTo>
                <a:lnTo>
                  <a:pt x="5770245" y="2857499"/>
                </a:lnTo>
                <a:lnTo>
                  <a:pt x="5770245" y="0"/>
                </a:lnTo>
                <a:lnTo>
                  <a:pt x="0" y="0"/>
                </a:lnTo>
                <a:lnTo>
                  <a:pt x="0" y="285749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05025" y="4744339"/>
            <a:ext cx="7524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Unsupported</a:t>
            </a:r>
            <a:r>
              <a:rPr dirty="0" sz="700" spc="-4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Shaft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5063" y="4721479"/>
            <a:ext cx="791845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R="5080">
              <a:lnSpc>
                <a:spcPct val="104299"/>
              </a:lnSpc>
              <a:spcBef>
                <a:spcPts val="60"/>
              </a:spcBef>
            </a:pPr>
            <a:r>
              <a:rPr dirty="0" sz="700" spc="-5">
                <a:latin typeface="Arial"/>
                <a:cs typeface="Arial"/>
              </a:rPr>
              <a:t>Rubber Shaft</a:t>
            </a:r>
            <a:r>
              <a:rPr dirty="0" sz="700" spc="-4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Collar  Added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Shaft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1548" y="4750435"/>
            <a:ext cx="6546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Supported</a:t>
            </a:r>
            <a:r>
              <a:rPr dirty="0" sz="700" spc="-4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Shaft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2246630" marR="448945" indent="-1794510">
              <a:lnSpc>
                <a:spcPts val="4720"/>
              </a:lnSpc>
              <a:spcBef>
                <a:spcPts val="375"/>
              </a:spcBef>
              <a:tabLst>
                <a:tab pos="2413000" algn="l"/>
                <a:tab pos="3636010" algn="l"/>
                <a:tab pos="4696460" algn="l"/>
              </a:tabLst>
            </a:pPr>
            <a:r>
              <a:rPr dirty="0" spc="50"/>
              <a:t>Supp</a:t>
            </a:r>
            <a:r>
              <a:rPr dirty="0" spc="60"/>
              <a:t>o</a:t>
            </a:r>
            <a:r>
              <a:rPr dirty="0" spc="40"/>
              <a:t>rting</a:t>
            </a:r>
            <a:r>
              <a:rPr dirty="0"/>
              <a:t>		</a:t>
            </a:r>
            <a:r>
              <a:rPr dirty="0" spc="60"/>
              <a:t>S</a:t>
            </a:r>
            <a:r>
              <a:rPr dirty="0" spc="60"/>
              <a:t>h</a:t>
            </a:r>
            <a:r>
              <a:rPr dirty="0" spc="30"/>
              <a:t>aft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40"/>
              <a:t>usin</a:t>
            </a:r>
            <a:r>
              <a:rPr dirty="0" spc="55"/>
              <a:t>g</a:t>
            </a:r>
            <a:r>
              <a:rPr dirty="0"/>
              <a:t>	</a:t>
            </a:r>
            <a:r>
              <a:rPr dirty="0" spc="35"/>
              <a:t>Shaft  </a:t>
            </a:r>
            <a:r>
              <a:rPr dirty="0" spc="45"/>
              <a:t>Bushings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4307" y="5707760"/>
            <a:ext cx="20275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Supporting a shaft with a Shaft</a:t>
            </a:r>
            <a:r>
              <a:rPr dirty="0" sz="900" spc="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Bushing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6222872"/>
            <a:ext cx="5758815" cy="126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7C7"/>
                </a:solidFill>
                <a:latin typeface="Arial"/>
                <a:cs typeface="Arial"/>
              </a:rPr>
              <a:t>How to </a:t>
            </a:r>
            <a:r>
              <a:rPr dirty="0" sz="1800" spc="-5">
                <a:solidFill>
                  <a:srgbClr val="0077C7"/>
                </a:solidFill>
                <a:latin typeface="Arial"/>
                <a:cs typeface="Arial"/>
              </a:rPr>
              <a:t>Support Shafts Using Shaft Bushings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Shafts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alignment very easily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aren't supported properly.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 make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more secure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prevent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putting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bushing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the 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bushing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another beam 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part. 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 but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prevent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wobbling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falling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out.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3895" y="2292902"/>
            <a:ext cx="5567576" cy="2804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11567" y="2263013"/>
            <a:ext cx="5770245" cy="335978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  <a:tabLst>
                <a:tab pos="2093595" algn="l"/>
                <a:tab pos="4453255" algn="l"/>
              </a:tabLst>
            </a:pPr>
            <a:r>
              <a:rPr dirty="0" baseline="6535" sz="1275" spc="-7">
                <a:latin typeface="Arial"/>
                <a:cs typeface="Arial"/>
              </a:rPr>
              <a:t>Unsupported</a:t>
            </a:r>
            <a:r>
              <a:rPr dirty="0" baseline="6535" sz="1275">
                <a:latin typeface="Arial"/>
                <a:cs typeface="Arial"/>
              </a:rPr>
              <a:t> </a:t>
            </a:r>
            <a:r>
              <a:rPr dirty="0" baseline="6535" sz="1275" spc="-7">
                <a:latin typeface="Arial"/>
                <a:cs typeface="Arial"/>
              </a:rPr>
              <a:t>Shaft	</a:t>
            </a:r>
            <a:r>
              <a:rPr dirty="0" sz="850" spc="-5">
                <a:latin typeface="Arial"/>
                <a:cs typeface="Arial"/>
              </a:rPr>
              <a:t>Shaft Bushing </a:t>
            </a:r>
            <a:r>
              <a:rPr dirty="0" sz="850">
                <a:latin typeface="Arial"/>
                <a:cs typeface="Arial"/>
              </a:rPr>
              <a:t>Added</a:t>
            </a:r>
            <a:r>
              <a:rPr dirty="0" sz="850" spc="1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to </a:t>
            </a:r>
            <a:r>
              <a:rPr dirty="0" sz="850" spc="-5">
                <a:latin typeface="Arial"/>
                <a:cs typeface="Arial"/>
              </a:rPr>
              <a:t>Shaft	Supported</a:t>
            </a:r>
            <a:r>
              <a:rPr dirty="0" sz="850" spc="-10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Shaft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055" y="9686923"/>
            <a:ext cx="1221739" cy="265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4874" y="618236"/>
            <a:ext cx="51403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8275" algn="l"/>
                <a:tab pos="2560955" algn="l"/>
                <a:tab pos="3314700" algn="l"/>
                <a:tab pos="4513580" algn="l"/>
              </a:tabLst>
            </a:pPr>
            <a:r>
              <a:rPr dirty="0" spc="50"/>
              <a:t>Popup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35"/>
              <a:t>withi</a:t>
            </a:r>
            <a:r>
              <a:rPr dirty="0" spc="60"/>
              <a:t>n</a:t>
            </a:r>
            <a:r>
              <a:rPr dirty="0"/>
              <a:t>	</a:t>
            </a:r>
            <a:r>
              <a:rPr dirty="0" spc="40"/>
              <a:t>th</a:t>
            </a:r>
            <a:r>
              <a:rPr dirty="0" spc="30"/>
              <a:t>i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55"/>
              <a:t>STE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45"/>
              <a:t>Lab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44145" marR="140335" indent="490220">
              <a:lnSpc>
                <a:spcPts val="4720"/>
              </a:lnSpc>
              <a:spcBef>
                <a:spcPts val="375"/>
              </a:spcBef>
              <a:tabLst>
                <a:tab pos="1569720" algn="l"/>
                <a:tab pos="1673860" algn="l"/>
                <a:tab pos="2361565" algn="l"/>
                <a:tab pos="2465705" algn="l"/>
                <a:tab pos="3832860" algn="l"/>
                <a:tab pos="4014470" algn="l"/>
                <a:tab pos="4226560" algn="l"/>
              </a:tabLst>
            </a:pPr>
            <a:r>
              <a:rPr dirty="0" spc="45"/>
              <a:t>Stop	</a:t>
            </a:r>
            <a:r>
              <a:rPr dirty="0" spc="50"/>
              <a:t>and	</a:t>
            </a:r>
            <a:r>
              <a:rPr dirty="0" spc="45"/>
              <a:t>Discuss	</a:t>
            </a:r>
            <a:r>
              <a:rPr dirty="0" spc="-1105"/>
              <a:t>—	</a:t>
            </a:r>
            <a:r>
              <a:rPr dirty="0" spc="40"/>
              <a:t>Driving  </a:t>
            </a:r>
            <a:r>
              <a:rPr dirty="0" spc="50"/>
              <a:t>Forward</a:t>
            </a:r>
            <a:r>
              <a:rPr dirty="0"/>
              <a:t>		</a:t>
            </a:r>
            <a:r>
              <a:rPr dirty="0" spc="45"/>
              <a:t>an</a:t>
            </a:r>
            <a:r>
              <a:rPr dirty="0" spc="50"/>
              <a:t>d</a:t>
            </a:r>
            <a:r>
              <a:rPr dirty="0"/>
              <a:t>		</a:t>
            </a:r>
            <a:r>
              <a:rPr dirty="0" spc="55"/>
              <a:t>Re</a:t>
            </a:r>
            <a:r>
              <a:rPr dirty="0" spc="50"/>
              <a:t>v</a:t>
            </a:r>
            <a:r>
              <a:rPr dirty="0" spc="50"/>
              <a:t>e</a:t>
            </a:r>
            <a:r>
              <a:rPr dirty="0" spc="40"/>
              <a:t>rse</a:t>
            </a:r>
            <a:r>
              <a:rPr dirty="0"/>
              <a:t>	</a:t>
            </a:r>
            <a:r>
              <a:rPr dirty="0" spc="60"/>
              <a:t>E</a:t>
            </a:r>
            <a:r>
              <a:rPr dirty="0" spc="60"/>
              <a:t>x</a:t>
            </a:r>
            <a:r>
              <a:rPr dirty="0" spc="55"/>
              <a:t>p</a:t>
            </a:r>
            <a:r>
              <a:rPr dirty="0" spc="35"/>
              <a:t>lorati</a:t>
            </a:r>
            <a:r>
              <a:rPr dirty="0" spc="65"/>
              <a:t>o</a:t>
            </a:r>
            <a:r>
              <a:rPr dirty="0" spc="5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2185771"/>
            <a:ext cx="5753100" cy="2877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are very important because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begin almost all programming explorations.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say,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“Let’s pause here 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moment. 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summarize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just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completed. Record your summary in your engineering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358775">
              <a:lnSpc>
                <a:spcPct val="1241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someone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Recorder role. Allow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approximately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5 - 10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minutes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summarize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steps. If time allows,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ask each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share their summary. An example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summary could look</a:t>
            </a:r>
            <a:r>
              <a:rPr dirty="0" sz="1100" spc="9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like: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menu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Choose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template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Name 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6561" y="8430006"/>
            <a:ext cx="404114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33985" marR="5080" indent="-121920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1-6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repeated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7–12, so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it’s possible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both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once.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Count all pieces before starting your build and have them readily</a:t>
            </a:r>
            <a:r>
              <a:rPr dirty="0" sz="900" spc="7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available.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1450" y="47625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36624" y="471423"/>
            <a:ext cx="5089525" cy="4073525"/>
          </a:xfrm>
          <a:custGeom>
            <a:avLst/>
            <a:gdLst/>
            <a:ahLst/>
            <a:cxnLst/>
            <a:rect l="l" t="t" r="r" b="b"/>
            <a:pathLst>
              <a:path w="5089525" h="4073525">
                <a:moveTo>
                  <a:pt x="0" y="4073525"/>
                </a:moveTo>
                <a:lnTo>
                  <a:pt x="5089525" y="4073525"/>
                </a:lnTo>
                <a:lnTo>
                  <a:pt x="5089525" y="0"/>
                </a:lnTo>
                <a:lnTo>
                  <a:pt x="0" y="0"/>
                </a:lnTo>
                <a:lnTo>
                  <a:pt x="0" y="40735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5450" y="46761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6714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8526" y="443636"/>
            <a:ext cx="461454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34489" marR="5080" indent="-1622425">
              <a:lnSpc>
                <a:spcPct val="140400"/>
              </a:lnSpc>
              <a:spcBef>
                <a:spcPts val="100"/>
              </a:spcBef>
              <a:tabLst>
                <a:tab pos="1601470" algn="l"/>
                <a:tab pos="3215005" algn="l"/>
                <a:tab pos="3699510" algn="l"/>
              </a:tabLst>
            </a:pPr>
            <a:r>
              <a:rPr dirty="0" spc="45"/>
              <a:t>Prog</a:t>
            </a:r>
            <a:r>
              <a:rPr dirty="0" spc="30"/>
              <a:t>r</a:t>
            </a:r>
            <a:r>
              <a:rPr dirty="0" spc="45"/>
              <a:t>a</a:t>
            </a:r>
            <a:r>
              <a:rPr dirty="0" spc="80"/>
              <a:t>m</a:t>
            </a:r>
            <a:r>
              <a:rPr dirty="0"/>
              <a:t>	</a:t>
            </a:r>
            <a:r>
              <a:rPr dirty="0" spc="40"/>
              <a:t>Autopil</a:t>
            </a:r>
            <a:r>
              <a:rPr dirty="0" spc="65"/>
              <a:t>o</a:t>
            </a:r>
            <a:r>
              <a:rPr dirty="0" spc="25"/>
              <a:t>t</a:t>
            </a:r>
            <a:r>
              <a:rPr dirty="0"/>
              <a:t>	</a:t>
            </a:r>
            <a:r>
              <a:rPr dirty="0" spc="20"/>
              <a:t>t</a:t>
            </a:r>
            <a:r>
              <a:rPr dirty="0" spc="50"/>
              <a:t>o</a:t>
            </a:r>
            <a:r>
              <a:rPr dirty="0"/>
              <a:t>	</a:t>
            </a:r>
            <a:r>
              <a:rPr dirty="0" spc="65"/>
              <a:t>Mo</a:t>
            </a:r>
            <a:r>
              <a:rPr dirty="0" spc="55"/>
              <a:t>v</a:t>
            </a:r>
            <a:r>
              <a:rPr dirty="0" spc="35"/>
              <a:t>e  </a:t>
            </a:r>
            <a:r>
              <a:rPr dirty="0" spc="50"/>
              <a:t>Forward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2229358"/>
            <a:ext cx="42741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</a:t>
            </a:r>
            <a:r>
              <a:rPr dirty="0" sz="1100" spc="-30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used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backwards.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3579088"/>
            <a:ext cx="5462905" cy="4584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reverse,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just need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latin typeface="Courier New"/>
                <a:cs typeface="Courier New"/>
              </a:rPr>
              <a:t>drive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“reverse.” Anything editable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is called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884" y="7022058"/>
            <a:ext cx="5672455" cy="6661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26499"/>
              </a:lnSpc>
              <a:spcBef>
                <a:spcPts val="13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</a:t>
            </a:r>
            <a:r>
              <a:rPr dirty="0" sz="1100" spc="-30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block, it is important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 that 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itself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not cause  the robot to stop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below was downloaded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run on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forward without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stopping.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52700" y="2590545"/>
            <a:ext cx="2857119" cy="1014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47873" y="2585720"/>
            <a:ext cx="2867025" cy="1023619"/>
          </a:xfrm>
          <a:custGeom>
            <a:avLst/>
            <a:gdLst/>
            <a:ahLst/>
            <a:cxnLst/>
            <a:rect l="l" t="t" r="r" b="b"/>
            <a:pathLst>
              <a:path w="2867025" h="1023620">
                <a:moveTo>
                  <a:pt x="0" y="1023619"/>
                </a:moveTo>
                <a:lnTo>
                  <a:pt x="2866644" y="1023619"/>
                </a:lnTo>
                <a:lnTo>
                  <a:pt x="2866644" y="0"/>
                </a:lnTo>
                <a:lnTo>
                  <a:pt x="0" y="0"/>
                </a:lnTo>
                <a:lnTo>
                  <a:pt x="0" y="102361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76450" y="4404740"/>
            <a:ext cx="3809365" cy="264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71623" y="4400041"/>
            <a:ext cx="3818890" cy="2651760"/>
          </a:xfrm>
          <a:custGeom>
            <a:avLst/>
            <a:gdLst/>
            <a:ahLst/>
            <a:cxnLst/>
            <a:rect l="l" t="t" r="r" b="b"/>
            <a:pathLst>
              <a:path w="3818890" h="2651759">
                <a:moveTo>
                  <a:pt x="0" y="2651760"/>
                </a:moveTo>
                <a:lnTo>
                  <a:pt x="3818890" y="2651760"/>
                </a:lnTo>
                <a:lnTo>
                  <a:pt x="3818890" y="0"/>
                </a:lnTo>
                <a:lnTo>
                  <a:pt x="0" y="0"/>
                </a:lnTo>
                <a:lnTo>
                  <a:pt x="0" y="265176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2816327"/>
            <a:ext cx="5757545" cy="440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9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get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stop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moving,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X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 pressed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Autopilot’s Robot  Brain. Pressing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button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 ends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stops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1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252438"/>
            <a:ext cx="5256530" cy="882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3345">
              <a:lnSpc>
                <a:spcPct val="13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Reverse exploration,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just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</a:t>
            </a:r>
            <a:r>
              <a:rPr dirty="0" sz="1100" spc="-275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However,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other blocks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basic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movements.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wants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distance, they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use 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265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8291321"/>
            <a:ext cx="51441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traveled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adjusting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0190" y="593741"/>
            <a:ext cx="2578598" cy="2022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47873" y="471423"/>
            <a:ext cx="2866390" cy="2371725"/>
          </a:xfrm>
          <a:custGeom>
            <a:avLst/>
            <a:gdLst/>
            <a:ahLst/>
            <a:cxnLst/>
            <a:rect l="l" t="t" r="r" b="b"/>
            <a:pathLst>
              <a:path w="2866390" h="2371725">
                <a:moveTo>
                  <a:pt x="0" y="2371725"/>
                </a:moveTo>
                <a:lnTo>
                  <a:pt x="2866390" y="2371725"/>
                </a:lnTo>
                <a:lnTo>
                  <a:pt x="2866390" y="0"/>
                </a:lnTo>
                <a:lnTo>
                  <a:pt x="0" y="0"/>
                </a:lnTo>
                <a:lnTo>
                  <a:pt x="0" y="23717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76450" y="3417442"/>
            <a:ext cx="3809491" cy="2862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71623" y="3412616"/>
            <a:ext cx="3819525" cy="2872105"/>
          </a:xfrm>
          <a:custGeom>
            <a:avLst/>
            <a:gdLst/>
            <a:ahLst/>
            <a:cxnLst/>
            <a:rect l="l" t="t" r="r" b="b"/>
            <a:pathLst>
              <a:path w="3819525" h="2872104">
                <a:moveTo>
                  <a:pt x="0" y="2872104"/>
                </a:moveTo>
                <a:lnTo>
                  <a:pt x="3819016" y="2872104"/>
                </a:lnTo>
                <a:lnTo>
                  <a:pt x="3819016" y="0"/>
                </a:lnTo>
                <a:lnTo>
                  <a:pt x="0" y="0"/>
                </a:lnTo>
                <a:lnTo>
                  <a:pt x="0" y="287210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11590" y="7442452"/>
            <a:ext cx="4440767" cy="690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95374" y="7296531"/>
            <a:ext cx="4770120" cy="982344"/>
          </a:xfrm>
          <a:custGeom>
            <a:avLst/>
            <a:gdLst/>
            <a:ahLst/>
            <a:cxnLst/>
            <a:rect l="l" t="t" r="r" b="b"/>
            <a:pathLst>
              <a:path w="4770120" h="982345">
                <a:moveTo>
                  <a:pt x="0" y="982345"/>
                </a:moveTo>
                <a:lnTo>
                  <a:pt x="4769612" y="982345"/>
                </a:lnTo>
                <a:lnTo>
                  <a:pt x="4769612" y="0"/>
                </a:lnTo>
                <a:lnTo>
                  <a:pt x="0" y="0"/>
                </a:lnTo>
                <a:lnTo>
                  <a:pt x="0" y="9823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1382623"/>
            <a:ext cx="5362575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above,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was changed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30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can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their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mm or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476250"/>
            <a:ext cx="4761865" cy="92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95374" y="471551"/>
            <a:ext cx="4771390" cy="937260"/>
          </a:xfrm>
          <a:custGeom>
            <a:avLst/>
            <a:gdLst/>
            <a:ahLst/>
            <a:cxnLst/>
            <a:rect l="l" t="t" r="r" b="b"/>
            <a:pathLst>
              <a:path w="4771390" h="937260">
                <a:moveTo>
                  <a:pt x="0" y="937259"/>
                </a:moveTo>
                <a:lnTo>
                  <a:pt x="4771390" y="937259"/>
                </a:lnTo>
                <a:lnTo>
                  <a:pt x="4771390" y="0"/>
                </a:lnTo>
                <a:lnTo>
                  <a:pt x="0" y="0"/>
                </a:lnTo>
                <a:lnTo>
                  <a:pt x="0" y="93725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00200" y="1982977"/>
            <a:ext cx="4761357" cy="2170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95374" y="1978151"/>
            <a:ext cx="4771390" cy="2179955"/>
          </a:xfrm>
          <a:custGeom>
            <a:avLst/>
            <a:gdLst/>
            <a:ahLst/>
            <a:cxnLst/>
            <a:rect l="l" t="t" r="r" b="b"/>
            <a:pathLst>
              <a:path w="4771390" h="2179954">
                <a:moveTo>
                  <a:pt x="0" y="2179955"/>
                </a:moveTo>
                <a:lnTo>
                  <a:pt x="4770882" y="2179955"/>
                </a:lnTo>
                <a:lnTo>
                  <a:pt x="4770882" y="0"/>
                </a:lnTo>
                <a:lnTo>
                  <a:pt x="0" y="0"/>
                </a:lnTo>
                <a:lnTo>
                  <a:pt x="0" y="21799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814069"/>
          </a:xfrm>
          <a:prstGeom prst="rect"/>
          <a:solidFill>
            <a:srgbClr val="0077C7"/>
          </a:solidFill>
        </p:spPr>
        <p:txBody>
          <a:bodyPr wrap="square" lIns="0" tIns="173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dirty="0" spc="-5">
                <a:solidFill>
                  <a:srgbClr val="000000"/>
                </a:solidFill>
                <a:latin typeface="Courier New"/>
                <a:cs typeface="Courier New"/>
              </a:rPr>
              <a:t>play sound</a:t>
            </a:r>
            <a:r>
              <a:rPr dirty="0" spc="-285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 spc="45"/>
              <a:t>Block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2706370"/>
            <a:ext cx="388492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latin typeface="Courier New"/>
                <a:cs typeface="Courier New"/>
              </a:rPr>
              <a:t>play sound</a:t>
            </a:r>
            <a:r>
              <a:rPr dirty="0" sz="1100" spc="-34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program.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4274" y="1757268"/>
            <a:ext cx="2596476" cy="816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7873" y="1665732"/>
            <a:ext cx="2867025" cy="1025525"/>
          </a:xfrm>
          <a:custGeom>
            <a:avLst/>
            <a:gdLst/>
            <a:ahLst/>
            <a:cxnLst/>
            <a:rect l="l" t="t" r="r" b="b"/>
            <a:pathLst>
              <a:path w="2867025" h="1025525">
                <a:moveTo>
                  <a:pt x="0" y="1025525"/>
                </a:moveTo>
                <a:lnTo>
                  <a:pt x="2866517" y="1025525"/>
                </a:lnTo>
                <a:lnTo>
                  <a:pt x="2866517" y="0"/>
                </a:lnTo>
                <a:lnTo>
                  <a:pt x="0" y="0"/>
                </a:lnTo>
                <a:lnTo>
                  <a:pt x="0" y="10255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76250"/>
            <a:ext cx="4762246" cy="686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95374" y="471423"/>
            <a:ext cx="4772025" cy="6870700"/>
          </a:xfrm>
          <a:custGeom>
            <a:avLst/>
            <a:gdLst/>
            <a:ahLst/>
            <a:cxnLst/>
            <a:rect l="l" t="t" r="r" b="b"/>
            <a:pathLst>
              <a:path w="4772025" h="6870700">
                <a:moveTo>
                  <a:pt x="0" y="6870700"/>
                </a:moveTo>
                <a:lnTo>
                  <a:pt x="4771771" y="6870700"/>
                </a:lnTo>
                <a:lnTo>
                  <a:pt x="4771771" y="0"/>
                </a:lnTo>
                <a:lnTo>
                  <a:pt x="0" y="0"/>
                </a:lnTo>
                <a:lnTo>
                  <a:pt x="0" y="68707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2699359"/>
            <a:ext cx="5740400" cy="1515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 this example,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for 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the siren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sound.  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in this project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waiting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means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block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pause  the rest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stack until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been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completed. Therefore,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 for 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make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siren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sound.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2700" marR="109855">
              <a:lnSpc>
                <a:spcPct val="1282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25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expanded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become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non-waiting block,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 below.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324066"/>
            <a:ext cx="5775960" cy="876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 this program,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starts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driving,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will immediately 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siren sound.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because 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now set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non-waiting.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going to pause 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stack until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been completed. Some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VEXcode IQ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Blocks can be  changed from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waiting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non-waiting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arrow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the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8599728"/>
            <a:ext cx="5591175" cy="45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9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play sound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is 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non-waiting block. Therefore, 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below</a:t>
            </a:r>
            <a:r>
              <a:rPr dirty="0" sz="1100" spc="-2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play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siren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immediately 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1785" y="535864"/>
            <a:ext cx="4463663" cy="2049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95374" y="471423"/>
            <a:ext cx="4771390" cy="2259965"/>
          </a:xfrm>
          <a:custGeom>
            <a:avLst/>
            <a:gdLst/>
            <a:ahLst/>
            <a:cxnLst/>
            <a:rect l="l" t="t" r="r" b="b"/>
            <a:pathLst>
              <a:path w="4771390" h="2259965">
                <a:moveTo>
                  <a:pt x="0" y="2259964"/>
                </a:moveTo>
                <a:lnTo>
                  <a:pt x="4771263" y="2259964"/>
                </a:lnTo>
                <a:lnTo>
                  <a:pt x="4771263" y="0"/>
                </a:lnTo>
                <a:lnTo>
                  <a:pt x="0" y="0"/>
                </a:lnTo>
                <a:lnTo>
                  <a:pt x="0" y="225996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9506" y="4446278"/>
            <a:ext cx="5023458" cy="1800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7249" y="4369815"/>
            <a:ext cx="5248275" cy="1986280"/>
          </a:xfrm>
          <a:custGeom>
            <a:avLst/>
            <a:gdLst/>
            <a:ahLst/>
            <a:cxnLst/>
            <a:rect l="l" t="t" r="r" b="b"/>
            <a:pathLst>
              <a:path w="5248275" h="1986279">
                <a:moveTo>
                  <a:pt x="0" y="1986279"/>
                </a:moveTo>
                <a:lnTo>
                  <a:pt x="5248275" y="1986279"/>
                </a:lnTo>
                <a:lnTo>
                  <a:pt x="5248275" y="0"/>
                </a:lnTo>
                <a:lnTo>
                  <a:pt x="0" y="0"/>
                </a:lnTo>
                <a:lnTo>
                  <a:pt x="0" y="198627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5530" y="7588214"/>
            <a:ext cx="4304355" cy="815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95374" y="7355458"/>
            <a:ext cx="4770120" cy="1271905"/>
          </a:xfrm>
          <a:custGeom>
            <a:avLst/>
            <a:gdLst/>
            <a:ahLst/>
            <a:cxnLst/>
            <a:rect l="l" t="t" r="r" b="b"/>
            <a:pathLst>
              <a:path w="4770120" h="1271904">
                <a:moveTo>
                  <a:pt x="0" y="1271905"/>
                </a:moveTo>
                <a:lnTo>
                  <a:pt x="4769739" y="1271905"/>
                </a:lnTo>
                <a:lnTo>
                  <a:pt x="4769739" y="0"/>
                </a:lnTo>
                <a:lnTo>
                  <a:pt x="0" y="0"/>
                </a:lnTo>
                <a:lnTo>
                  <a:pt x="0" y="127190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76250"/>
            <a:ext cx="4761484" cy="2192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95374" y="471551"/>
            <a:ext cx="4771390" cy="2201545"/>
          </a:xfrm>
          <a:custGeom>
            <a:avLst/>
            <a:gdLst/>
            <a:ahLst/>
            <a:cxnLst/>
            <a:rect l="l" t="t" r="r" b="b"/>
            <a:pathLst>
              <a:path w="4771390" h="2201545">
                <a:moveTo>
                  <a:pt x="0" y="2201545"/>
                </a:moveTo>
                <a:lnTo>
                  <a:pt x="4771009" y="2201545"/>
                </a:lnTo>
                <a:lnTo>
                  <a:pt x="4771009" y="0"/>
                </a:lnTo>
                <a:lnTo>
                  <a:pt x="0" y="0"/>
                </a:lnTo>
                <a:lnTo>
                  <a:pt x="0" y="220154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776730" marR="213995" indent="-1561465">
              <a:lnSpc>
                <a:spcPts val="4720"/>
              </a:lnSpc>
              <a:spcBef>
                <a:spcPts val="375"/>
              </a:spcBef>
              <a:tabLst>
                <a:tab pos="2178050" algn="l"/>
                <a:tab pos="2383790" algn="l"/>
                <a:tab pos="3809365" algn="l"/>
                <a:tab pos="4583430" algn="l"/>
              </a:tabLst>
            </a:pPr>
            <a:r>
              <a:rPr dirty="0" spc="45"/>
              <a:t>Organiz</a:t>
            </a:r>
            <a:r>
              <a:rPr dirty="0" spc="35"/>
              <a:t>i</a:t>
            </a:r>
            <a:r>
              <a:rPr dirty="0" spc="4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60"/>
              <a:t>S</a:t>
            </a:r>
            <a:r>
              <a:rPr dirty="0" spc="30"/>
              <a:t>t</a:t>
            </a:r>
            <a:r>
              <a:rPr dirty="0" spc="40"/>
              <a:t>udent</a:t>
            </a:r>
            <a:r>
              <a:rPr dirty="0" spc="45"/>
              <a:t>s</a:t>
            </a:r>
            <a:r>
              <a:rPr dirty="0"/>
              <a:t>	</a:t>
            </a:r>
            <a:r>
              <a:rPr dirty="0" spc="40"/>
              <a:t>into</a:t>
            </a:r>
            <a:r>
              <a:rPr dirty="0"/>
              <a:t>	</a:t>
            </a:r>
            <a:r>
              <a:rPr dirty="0" spc="40"/>
              <a:t>Groups  </a:t>
            </a:r>
            <a:r>
              <a:rPr dirty="0" spc="30"/>
              <a:t>for	</a:t>
            </a:r>
            <a:r>
              <a:rPr dirty="0" spc="45"/>
              <a:t>Exploration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2185771"/>
            <a:ext cx="5777230" cy="53390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412750">
              <a:lnSpc>
                <a:spcPct val="1241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before beginning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four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when participating in the 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utilized during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exploration:</a:t>
            </a:r>
            <a:endParaRPr sz="1100">
              <a:latin typeface="Arial"/>
              <a:cs typeface="Arial"/>
            </a:endParaRPr>
          </a:p>
          <a:p>
            <a:pPr marL="184785" marR="83185" indent="-172720">
              <a:lnSpc>
                <a:spcPct val="111000"/>
              </a:lnSpc>
              <a:spcBef>
                <a:spcPts val="10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Builder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checks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is properly built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ready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(e.g.,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correct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ports?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turned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on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before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run.</a:t>
            </a:r>
            <a:endParaRPr sz="1100">
              <a:latin typeface="Arial"/>
              <a:cs typeface="Arial"/>
            </a:endParaRPr>
          </a:p>
          <a:p>
            <a:pPr marL="184785" marR="45720" indent="-172720">
              <a:lnSpc>
                <a:spcPct val="1127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Programmer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</a:t>
            </a:r>
            <a:r>
              <a:rPr dirty="0" sz="1100" spc="-5">
                <a:latin typeface="Courier New"/>
                <a:cs typeface="Courier New"/>
              </a:rPr>
              <a:t>drive</a:t>
            </a:r>
            <a:r>
              <a:rPr dirty="0" sz="1100" spc="-32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computer  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tablet.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</a:t>
            </a:r>
            <a:endParaRPr sz="1100">
              <a:latin typeface="Arial"/>
              <a:cs typeface="Arial"/>
            </a:endParaRPr>
          </a:p>
          <a:p>
            <a:pPr marL="184785" marR="244475" indent="-172720">
              <a:lnSpc>
                <a:spcPct val="110000"/>
              </a:lnSpc>
              <a:spcBef>
                <a:spcPts val="63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Driver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selects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 This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person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the one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retrieve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after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run.</a:t>
            </a:r>
            <a:endParaRPr sz="1100">
              <a:latin typeface="Arial"/>
              <a:cs typeface="Arial"/>
            </a:endParaRPr>
          </a:p>
          <a:p>
            <a:pPr marL="184785" marR="668655" indent="-172720">
              <a:lnSpc>
                <a:spcPct val="110900"/>
              </a:lnSpc>
              <a:spcBef>
                <a:spcPts val="62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writes down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answers/reflections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engineering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  <a:p>
            <a:pPr marL="12700" marR="86995">
              <a:lnSpc>
                <a:spcPct val="124600"/>
              </a:lnSpc>
              <a:spcBef>
                <a:spcPts val="10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each choose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choose to 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are four 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each student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82550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and their definitions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their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members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choose their role. Circulate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 has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collaboration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rubric.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3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throughout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students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feel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held accountable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fulfilling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roles. Therefore, interject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taking over someone else’s role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fulfilling their assigned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Reminding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who is supposed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doing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useful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intervention.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4696" y="443636"/>
            <a:ext cx="5742940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21310">
              <a:lnSpc>
                <a:spcPct val="140400"/>
              </a:lnSpc>
              <a:spcBef>
                <a:spcPts val="100"/>
              </a:spcBef>
              <a:tabLst>
                <a:tab pos="1541780" algn="l"/>
                <a:tab pos="1906270" algn="l"/>
                <a:tab pos="2333625" algn="l"/>
                <a:tab pos="3868420" algn="l"/>
                <a:tab pos="4262120" algn="l"/>
              </a:tabLst>
            </a:pPr>
            <a:r>
              <a:rPr dirty="0" spc="45"/>
              <a:t>Motivate	Discussion	</a:t>
            </a:r>
            <a:r>
              <a:rPr dirty="0" spc="-1105"/>
              <a:t>—	</a:t>
            </a:r>
            <a:r>
              <a:rPr dirty="0" spc="45"/>
              <a:t>Driving  </a:t>
            </a:r>
            <a:r>
              <a:rPr dirty="0" spc="50"/>
              <a:t>Forward</a:t>
            </a:r>
            <a:r>
              <a:rPr dirty="0"/>
              <a:t>	</a:t>
            </a:r>
            <a:r>
              <a:rPr dirty="0" spc="45"/>
              <a:t>an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55"/>
              <a:t>Re</a:t>
            </a:r>
            <a:r>
              <a:rPr dirty="0" spc="50"/>
              <a:t>v</a:t>
            </a:r>
            <a:r>
              <a:rPr dirty="0" spc="35"/>
              <a:t>ers</a:t>
            </a:r>
            <a:r>
              <a:rPr dirty="0" spc="50"/>
              <a:t>e</a:t>
            </a:r>
            <a:r>
              <a:rPr dirty="0"/>
              <a:t>	</a:t>
            </a:r>
            <a:r>
              <a:rPr dirty="0" spc="-685"/>
              <a:t> </a:t>
            </a:r>
            <a:r>
              <a:rPr dirty="0" spc="60"/>
              <a:t>E</a:t>
            </a:r>
            <a:r>
              <a:rPr dirty="0" spc="55"/>
              <a:t>x</a:t>
            </a:r>
            <a:r>
              <a:rPr dirty="0" spc="55"/>
              <a:t>p</a:t>
            </a:r>
            <a:r>
              <a:rPr dirty="0" spc="35"/>
              <a:t>lorati</a:t>
            </a:r>
            <a:r>
              <a:rPr dirty="0" spc="65"/>
              <a:t>o</a:t>
            </a:r>
            <a:r>
              <a:rPr dirty="0" spc="50"/>
              <a:t>n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2178150"/>
            <a:ext cx="5655310" cy="67056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Motivate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8200"/>
              </a:lnSpc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Q: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happen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added a </a:t>
            </a:r>
            <a:r>
              <a:rPr dirty="0" sz="1100" spc="-5">
                <a:latin typeface="Courier New"/>
                <a:cs typeface="Courier New"/>
              </a:rPr>
              <a:t>stop driving</a:t>
            </a:r>
            <a:r>
              <a:rPr dirty="0" sz="1100" spc="-254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to  their project. (Have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them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record their answers in their engineering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notebooks).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5946114"/>
            <a:ext cx="5773420" cy="2328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5"/>
              </a:spcBef>
            </a:pPr>
            <a:r>
              <a:rPr dirty="0" sz="1100" spc="-15" b="1">
                <a:solidFill>
                  <a:srgbClr val="525252"/>
                </a:solidFill>
                <a:latin typeface="Arial"/>
                <a:cs typeface="Arial"/>
              </a:rPr>
              <a:t>A: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project,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because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project is telling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immediately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telling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stop.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happens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that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12700" marR="137795">
              <a:lnSpc>
                <a:spcPct val="1246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students did answer that Autopilot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stop, the students could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be asked how far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before it stopped. This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lead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discussion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moves very quickly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through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commands and eventually  lead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realize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because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through the  commands 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discussion could then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a good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introduction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use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wait</a:t>
            </a:r>
            <a:r>
              <a:rPr dirty="0" sz="1100" spc="-350">
                <a:latin typeface="Courier New"/>
                <a:cs typeface="Courier New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2700" y="3008248"/>
            <a:ext cx="2857119" cy="2962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47873" y="3003423"/>
            <a:ext cx="2867025" cy="2972435"/>
          </a:xfrm>
          <a:custGeom>
            <a:avLst/>
            <a:gdLst/>
            <a:ahLst/>
            <a:cxnLst/>
            <a:rect l="l" t="t" r="r" b="b"/>
            <a:pathLst>
              <a:path w="2867025" h="2972435">
                <a:moveTo>
                  <a:pt x="0" y="2972435"/>
                </a:moveTo>
                <a:lnTo>
                  <a:pt x="2866644" y="2972435"/>
                </a:lnTo>
                <a:lnTo>
                  <a:pt x="2866644" y="0"/>
                </a:lnTo>
                <a:lnTo>
                  <a:pt x="0" y="0"/>
                </a:lnTo>
                <a:lnTo>
                  <a:pt x="0" y="297243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5389854"/>
            <a:ext cx="5676265" cy="650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1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By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wait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robot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for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certain amount 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below,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forward for 5 seconds and  then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stop.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4080" y="644314"/>
            <a:ext cx="2558335" cy="3295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7873" y="471423"/>
            <a:ext cx="2867025" cy="3697604"/>
          </a:xfrm>
          <a:custGeom>
            <a:avLst/>
            <a:gdLst/>
            <a:ahLst/>
            <a:cxnLst/>
            <a:rect l="l" t="t" r="r" b="b"/>
            <a:pathLst>
              <a:path w="2867025" h="3697604">
                <a:moveTo>
                  <a:pt x="0" y="3697604"/>
                </a:moveTo>
                <a:lnTo>
                  <a:pt x="2866644" y="3697604"/>
                </a:lnTo>
                <a:lnTo>
                  <a:pt x="2866644" y="0"/>
                </a:lnTo>
                <a:lnTo>
                  <a:pt x="0" y="0"/>
                </a:lnTo>
                <a:lnTo>
                  <a:pt x="0" y="3697604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90460" y="4419610"/>
            <a:ext cx="2507237" cy="854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47873" y="4295521"/>
            <a:ext cx="2865755" cy="1120775"/>
          </a:xfrm>
          <a:custGeom>
            <a:avLst/>
            <a:gdLst/>
            <a:ahLst/>
            <a:cxnLst/>
            <a:rect l="l" t="t" r="r" b="b"/>
            <a:pathLst>
              <a:path w="2865754" h="1120775">
                <a:moveTo>
                  <a:pt x="0" y="1120775"/>
                </a:moveTo>
                <a:lnTo>
                  <a:pt x="2865754" y="1120775"/>
                </a:lnTo>
                <a:lnTo>
                  <a:pt x="2865754" y="0"/>
                </a:lnTo>
                <a:lnTo>
                  <a:pt x="0" y="0"/>
                </a:lnTo>
                <a:lnTo>
                  <a:pt x="0" y="11207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1752" y="4229227"/>
            <a:ext cx="560705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998345" marR="5080" indent="-1986280">
              <a:lnSpc>
                <a:spcPct val="103299"/>
              </a:lnSpc>
              <a:spcBef>
                <a:spcPts val="6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When adding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4x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Pitch Shaft, twist the pitch shaft to check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tension while turning. If it spins freely, it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not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properly inserted into the</a:t>
            </a:r>
            <a:r>
              <a:rPr dirty="0" sz="900" spc="-1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motor.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1198" y="618236"/>
            <a:ext cx="29933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35810" algn="l"/>
              </a:tabLst>
            </a:pPr>
            <a:r>
              <a:rPr dirty="0" spc="45"/>
              <a:t>Expl</a:t>
            </a:r>
            <a:r>
              <a:rPr dirty="0" spc="60"/>
              <a:t>o</a:t>
            </a:r>
            <a:r>
              <a:rPr dirty="0" spc="40"/>
              <a:t>ration</a:t>
            </a:r>
            <a:r>
              <a:rPr dirty="0"/>
              <a:t>	</a:t>
            </a:r>
            <a:r>
              <a:rPr dirty="0" spc="75"/>
              <a:t>R</a:t>
            </a:r>
            <a:r>
              <a:rPr dirty="0" spc="40"/>
              <a:t>oles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1589887"/>
            <a:ext cx="5777230" cy="5389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7385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four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participating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utilized during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exploration:</a:t>
            </a:r>
            <a:endParaRPr sz="1100">
              <a:latin typeface="Arial"/>
              <a:cs typeface="Arial"/>
            </a:endParaRPr>
          </a:p>
          <a:p>
            <a:pPr marL="184785" marR="36195" indent="-172720">
              <a:lnSpc>
                <a:spcPct val="110500"/>
              </a:lnSpc>
              <a:spcBef>
                <a:spcPts val="6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Builder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--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is properly built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ready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(e.g.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correct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turned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on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?)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run.</a:t>
            </a:r>
            <a:endParaRPr sz="1100">
              <a:latin typeface="Arial"/>
              <a:cs typeface="Arial"/>
            </a:endParaRPr>
          </a:p>
          <a:p>
            <a:pPr marL="184785" marR="55880" indent="-172720">
              <a:lnSpc>
                <a:spcPct val="113599"/>
              </a:lnSpc>
              <a:spcBef>
                <a:spcPts val="6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Programmer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--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</a:t>
            </a:r>
            <a:r>
              <a:rPr dirty="0" sz="1100" spc="-5">
                <a:latin typeface="Courier New"/>
                <a:cs typeface="Courier New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computer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tablet.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also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</a:t>
            </a:r>
            <a:endParaRPr sz="1100">
              <a:latin typeface="Arial"/>
              <a:cs typeface="Arial"/>
            </a:endParaRPr>
          </a:p>
          <a:p>
            <a:pPr marL="184785" marR="249554" indent="-172720">
              <a:lnSpc>
                <a:spcPct val="1091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Driver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--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selects the project and then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runs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person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the one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retrieve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after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run.</a:t>
            </a:r>
            <a:endParaRPr sz="1100">
              <a:latin typeface="Arial"/>
              <a:cs typeface="Arial"/>
            </a:endParaRPr>
          </a:p>
          <a:p>
            <a:pPr marL="184785" marR="714375" indent="-172720">
              <a:lnSpc>
                <a:spcPct val="110900"/>
              </a:lnSpc>
              <a:spcBef>
                <a:spcPts val="62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Recorder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-- This person writes down 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 answers/reflections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engineering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  <a:p>
            <a:pPr marL="12700" marR="45720">
              <a:lnSpc>
                <a:spcPct val="124500"/>
              </a:lnSpc>
              <a:spcBef>
                <a:spcPts val="1019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each choose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are  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choose to 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four 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each student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245110">
              <a:lnSpc>
                <a:spcPct val="1245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and their definitions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 students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their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members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choose their role. Circulate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makes sure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 has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collaboration rubric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throughout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students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feel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held accountable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fulfilling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roles. Therefore, interject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taking over someone else’s role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fulfilling their assigned role. Reminders  about who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supposed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doing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useful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interventions.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406525" marR="633730" indent="-768350">
              <a:lnSpc>
                <a:spcPts val="4720"/>
              </a:lnSpc>
              <a:spcBef>
                <a:spcPts val="375"/>
              </a:spcBef>
              <a:tabLst>
                <a:tab pos="1677035" algn="l"/>
                <a:tab pos="3204210" algn="l"/>
                <a:tab pos="3429635" algn="l"/>
                <a:tab pos="3997325" algn="l"/>
              </a:tabLst>
            </a:pPr>
            <a:r>
              <a:rPr dirty="0" spc="40"/>
              <a:t>Driv</a:t>
            </a:r>
            <a:r>
              <a:rPr dirty="0" spc="55"/>
              <a:t>e</a:t>
            </a:r>
            <a:r>
              <a:rPr dirty="0"/>
              <a:t>	</a:t>
            </a:r>
            <a:r>
              <a:rPr dirty="0" spc="50"/>
              <a:t>Forward</a:t>
            </a:r>
            <a:r>
              <a:rPr dirty="0"/>
              <a:t>	</a:t>
            </a:r>
            <a:r>
              <a:rPr dirty="0" spc="60"/>
              <a:t>a</a:t>
            </a:r>
            <a:r>
              <a:rPr dirty="0" spc="55"/>
              <a:t>n</a:t>
            </a:r>
            <a:r>
              <a:rPr dirty="0" spc="50"/>
              <a:t>d</a:t>
            </a:r>
            <a:r>
              <a:rPr dirty="0"/>
              <a:t>	</a:t>
            </a:r>
            <a:r>
              <a:rPr dirty="0" spc="50"/>
              <a:t>Rev</a:t>
            </a:r>
            <a:r>
              <a:rPr dirty="0" spc="55"/>
              <a:t>e</a:t>
            </a:r>
            <a:r>
              <a:rPr dirty="0" spc="30"/>
              <a:t>r</a:t>
            </a:r>
            <a:r>
              <a:rPr dirty="0" spc="50"/>
              <a:t>s</a:t>
            </a:r>
            <a:r>
              <a:rPr dirty="0" spc="35"/>
              <a:t>e  </a:t>
            </a:r>
            <a:r>
              <a:rPr dirty="0" spc="45"/>
              <a:t>Exploration	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2226310"/>
            <a:ext cx="4465320" cy="261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outline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Reverse Exploration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Introduce the </a:t>
            </a:r>
            <a:r>
              <a:rPr dirty="0" sz="1100" spc="-5">
                <a:latin typeface="Courier New"/>
                <a:cs typeface="Courier New"/>
              </a:rPr>
              <a:t>drive</a:t>
            </a:r>
            <a:r>
              <a:rPr dirty="0" sz="1100" spc="-37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quick troubleshooting check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IQ Autopilot is</a:t>
            </a:r>
            <a:r>
              <a:rPr dirty="0" sz="1100" spc="8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ready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new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VEXcode IQ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Rename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that moves Autopilot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Download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Change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Autopilot in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reverse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run 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Wrap up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activity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discussion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4102" y="443636"/>
            <a:ext cx="530415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46910" marR="5080" indent="-1934845">
              <a:lnSpc>
                <a:spcPct val="140400"/>
              </a:lnSpc>
              <a:spcBef>
                <a:spcPts val="100"/>
              </a:spcBef>
              <a:tabLst>
                <a:tab pos="3457575" algn="l"/>
                <a:tab pos="3881754" algn="l"/>
              </a:tabLst>
            </a:pPr>
            <a:r>
              <a:rPr dirty="0" spc="-5">
                <a:solidFill>
                  <a:srgbClr val="000000"/>
                </a:solidFill>
                <a:latin typeface="Courier New"/>
                <a:cs typeface="Courier New"/>
              </a:rPr>
              <a:t>drive</a:t>
            </a:r>
            <a:r>
              <a:rPr dirty="0" spc="-5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 spc="-5">
                <a:solidFill>
                  <a:srgbClr val="000000"/>
                </a:solidFill>
                <a:latin typeface="Courier New"/>
                <a:cs typeface="Courier New"/>
              </a:rPr>
              <a:t>for</a:t>
            </a:r>
            <a:r>
              <a:rPr dirty="0" spc="-27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 spc="35"/>
              <a:t>Activit</a:t>
            </a:r>
            <a:r>
              <a:rPr dirty="0" spc="50"/>
              <a:t>y</a:t>
            </a:r>
            <a:r>
              <a:rPr dirty="0"/>
              <a:t>	</a:t>
            </a:r>
            <a:r>
              <a:rPr dirty="0" spc="65"/>
              <a:t>B</a:t>
            </a:r>
            <a:r>
              <a:rPr dirty="0"/>
              <a:t>	</a:t>
            </a:r>
            <a:r>
              <a:rPr dirty="0" spc="40"/>
              <a:t>Program  </a:t>
            </a:r>
            <a:r>
              <a:rPr dirty="0" spc="45"/>
              <a:t>Answers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97584" y="2235454"/>
            <a:ext cx="435609" cy="99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</a:t>
            </a:r>
            <a:endParaRPr sz="11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820"/>
              </a:spcBef>
            </a:pPr>
            <a:r>
              <a:rPr dirty="0" sz="1100">
                <a:latin typeface="Symbol"/>
                <a:cs typeface="Symbol"/>
              </a:rPr>
              <a:t></a:t>
            </a:r>
            <a:endParaRPr sz="11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r>
              <a:rPr dirty="0" sz="1100">
                <a:latin typeface="Symbol"/>
                <a:cs typeface="Symbol"/>
              </a:rPr>
              <a:t></a:t>
            </a:r>
            <a:endParaRPr sz="11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3393440"/>
            <a:ext cx="4762500" cy="235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95374" y="3388740"/>
            <a:ext cx="4772025" cy="2365375"/>
          </a:xfrm>
          <a:custGeom>
            <a:avLst/>
            <a:gdLst/>
            <a:ahLst/>
            <a:cxnLst/>
            <a:rect l="l" t="t" r="r" b="b"/>
            <a:pathLst>
              <a:path w="4772025" h="2365375">
                <a:moveTo>
                  <a:pt x="0" y="2365375"/>
                </a:moveTo>
                <a:lnTo>
                  <a:pt x="4772025" y="2365375"/>
                </a:lnTo>
                <a:lnTo>
                  <a:pt x="4772025" y="0"/>
                </a:lnTo>
                <a:lnTo>
                  <a:pt x="0" y="0"/>
                </a:lnTo>
                <a:lnTo>
                  <a:pt x="0" y="236537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618490" marR="149225" indent="-463550">
              <a:lnSpc>
                <a:spcPts val="4720"/>
              </a:lnSpc>
              <a:spcBef>
                <a:spcPts val="375"/>
              </a:spcBef>
              <a:tabLst>
                <a:tab pos="1102360" algn="l"/>
                <a:tab pos="2141220" algn="l"/>
                <a:tab pos="2730500" algn="l"/>
                <a:tab pos="3405504" algn="l"/>
                <a:tab pos="3585210" algn="l"/>
                <a:tab pos="4115435" algn="l"/>
                <a:tab pos="4275455" algn="l"/>
              </a:tabLst>
            </a:pPr>
            <a:r>
              <a:rPr dirty="0" spc="55"/>
              <a:t>Demon</a:t>
            </a:r>
            <a:r>
              <a:rPr dirty="0" spc="55"/>
              <a:t>s</a:t>
            </a:r>
            <a:r>
              <a:rPr dirty="0" spc="30"/>
              <a:t>t</a:t>
            </a:r>
            <a:r>
              <a:rPr dirty="0" spc="40"/>
              <a:t>rating</a:t>
            </a:r>
            <a:r>
              <a:rPr dirty="0"/>
              <a:t>	</a:t>
            </a:r>
            <a:r>
              <a:rPr dirty="0" spc="60"/>
              <a:t>h</a:t>
            </a:r>
            <a:r>
              <a:rPr dirty="0" spc="55"/>
              <a:t>o</a:t>
            </a:r>
            <a:r>
              <a:rPr dirty="0" spc="65"/>
              <a:t>w</a:t>
            </a:r>
            <a:r>
              <a:rPr dirty="0"/>
              <a:t>	</a:t>
            </a:r>
            <a:r>
              <a:rPr dirty="0" spc="35"/>
              <a:t>th</a:t>
            </a:r>
            <a:r>
              <a:rPr dirty="0" spc="50"/>
              <a:t>e</a:t>
            </a:r>
            <a:r>
              <a:rPr dirty="0"/>
              <a:t>		</a:t>
            </a:r>
            <a:r>
              <a:rPr dirty="0" spc="35"/>
              <a:t>Drivetr</a:t>
            </a:r>
            <a:r>
              <a:rPr dirty="0" spc="60"/>
              <a:t>a</a:t>
            </a:r>
            <a:r>
              <a:rPr dirty="0" spc="35"/>
              <a:t>in  </a:t>
            </a:r>
            <a:r>
              <a:rPr dirty="0" spc="35"/>
              <a:t>to	</a:t>
            </a:r>
            <a:r>
              <a:rPr dirty="0" spc="45"/>
              <a:t>Drive	Blocks	are	Related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2185771"/>
            <a:ext cx="5676265" cy="3561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4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robot to demonstrate 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Introduce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drive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block.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description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 block in the Help. Either have VEXcode IQ Blocks  displayed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student group follow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along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 workstation.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discussing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descriptor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purpose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identify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Drivetrain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Discuss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Drivetrain consists</a:t>
            </a:r>
            <a:r>
              <a:rPr dirty="0" sz="1100" spc="1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of:</a:t>
            </a:r>
            <a:endParaRPr sz="1100">
              <a:latin typeface="Arial"/>
              <a:cs typeface="Arial"/>
            </a:endParaRPr>
          </a:p>
          <a:p>
            <a:pPr marL="184785" marR="77470" indent="-172720">
              <a:lnSpc>
                <a:spcPct val="110900"/>
              </a:lnSpc>
              <a:spcBef>
                <a:spcPts val="105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rectangular Chassis (the structure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mobile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holds wheels,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motors,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and/or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other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hardware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to make up a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Drivetrain)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Motors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Four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Wheels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Gears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transmitting Power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Wheels</a:t>
            </a:r>
            <a:endParaRPr sz="1100">
              <a:latin typeface="Arial"/>
              <a:cs typeface="Arial"/>
            </a:endParaRPr>
          </a:p>
          <a:p>
            <a:pPr marL="12700" marR="18415">
              <a:lnSpc>
                <a:spcPct val="126200"/>
              </a:lnSpc>
              <a:spcBef>
                <a:spcPts val="10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Autopilot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Drivetrain during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discussion.  Next,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gently turn 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connected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motor. Show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that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because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gears, even though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force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being applied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both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moving. Tell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that instead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moving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wheels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by hand, we’ll 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run 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8297" y="443636"/>
            <a:ext cx="5215255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73530" marR="5080" indent="-1561465">
              <a:lnSpc>
                <a:spcPct val="140400"/>
              </a:lnSpc>
              <a:spcBef>
                <a:spcPts val="100"/>
              </a:spcBef>
              <a:tabLst>
                <a:tab pos="1914525" algn="l"/>
                <a:tab pos="2296160" algn="l"/>
                <a:tab pos="3767454" algn="l"/>
              </a:tabLst>
            </a:pPr>
            <a:r>
              <a:rPr dirty="0" spc="35"/>
              <a:t>Culti</a:t>
            </a:r>
            <a:r>
              <a:rPr dirty="0" spc="55"/>
              <a:t>v</a:t>
            </a:r>
            <a:r>
              <a:rPr dirty="0" spc="35"/>
              <a:t>atin</a:t>
            </a:r>
            <a:r>
              <a:rPr dirty="0" spc="55"/>
              <a:t>g</a:t>
            </a:r>
            <a:r>
              <a:rPr dirty="0"/>
              <a:t>	</a:t>
            </a:r>
            <a:r>
              <a:rPr dirty="0" spc="50"/>
              <a:t>a</a:t>
            </a:r>
            <a:r>
              <a:rPr dirty="0"/>
              <a:t>	</a:t>
            </a:r>
            <a:r>
              <a:rPr dirty="0" spc="55"/>
              <a:t>Pos</a:t>
            </a:r>
            <a:r>
              <a:rPr dirty="0" spc="30"/>
              <a:t>i</a:t>
            </a:r>
            <a:r>
              <a:rPr dirty="0" spc="30"/>
              <a:t>tiv</a:t>
            </a:r>
            <a:r>
              <a:rPr dirty="0" spc="55"/>
              <a:t>e</a:t>
            </a:r>
            <a:r>
              <a:rPr dirty="0"/>
              <a:t>	</a:t>
            </a:r>
            <a:r>
              <a:rPr dirty="0" spc="45"/>
              <a:t>L</a:t>
            </a:r>
            <a:r>
              <a:rPr dirty="0" spc="60"/>
              <a:t>e</a:t>
            </a:r>
            <a:r>
              <a:rPr dirty="0" spc="35"/>
              <a:t>arning  </a:t>
            </a:r>
            <a:r>
              <a:rPr dirty="0" spc="45"/>
              <a:t>Environment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1605" marR="92710">
              <a:lnSpc>
                <a:spcPct val="110000"/>
              </a:lnSpc>
              <a:spcBef>
                <a:spcPts val="100"/>
              </a:spcBef>
            </a:pPr>
            <a:r>
              <a:rPr dirty="0" spc="-5"/>
              <a:t>Recognize </a:t>
            </a:r>
            <a:r>
              <a:rPr dirty="0"/>
              <a:t>and </a:t>
            </a:r>
            <a:r>
              <a:rPr dirty="0" spc="-5"/>
              <a:t>reinforce positive behaviors </a:t>
            </a:r>
            <a:r>
              <a:rPr dirty="0"/>
              <a:t>by </a:t>
            </a:r>
            <a:r>
              <a:rPr dirty="0" spc="-5"/>
              <a:t>creating </a:t>
            </a:r>
            <a:r>
              <a:rPr dirty="0"/>
              <a:t>a </a:t>
            </a:r>
            <a:r>
              <a:rPr dirty="0" spc="-5"/>
              <a:t>list </a:t>
            </a:r>
            <a:r>
              <a:rPr dirty="0" spc="-10"/>
              <a:t>of </a:t>
            </a:r>
            <a:r>
              <a:rPr dirty="0" spc="-5"/>
              <a:t>specific behaviors you want  </a:t>
            </a:r>
            <a:r>
              <a:rPr dirty="0"/>
              <a:t>to </a:t>
            </a:r>
            <a:r>
              <a:rPr dirty="0" spc="-5"/>
              <a:t>encourage. Examples could include:</a:t>
            </a:r>
          </a:p>
          <a:p>
            <a:pPr marL="313690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314960" algn="l"/>
              </a:tabLst>
            </a:pPr>
            <a:r>
              <a:rPr dirty="0"/>
              <a:t>Students </a:t>
            </a:r>
            <a:r>
              <a:rPr dirty="0" spc="-5"/>
              <a:t>self-organizing with </a:t>
            </a:r>
            <a:r>
              <a:rPr dirty="0"/>
              <a:t>the </a:t>
            </a:r>
            <a:r>
              <a:rPr dirty="0" spc="-5"/>
              <a:t>roles within </a:t>
            </a:r>
            <a:r>
              <a:rPr dirty="0"/>
              <a:t>a </a:t>
            </a:r>
            <a:r>
              <a:rPr dirty="0" spc="-5"/>
              <a:t>group</a:t>
            </a:r>
          </a:p>
          <a:p>
            <a:pPr marL="313690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314960" algn="l"/>
              </a:tabLst>
            </a:pPr>
            <a:r>
              <a:rPr dirty="0"/>
              <a:t>Students </a:t>
            </a:r>
            <a:r>
              <a:rPr dirty="0" spc="-5"/>
              <a:t>performing each </a:t>
            </a:r>
            <a:r>
              <a:rPr dirty="0" spc="-10"/>
              <a:t>of </a:t>
            </a:r>
            <a:r>
              <a:rPr dirty="0" spc="-5"/>
              <a:t>their roles </a:t>
            </a:r>
            <a:r>
              <a:rPr dirty="0" spc="-10"/>
              <a:t>well </a:t>
            </a:r>
            <a:r>
              <a:rPr dirty="0" spc="-5"/>
              <a:t>within </a:t>
            </a:r>
            <a:r>
              <a:rPr dirty="0"/>
              <a:t>a</a:t>
            </a:r>
            <a:r>
              <a:rPr dirty="0" spc="35"/>
              <a:t> </a:t>
            </a:r>
            <a:r>
              <a:rPr dirty="0"/>
              <a:t>group</a:t>
            </a:r>
          </a:p>
          <a:p>
            <a:pPr marL="313690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314960" algn="l"/>
              </a:tabLst>
            </a:pPr>
            <a:r>
              <a:rPr dirty="0"/>
              <a:t>Students </a:t>
            </a:r>
            <a:r>
              <a:rPr dirty="0" spc="-5"/>
              <a:t>handling </a:t>
            </a:r>
            <a:r>
              <a:rPr dirty="0"/>
              <a:t>the </a:t>
            </a:r>
            <a:r>
              <a:rPr dirty="0" spc="-5"/>
              <a:t>robot </a:t>
            </a:r>
            <a:r>
              <a:rPr dirty="0"/>
              <a:t>and the </a:t>
            </a:r>
            <a:r>
              <a:rPr dirty="0" spc="-5"/>
              <a:t>computers/tablets </a:t>
            </a:r>
            <a:r>
              <a:rPr dirty="0" spc="-10"/>
              <a:t>with </a:t>
            </a:r>
            <a:r>
              <a:rPr dirty="0"/>
              <a:t>care</a:t>
            </a:r>
          </a:p>
          <a:p>
            <a:pPr marL="313690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314960" algn="l"/>
              </a:tabLst>
            </a:pPr>
            <a:r>
              <a:rPr dirty="0"/>
              <a:t>Students </a:t>
            </a:r>
            <a:r>
              <a:rPr dirty="0" spc="-5"/>
              <a:t>praising </a:t>
            </a:r>
            <a:r>
              <a:rPr dirty="0"/>
              <a:t>and </a:t>
            </a:r>
            <a:r>
              <a:rPr dirty="0" spc="-5"/>
              <a:t>encouraging </a:t>
            </a:r>
            <a:r>
              <a:rPr dirty="0"/>
              <a:t>one </a:t>
            </a:r>
            <a:r>
              <a:rPr dirty="0" spc="-5"/>
              <a:t>another during </a:t>
            </a:r>
            <a:r>
              <a:rPr dirty="0"/>
              <a:t>the</a:t>
            </a:r>
            <a:r>
              <a:rPr dirty="0" spc="10"/>
              <a:t> </a:t>
            </a:r>
            <a:r>
              <a:rPr dirty="0" spc="-5"/>
              <a:t>exploration</a:t>
            </a:r>
          </a:p>
          <a:p>
            <a:pPr marL="141605" marR="5080">
              <a:lnSpc>
                <a:spcPct val="124100"/>
              </a:lnSpc>
              <a:spcBef>
                <a:spcPts val="1015"/>
              </a:spcBef>
            </a:pPr>
            <a:r>
              <a:rPr dirty="0"/>
              <a:t>When </a:t>
            </a:r>
            <a:r>
              <a:rPr dirty="0" spc="-5"/>
              <a:t>students </a:t>
            </a:r>
            <a:r>
              <a:rPr dirty="0"/>
              <a:t>use </a:t>
            </a:r>
            <a:r>
              <a:rPr dirty="0" spc="-5"/>
              <a:t>these behaviors, praise them immediately. Be specific when offering  praise. For example, instead </a:t>
            </a:r>
            <a:r>
              <a:rPr dirty="0" spc="-10"/>
              <a:t>of </a:t>
            </a:r>
            <a:r>
              <a:rPr dirty="0" spc="-5"/>
              <a:t>saying, “good job,” you could instead say, “good </a:t>
            </a:r>
            <a:r>
              <a:rPr dirty="0"/>
              <a:t>job </a:t>
            </a:r>
            <a:r>
              <a:rPr dirty="0" spc="-5"/>
              <a:t>carefully  returning </a:t>
            </a:r>
            <a:r>
              <a:rPr dirty="0"/>
              <a:t>the </a:t>
            </a:r>
            <a:r>
              <a:rPr dirty="0" spc="-5"/>
              <a:t>Autopilot robot </a:t>
            </a:r>
            <a:r>
              <a:rPr dirty="0"/>
              <a:t>to the </a:t>
            </a:r>
            <a:r>
              <a:rPr dirty="0" spc="-5"/>
              <a:t>correct</a:t>
            </a:r>
            <a:r>
              <a:rPr dirty="0" spc="-25"/>
              <a:t> </a:t>
            </a:r>
            <a:r>
              <a:rPr dirty="0" spc="-5"/>
              <a:t>spot.”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411605"/>
          </a:xfrm>
          <a:prstGeom prst="rect"/>
          <a:solidFill>
            <a:srgbClr val="0077C7"/>
          </a:solidFill>
        </p:spPr>
        <p:txBody>
          <a:bodyPr wrap="square" lIns="0" tIns="47625" rIns="0" bIns="0" rtlCol="0" vert="horz">
            <a:spAutoFit/>
          </a:bodyPr>
          <a:lstStyle/>
          <a:p>
            <a:pPr marL="1279525" marR="664845" indent="-611505">
              <a:lnSpc>
                <a:spcPts val="4720"/>
              </a:lnSpc>
              <a:spcBef>
                <a:spcPts val="375"/>
              </a:spcBef>
              <a:tabLst>
                <a:tab pos="2582545" algn="l"/>
                <a:tab pos="3039745" algn="l"/>
                <a:tab pos="3375660" algn="l"/>
                <a:tab pos="3648075" algn="l"/>
              </a:tabLst>
            </a:pPr>
            <a:r>
              <a:rPr dirty="0" spc="40"/>
              <a:t>Confi</a:t>
            </a:r>
            <a:r>
              <a:rPr dirty="0" spc="60"/>
              <a:t>g</a:t>
            </a:r>
            <a:r>
              <a:rPr dirty="0" spc="35"/>
              <a:t>urati</a:t>
            </a:r>
            <a:r>
              <a:rPr dirty="0" spc="60"/>
              <a:t>o</a:t>
            </a:r>
            <a:r>
              <a:rPr dirty="0" spc="50"/>
              <a:t>n</a:t>
            </a:r>
            <a:r>
              <a:rPr dirty="0"/>
              <a:t>	</a:t>
            </a:r>
            <a:r>
              <a:rPr dirty="0" spc="35"/>
              <a:t>fo</a:t>
            </a:r>
            <a:r>
              <a:rPr dirty="0" spc="30"/>
              <a:t>r</a:t>
            </a:r>
            <a:r>
              <a:rPr dirty="0"/>
              <a:t>	</a:t>
            </a:r>
            <a:r>
              <a:rPr dirty="0" spc="40"/>
              <a:t>Autopil</a:t>
            </a:r>
            <a:r>
              <a:rPr dirty="0" spc="65"/>
              <a:t>o</a:t>
            </a:r>
            <a:r>
              <a:rPr dirty="0" spc="20"/>
              <a:t>t's  </a:t>
            </a:r>
            <a:r>
              <a:rPr dirty="0" spc="45"/>
              <a:t>Motors	</a:t>
            </a:r>
            <a:r>
              <a:rPr dirty="0" spc="55"/>
              <a:t>and	</a:t>
            </a:r>
            <a:r>
              <a:rPr dirty="0" spc="45"/>
              <a:t>Sensors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2226310"/>
            <a:ext cx="3536315" cy="2335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configuration for Autopilot’s motors and sensors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1: Left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3: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4: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5: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6: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8: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9: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700405"/>
          </a:xfrm>
          <a:custGeom>
            <a:avLst/>
            <a:gdLst/>
            <a:ahLst/>
            <a:cxnLst/>
            <a:rect l="l" t="t" r="r" b="b"/>
            <a:pathLst>
              <a:path w="5999480" h="700405">
                <a:moveTo>
                  <a:pt x="0" y="699820"/>
                </a:moveTo>
                <a:lnTo>
                  <a:pt x="5999353" y="699820"/>
                </a:lnTo>
                <a:lnTo>
                  <a:pt x="5999353" y="0"/>
                </a:lnTo>
                <a:lnTo>
                  <a:pt x="0" y="0"/>
                </a:lnTo>
                <a:lnTo>
                  <a:pt x="0" y="69982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1163066"/>
            <a:ext cx="5999480" cy="699770"/>
          </a:xfrm>
          <a:custGeom>
            <a:avLst/>
            <a:gdLst/>
            <a:ahLst/>
            <a:cxnLst/>
            <a:rect l="l" t="t" r="r" b="b"/>
            <a:pathLst>
              <a:path w="5999480" h="699769">
                <a:moveTo>
                  <a:pt x="0" y="699516"/>
                </a:moveTo>
                <a:lnTo>
                  <a:pt x="5999353" y="699516"/>
                </a:lnTo>
                <a:lnTo>
                  <a:pt x="5999353" y="0"/>
                </a:lnTo>
                <a:lnTo>
                  <a:pt x="0" y="0"/>
                </a:lnTo>
                <a:lnTo>
                  <a:pt x="0" y="699516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6512" y="443636"/>
            <a:ext cx="5637530" cy="1224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58365" marR="5080" indent="-2146300">
              <a:lnSpc>
                <a:spcPct val="140400"/>
              </a:lnSpc>
              <a:spcBef>
                <a:spcPts val="100"/>
              </a:spcBef>
              <a:tabLst>
                <a:tab pos="1504950" algn="l"/>
                <a:tab pos="2193925" algn="l"/>
                <a:tab pos="2541270" algn="l"/>
                <a:tab pos="3806825" algn="l"/>
                <a:tab pos="4968240" algn="l"/>
              </a:tabLst>
            </a:pPr>
            <a:r>
              <a:rPr dirty="0" spc="40"/>
              <a:t>Buildin</a:t>
            </a:r>
            <a:r>
              <a:rPr dirty="0" spc="60"/>
              <a:t>g</a:t>
            </a:r>
            <a:r>
              <a:rPr dirty="0"/>
              <a:t>	</a:t>
            </a:r>
            <a:r>
              <a:rPr dirty="0" spc="35"/>
              <a:t>th</a:t>
            </a:r>
            <a:r>
              <a:rPr dirty="0" spc="50"/>
              <a:t>e</a:t>
            </a:r>
            <a:r>
              <a:rPr dirty="0"/>
              <a:t>		</a:t>
            </a:r>
            <a:r>
              <a:rPr dirty="0" spc="70"/>
              <a:t>A</a:t>
            </a:r>
            <a:r>
              <a:rPr dirty="0" spc="40"/>
              <a:t>utopilo</a:t>
            </a:r>
            <a:r>
              <a:rPr dirty="0" spc="25"/>
              <a:t>t</a:t>
            </a:r>
            <a:r>
              <a:rPr dirty="0"/>
              <a:t>	</a:t>
            </a:r>
            <a:r>
              <a:rPr dirty="0" spc="75"/>
              <a:t>R</a:t>
            </a:r>
            <a:r>
              <a:rPr dirty="0" spc="45"/>
              <a:t>obo</a:t>
            </a:r>
            <a:r>
              <a:rPr dirty="0" spc="25"/>
              <a:t>t</a:t>
            </a:r>
            <a:r>
              <a:rPr dirty="0"/>
              <a:t>	</a:t>
            </a:r>
            <a:r>
              <a:rPr dirty="0" spc="35"/>
              <a:t>with  </a:t>
            </a:r>
            <a:r>
              <a:rPr dirty="0" spc="50"/>
              <a:t>a	</a:t>
            </a:r>
            <a:r>
              <a:rPr dirty="0" spc="60"/>
              <a:t>Team</a:t>
            </a:r>
          </a:p>
        </p:txBody>
      </p:sp>
      <p:sp>
        <p:nvSpPr>
          <p:cNvPr id="6" name="object 6"/>
          <p:cNvSpPr/>
          <p:nvPr/>
        </p:nvSpPr>
        <p:spPr>
          <a:xfrm>
            <a:off x="978712" y="1865629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5664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81190" y="457200"/>
            <a:ext cx="0" cy="1411605"/>
          </a:xfrm>
          <a:custGeom>
            <a:avLst/>
            <a:gdLst/>
            <a:ahLst/>
            <a:cxnLst/>
            <a:rect l="l" t="t" r="r" b="b"/>
            <a:pathLst>
              <a:path w="0" h="1411605">
                <a:moveTo>
                  <a:pt x="0" y="0"/>
                </a:moveTo>
                <a:lnTo>
                  <a:pt x="0" y="1411477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4884" y="2182722"/>
            <a:ext cx="5755640" cy="68726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Teacher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Toolbox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4600"/>
              </a:lnSpc>
              <a:spcBef>
                <a:spcPts val="1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instructions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show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step-by-step instructions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how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Robot.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Instruction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Tips section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will 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information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steps which will 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be successful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build,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out  that section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rubric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evaluate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page. If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rubrics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evaluate students, review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rubric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pass out copies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 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working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clear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they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assessed.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119380">
              <a:lnSpc>
                <a:spcPct val="1242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Before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starting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build, consider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organized.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Will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 have their 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 in pairs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teams?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working in teams,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 could 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could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given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 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utilized during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Autopilot:</a:t>
            </a:r>
            <a:endParaRPr sz="1100">
              <a:latin typeface="Arial"/>
              <a:cs typeface="Arial"/>
            </a:endParaRPr>
          </a:p>
          <a:p>
            <a:pPr algn="just" marL="184785" marR="235585" indent="-172720">
              <a:lnSpc>
                <a:spcPct val="110500"/>
              </a:lnSpc>
              <a:spcBef>
                <a:spcPts val="10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wheel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follows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1-6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wheel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also responsible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motor gets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correct  port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(port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6).</a:t>
            </a:r>
            <a:endParaRPr sz="1100">
              <a:latin typeface="Arial"/>
              <a:cs typeface="Arial"/>
            </a:endParaRPr>
          </a:p>
          <a:p>
            <a:pPr marL="184785" marR="242570" indent="-172720">
              <a:lnSpc>
                <a:spcPct val="1091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Left wheel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follows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7-12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wheel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also responsible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motor gets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plugged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correct  port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(port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1).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Sensors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person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13-26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attach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sensors.</a:t>
            </a:r>
            <a:endParaRPr sz="1100">
              <a:latin typeface="Arial"/>
              <a:cs typeface="Arial"/>
            </a:endParaRPr>
          </a:p>
          <a:p>
            <a:pPr marL="184785" marR="114935" indent="-172720">
              <a:lnSpc>
                <a:spcPct val="110500"/>
              </a:lnSpc>
              <a:spcBef>
                <a:spcPts val="6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Robot 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—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follows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27-30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components  including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Brain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are attached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correct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ports.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person is also responsible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battery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charged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ready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2: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3: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4: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Gyro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5: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Touch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LED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8: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9: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Bumper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marL="12700" marR="63500">
              <a:lnSpc>
                <a:spcPct val="124500"/>
              </a:lnSpc>
              <a:spcBef>
                <a:spcPts val="4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each choose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there are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choose to 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roles.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are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four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33832"/>
            <a:ext cx="5777230" cy="2072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group, each student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82550">
              <a:lnSpc>
                <a:spcPct val="1246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and their responsibilities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groups,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members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choose their role. Circulate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every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 has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optional collaboration rubric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page.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Remind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throughout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students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feel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held accountable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fulfilling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roles. Therefore, interject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student taking over someone else’s role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fulfilling their assigned role. Reminders  about who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supposed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doing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useful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interventions.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712" y="463245"/>
            <a:ext cx="5999480" cy="802005"/>
          </a:xfrm>
          <a:custGeom>
            <a:avLst/>
            <a:gdLst/>
            <a:ahLst/>
            <a:cxnLst/>
            <a:rect l="l" t="t" r="r" b="b"/>
            <a:pathLst>
              <a:path w="5999480" h="802005">
                <a:moveTo>
                  <a:pt x="0" y="801928"/>
                </a:moveTo>
                <a:lnTo>
                  <a:pt x="5999353" y="801928"/>
                </a:lnTo>
                <a:lnTo>
                  <a:pt x="5999353" y="0"/>
                </a:lnTo>
                <a:lnTo>
                  <a:pt x="0" y="0"/>
                </a:lnTo>
                <a:lnTo>
                  <a:pt x="0" y="801928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3826" y="618236"/>
            <a:ext cx="36220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8150" algn="l"/>
              </a:tabLst>
            </a:pPr>
            <a:r>
              <a:rPr dirty="0" spc="45"/>
              <a:t>Adjust</a:t>
            </a:r>
            <a:r>
              <a:rPr dirty="0" spc="20"/>
              <a:t>i</a:t>
            </a:r>
            <a:r>
              <a:rPr dirty="0" spc="45"/>
              <a:t>n</a:t>
            </a:r>
            <a:r>
              <a:rPr dirty="0" spc="50"/>
              <a:t>g</a:t>
            </a:r>
            <a:r>
              <a:rPr dirty="0"/>
              <a:t>	</a:t>
            </a:r>
            <a:r>
              <a:rPr dirty="0" spc="45"/>
              <a:t>Parameters</a:t>
            </a:r>
          </a:p>
        </p:txBody>
      </p:sp>
      <p:sp>
        <p:nvSpPr>
          <p:cNvPr id="4" name="object 4"/>
          <p:cNvSpPr/>
          <p:nvPr/>
        </p:nvSpPr>
        <p:spPr>
          <a:xfrm>
            <a:off x="978712" y="460248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1268222"/>
            <a:ext cx="5999480" cy="0"/>
          </a:xfrm>
          <a:custGeom>
            <a:avLst/>
            <a:gdLst/>
            <a:ahLst/>
            <a:cxnLst/>
            <a:rect l="l" t="t" r="r" b="b"/>
            <a:pathLst>
              <a:path w="5999480" h="0">
                <a:moveTo>
                  <a:pt x="0" y="0"/>
                </a:moveTo>
                <a:lnTo>
                  <a:pt x="5999353" y="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5664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1190" y="457200"/>
            <a:ext cx="0" cy="814069"/>
          </a:xfrm>
          <a:custGeom>
            <a:avLst/>
            <a:gdLst/>
            <a:ahLst/>
            <a:cxnLst/>
            <a:rect l="l" t="t" r="r" b="b"/>
            <a:pathLst>
              <a:path w="0" h="814069">
                <a:moveTo>
                  <a:pt x="0" y="0"/>
                </a:moveTo>
                <a:lnTo>
                  <a:pt x="0" y="814070"/>
                </a:lnTo>
              </a:path>
            </a:pathLst>
          </a:custGeom>
          <a:ln w="6096">
            <a:solidFill>
              <a:srgbClr val="0077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4884" y="1627377"/>
            <a:ext cx="51441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Students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distance traveled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adjusting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parameter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2971775"/>
            <a:ext cx="5462905" cy="440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9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above,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distance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changed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30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 Students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their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mm or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884" y="5828767"/>
            <a:ext cx="5724525" cy="3226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26099"/>
              </a:lnSpc>
              <a:spcBef>
                <a:spcPts val="13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precise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distance? In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Configuration,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specify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wheels. For example,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typical  wheel size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Autopilot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millimeters. This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default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setting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 Configuration.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"/>
              <a:cs typeface="Arial"/>
            </a:endParaRPr>
          </a:p>
          <a:p>
            <a:pPr marL="12700" marR="95250">
              <a:lnSpc>
                <a:spcPct val="128899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However,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 size actually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mean?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listed wheel size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actual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  circumference.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means that every 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completes one full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rotation, it travels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is programmed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specific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amount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inches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logic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performs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math calculations.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235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 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2000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millimeters,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wheels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travel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10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 rotations.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is 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degree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wheel moves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via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encoders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found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math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completed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programming logic built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latin typeface="Courier New"/>
                <a:cs typeface="Courier New"/>
              </a:rPr>
              <a:t>drive for</a:t>
            </a:r>
            <a:r>
              <a:rPr dirty="0" sz="1100" spc="-240">
                <a:latin typeface="Courier New"/>
                <a:cs typeface="Courier New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1980819"/>
            <a:ext cx="4761738" cy="1012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95374" y="1976120"/>
            <a:ext cx="4771390" cy="1022350"/>
          </a:xfrm>
          <a:custGeom>
            <a:avLst/>
            <a:gdLst/>
            <a:ahLst/>
            <a:cxnLst/>
            <a:rect l="l" t="t" r="r" b="b"/>
            <a:pathLst>
              <a:path w="4771390" h="1022350">
                <a:moveTo>
                  <a:pt x="0" y="1022350"/>
                </a:moveTo>
                <a:lnTo>
                  <a:pt x="4771263" y="1022350"/>
                </a:lnTo>
                <a:lnTo>
                  <a:pt x="4771263" y="0"/>
                </a:lnTo>
                <a:lnTo>
                  <a:pt x="0" y="0"/>
                </a:lnTo>
                <a:lnTo>
                  <a:pt x="0" y="10223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00200" y="3572636"/>
            <a:ext cx="4762119" cy="2281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95374" y="3567938"/>
            <a:ext cx="4772025" cy="2291080"/>
          </a:xfrm>
          <a:custGeom>
            <a:avLst/>
            <a:gdLst/>
            <a:ahLst/>
            <a:cxnLst/>
            <a:rect l="l" t="t" r="r" b="b"/>
            <a:pathLst>
              <a:path w="4772025" h="2291079">
                <a:moveTo>
                  <a:pt x="0" y="2291080"/>
                </a:moveTo>
                <a:lnTo>
                  <a:pt x="4771644" y="2291080"/>
                </a:lnTo>
                <a:lnTo>
                  <a:pt x="4771644" y="0"/>
                </a:lnTo>
                <a:lnTo>
                  <a:pt x="0" y="0"/>
                </a:lnTo>
                <a:lnTo>
                  <a:pt x="0" y="229108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5450" y="4269740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623" y="4265040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5433" y="4229227"/>
            <a:ext cx="38023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gears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fit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together properly before locking the Beam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dirty="0" sz="900" spc="4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5468" y="8545830"/>
            <a:ext cx="5581650" cy="304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99210" marR="5080" indent="-1287145">
              <a:lnSpc>
                <a:spcPct val="103299"/>
              </a:lnSpc>
              <a:spcBef>
                <a:spcPts val="65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After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attaching the wheels, twist the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wheel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that has the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shaft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going into the motor.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wheel spins freely and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without tension,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4x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Pitch Shaft has slipped out of</a:t>
            </a:r>
            <a:r>
              <a:rPr dirty="0" sz="900" spc="3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5450" y="47625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623" y="471423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5450" y="4792598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0623" y="4787772"/>
            <a:ext cx="4581525" cy="3667125"/>
          </a:xfrm>
          <a:custGeom>
            <a:avLst/>
            <a:gdLst/>
            <a:ahLst/>
            <a:cxnLst/>
            <a:rect l="l" t="t" r="r" b="b"/>
            <a:pathLst>
              <a:path w="4581525" h="3667125">
                <a:moveTo>
                  <a:pt x="0" y="3667125"/>
                </a:moveTo>
                <a:lnTo>
                  <a:pt x="4581525" y="3667125"/>
                </a:lnTo>
                <a:lnTo>
                  <a:pt x="45815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2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Steve Stangl</dc:creator>
  <dc:title>Drive Forward and Reverse</dc:title>
  <dcterms:created xsi:type="dcterms:W3CDTF">2020-03-25T20:36:37Z</dcterms:created>
  <dcterms:modified xsi:type="dcterms:W3CDTF">2020-03-25T20:36:37Z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2020-03-25T00:00:00Z</vt:filetime>
  </property>
</Properties>
</file>