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78712" y="463245"/>
            <a:ext cx="5999480" cy="802005"/>
          </a:xfrm>
          <a:custGeom>
            <a:avLst/>
            <a:gdLst/>
            <a:ahLst/>
            <a:cxnLst/>
            <a:rect l="l" t="t" r="r" b="b"/>
            <a:pathLst>
              <a:path w="5999480" h="802005">
                <a:moveTo>
                  <a:pt x="0" y="801928"/>
                </a:moveTo>
                <a:lnTo>
                  <a:pt x="5999353" y="801928"/>
                </a:lnTo>
                <a:lnTo>
                  <a:pt x="5999353" y="0"/>
                </a:lnTo>
                <a:lnTo>
                  <a:pt x="0" y="0"/>
                </a:lnTo>
                <a:lnTo>
                  <a:pt x="0" y="801928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14373" y="443636"/>
            <a:ext cx="4343653" cy="1224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7745" y="2745994"/>
            <a:ext cx="5956909" cy="6260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4.jpg"/><Relationship Id="rId4" Type="http://schemas.openxmlformats.org/officeDocument/2006/relationships/image" Target="../media/image25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8.jpg"/><Relationship Id="rId4" Type="http://schemas.openxmlformats.org/officeDocument/2006/relationships/image" Target="../media/image29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32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hyperlink" Target="https://kb.vex.com/hc/en-us/articles/360035589772-How-to-Install-and-Remove-a-VEX-IQ-Robot-Brain-Radio" TargetMode="External"/><Relationship Id="rId4" Type="http://schemas.openxmlformats.org/officeDocument/2006/relationships/hyperlink" Target="https://kb.vex.com/hc/en-us/articles/360035951991-How-to-Install-or-Remove-the-VEX-IQ-Robot-Battery" TargetMode="External"/><Relationship Id="rId5" Type="http://schemas.openxmlformats.org/officeDocument/2006/relationships/hyperlink" Target="https://kb.vex.com/hc/en-us/articles/360035952151-How-to-Connect-VEX-IQ-Devices-to-Smart-Ports" TargetMode="External"/><Relationship Id="rId6" Type="http://schemas.openxmlformats.org/officeDocument/2006/relationships/image" Target="../media/image35.jpg"/><Relationship Id="rId7" Type="http://schemas.openxmlformats.org/officeDocument/2006/relationships/image" Target="../media/image36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vexrobotics.com/228-2500.html" TargetMode="External"/><Relationship Id="rId3" Type="http://schemas.openxmlformats.org/officeDocument/2006/relationships/hyperlink" Target="https://kb.vex.com/hc/en-us/articles/360035955011-How-to-Charge-the-VEX-IQ-Robot-Battery" TargetMode="External"/><Relationship Id="rId4" Type="http://schemas.openxmlformats.org/officeDocument/2006/relationships/hyperlink" Target="https://www.vexrobotics.com/228-2604.html" TargetMode="External"/><Relationship Id="rId5" Type="http://schemas.openxmlformats.org/officeDocument/2006/relationships/hyperlink" Target="https://www.vexrobotics.com/vexcode-download" TargetMode="External"/><Relationship Id="rId6" Type="http://schemas.openxmlformats.org/officeDocument/2006/relationships/hyperlink" Target="https://www.vexrobotics.com/228-2785.html" TargetMode="External"/><Relationship Id="rId7" Type="http://schemas.openxmlformats.org/officeDocument/2006/relationships/hyperlink" Target="https://www.vexrobotics.com/228-5671.html" TargetMode="Externa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kb.vex.com/hc/en-us/articles/360035592352-How-to-Access-Help-VEXcode-Blocks" TargetMode="External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hyperlink" Target="https://kb.vex.com/hc/en-us/articles/360035952151-How-to-Connect-VEX-IQ-Devices-to-Smart-Ports" TargetMode="External"/><Relationship Id="rId4" Type="http://schemas.openxmlformats.org/officeDocument/2006/relationships/hyperlink" Target="https://kb.vex.com/hc/en-us/articles/360035952571-How-to-Turn-On-Off-a-VEX-IQ-Robot-Brain" TargetMode="External"/><Relationship Id="rId5" Type="http://schemas.openxmlformats.org/officeDocument/2006/relationships/hyperlink" Target="https://kb.vex.com/hc/en-us/articles/360035955011-How-to-Charge-the-VEX-IQ-Robot-Battery" TargetMode="External"/><Relationship Id="rId6" Type="http://schemas.openxmlformats.org/officeDocument/2006/relationships/hyperlink" Target="https://kb.vex.com/hc/en-us/articles/360035591232-How-to-Download-and-Run-a-Project-VEXcode-IQ-Blocks" TargetMode="External"/><Relationship Id="rId7" Type="http://schemas.openxmlformats.org/officeDocument/2006/relationships/image" Target="../media/image42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51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hyperlink" Target="https://kb.vex.com/hc/en-us/articles/360035955011-How-to-Charge-the-VEX-IQ-Robot-Battery" TargetMode="External"/><Relationship Id="rId4" Type="http://schemas.openxmlformats.org/officeDocument/2006/relationships/hyperlink" Target="https://www.vexrobotics.com/228-2604.html" TargetMode="External"/><Relationship Id="rId5" Type="http://schemas.openxmlformats.org/officeDocument/2006/relationships/hyperlink" Target="https://www.vexrobotics.com/vexcode-download" TargetMode="External"/><Relationship Id="rId6" Type="http://schemas.openxmlformats.org/officeDocument/2006/relationships/hyperlink" Target="https://www.vexrobotics.com/228-5671.html" TargetMode="External"/><Relationship Id="rId7" Type="http://schemas.openxmlformats.org/officeDocument/2006/relationships/hyperlink" Target="https://www.vexrobotics.com/228-2785.html" TargetMode="External"/><Relationship Id="rId8" Type="http://schemas.openxmlformats.org/officeDocument/2006/relationships/hyperlink" Target="https://www.vexrobotics.com/iq-connectorpin.html" TargetMode="External"/><Relationship Id="rId9" Type="http://schemas.openxmlformats.org/officeDocument/2006/relationships/hyperlink" Target="https://kb.vex.com/hc/en-us/articles/360035952151-How-to-Connect-VEX-IQ-Devices-to-Smart-Ports" TargetMode="External"/><Relationship Id="rId10" Type="http://schemas.openxmlformats.org/officeDocument/2006/relationships/hyperlink" Target="https://kb.vex.com/hc/en-us/articles/360035952571-How-to-Turn-On-Off-a-VEX-IQ-Robot-Brain" TargetMode="Externa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kb.vex.com/hc/en-us/articles/360035591232-How-to-Download-and-Run-a-Project-VEXcode-IQ-Blocks" TargetMode="Externa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54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56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58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61.jpg"/><Relationship Id="rId4" Type="http://schemas.openxmlformats.org/officeDocument/2006/relationships/image" Target="../media/image62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63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9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65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kb.vex.com/hc/en-us/articles/360035952571-How-to-Turn-On-Off-a-VEX-IQ-Robot-Brain" TargetMode="External"/><Relationship Id="rId3" Type="http://schemas.openxmlformats.org/officeDocument/2006/relationships/hyperlink" Target="https://kb.vex.com/hc/en-us/articles/360035590672-How-to-Read-Indicator-Lights-on-the-VEX-IQ-Robot-Brain" TargetMode="External"/><Relationship Id="rId4" Type="http://schemas.openxmlformats.org/officeDocument/2006/relationships/hyperlink" Target="https://kb.vex.com/hc/en-us/articles/360035952331-How-to-Navigate-the-VEX-IQ-Robot-Brain" TargetMode="External"/><Relationship Id="rId5" Type="http://schemas.openxmlformats.org/officeDocument/2006/relationships/hyperlink" Target="https://kb.vex.com/hc/en-us/articles/360035952151-How-to-Connect-VEX-IQ-Devices-to-Smart-Ports" TargetMode="External"/><Relationship Id="rId6" Type="http://schemas.openxmlformats.org/officeDocument/2006/relationships/hyperlink" Target="https://kb.vex.com/hc/en-us/articles/360035951991-How-to-Install-or-Remove-the-VEX-IQ-Robot-Battery" TargetMode="External"/><Relationship Id="rId7" Type="http://schemas.openxmlformats.org/officeDocument/2006/relationships/hyperlink" Target="https://kb.vex.com/hc/en-us/articles/360035955011-How-to-Charge-the-VEX-IQ-Robot-Battery" TargetMode="External"/><Relationship Id="rId8" Type="http://schemas.openxmlformats.org/officeDocument/2006/relationships/hyperlink" Target="https://kb.vex.com/hc/en-us/articles/360035952031-How-to-Use-the-Autopilot-Program-in-the-Demos-Folder" TargetMode="External"/><Relationship Id="rId9" Type="http://schemas.openxmlformats.org/officeDocument/2006/relationships/hyperlink" Target="https://kb.vex.com/hc/en-us/articles/360035953671-Best-Practices-for-Preserving-the-VEX-IQ-Robot-Battery-s-Life" TargetMode="External"/><Relationship Id="rId10" Type="http://schemas.openxmlformats.org/officeDocument/2006/relationships/hyperlink" Target="https://kb.vex.com/hc/en-us/articles/360035590332-Ideas-for-Organizing-the-VEX-IQ-Super-Kit" TargetMode="External"/><Relationship Id="rId11" Type="http://schemas.openxmlformats.org/officeDocument/2006/relationships/hyperlink" Target="https://kb.vex.com/hc/en-us/articles/360035955411-How-to-Understand-the-VEX-IQ-Brain-Status-Icon-USB-VEXcode-IQ-Blocks" TargetMode="External"/><Relationship Id="rId12" Type="http://schemas.openxmlformats.org/officeDocument/2006/relationships/hyperlink" Target="https://kb.vex.com/hc/en-us/articles/360035954551-How-to-Begin-a-New-Project-VEXcode-IQ-Blocks" TargetMode="Externa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kb.vex.com/hc/en-us/articles/360035591232-How-to-Download-and-Run-a-Project-VEXcode-IQ-Blocks" TargetMode="External"/><Relationship Id="rId3" Type="http://schemas.openxmlformats.org/officeDocument/2006/relationships/hyperlink" Target="https://kb.vex.com/hc/en-us/articles/360035954531-How-to-Save-a-Project-on-Windows-VEXcode-IQ-Blocks" TargetMode="External"/><Relationship Id="rId4" Type="http://schemas.openxmlformats.org/officeDocument/2006/relationships/hyperlink" Target="https://kb.vex.com/hc/en-us/articles/360035954511-How-to-Save-a-Project-on-macOS-VEXcode-IQ-Blocks" TargetMode="External"/><Relationship Id="rId5" Type="http://schemas.openxmlformats.org/officeDocument/2006/relationships/hyperlink" Target="https://kb.vex.com/hc/en-us/articles/360035955351-How-to-Save-on-a-Chromebook-VEXcode-IQ-Blocks" TargetMode="External"/><Relationship Id="rId6" Type="http://schemas.openxmlformats.org/officeDocument/2006/relationships/hyperlink" Target="https://kb.vex.com/hc/en-us/articles/360035591292-How-to-Download-to-a-Selected-Slot-on-the-Brain-VEXcode-IQ-Blocks" TargetMode="Externa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pn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pn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jp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hyperlink" Target="https://help.vex.com/article/282-how-to-manage-notes-in-a-project" TargetMode="External"/><Relationship Id="rId4" Type="http://schemas.openxmlformats.org/officeDocument/2006/relationships/image" Target="../media/image80.jp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jp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elp.vex.com/article/279-how-to-begin-a-new-project-in-vexcode-iq-blocks" TargetMode="External"/><Relationship Id="rId3" Type="http://schemas.openxmlformats.org/officeDocument/2006/relationships/hyperlink" Target="https://help.vex.com/article/287-how-to-save-a-project-on-windows" TargetMode="External"/><Relationship Id="rId4" Type="http://schemas.openxmlformats.org/officeDocument/2006/relationships/hyperlink" Target="https://help.vex.com/article/280-how-to-save-a-project-on-macos" TargetMode="External"/><Relationship Id="rId5" Type="http://schemas.openxmlformats.org/officeDocument/2006/relationships/hyperlink" Target="https://help.vex.com/article/286-how-to-save-a-project-on-chromebook" TargetMode="External"/><Relationship Id="rId6" Type="http://schemas.openxmlformats.org/officeDocument/2006/relationships/hyperlink" Target="https://help.vex.com/article/278-how-to-download-and-run-a-project" TargetMode="External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84.pn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help.vex.com/article/307-how-to-use-a-waiting-or-non-waiting-blocks-to-control-program-flow" TargetMode="External"/><Relationship Id="rId3" Type="http://schemas.openxmlformats.org/officeDocument/2006/relationships/image" Target="../media/image85.png"/><Relationship Id="rId4" Type="http://schemas.openxmlformats.org/officeDocument/2006/relationships/image" Target="../media/image8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elp.vex.com/article/265-how-to-charge-the-vex-iq-robot-battery" TargetMode="External"/><Relationship Id="rId3" Type="http://schemas.openxmlformats.org/officeDocument/2006/relationships/hyperlink" Target="https://help.vex.com/article/262-best-practices-for-preserving-the-vex-iq-robot-battery-s-life" TargetMode="External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38020" cy="10058400"/>
          </a:xfrm>
          <a:custGeom>
            <a:avLst/>
            <a:gdLst/>
            <a:ahLst/>
            <a:cxnLst/>
            <a:rect l="l" t="t" r="r" b="b"/>
            <a:pathLst>
              <a:path w="1938020" h="10058400">
                <a:moveTo>
                  <a:pt x="354393" y="0"/>
                </a:moveTo>
                <a:lnTo>
                  <a:pt x="0" y="0"/>
                </a:lnTo>
                <a:lnTo>
                  <a:pt x="0" y="10058399"/>
                </a:lnTo>
                <a:lnTo>
                  <a:pt x="1938020" y="10058399"/>
                </a:lnTo>
                <a:lnTo>
                  <a:pt x="1938020" y="9718675"/>
                </a:lnTo>
                <a:lnTo>
                  <a:pt x="1918573" y="9616678"/>
                </a:lnTo>
                <a:lnTo>
                  <a:pt x="1875789" y="9540875"/>
                </a:lnTo>
                <a:lnTo>
                  <a:pt x="1833006" y="9493646"/>
                </a:lnTo>
                <a:lnTo>
                  <a:pt x="478917" y="8645525"/>
                </a:lnTo>
                <a:lnTo>
                  <a:pt x="406926" y="8570317"/>
                </a:lnTo>
                <a:lnTo>
                  <a:pt x="369958" y="8491537"/>
                </a:lnTo>
                <a:lnTo>
                  <a:pt x="356339" y="8429426"/>
                </a:lnTo>
                <a:lnTo>
                  <a:pt x="354393" y="8404225"/>
                </a:lnTo>
                <a:lnTo>
                  <a:pt x="354393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86889" y="508000"/>
            <a:ext cx="4380865" cy="9518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76145" y="1784350"/>
            <a:ext cx="46062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54910" algn="l"/>
              </a:tabLst>
            </a:pPr>
            <a:r>
              <a:rPr dirty="0" sz="3600" spc="75">
                <a:solidFill>
                  <a:srgbClr val="0077C7"/>
                </a:solidFill>
              </a:rPr>
              <a:t>Movement	</a:t>
            </a:r>
            <a:r>
              <a:rPr dirty="0" sz="3600" spc="60">
                <a:solidFill>
                  <a:srgbClr val="0077C7"/>
                </a:solidFill>
              </a:rPr>
              <a:t>Challenge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1185468" y="7360157"/>
            <a:ext cx="5581015" cy="52197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657350" marR="5080" indent="-1645285">
              <a:lnSpc>
                <a:spcPct val="103699"/>
              </a:lnSpc>
              <a:spcBef>
                <a:spcPts val="25"/>
              </a:spcBef>
            </a:pPr>
            <a:r>
              <a:rPr dirty="0" sz="1600" spc="-5">
                <a:solidFill>
                  <a:srgbClr val="525252"/>
                </a:solidFill>
                <a:latin typeface="Arial"/>
                <a:cs typeface="Arial"/>
              </a:rPr>
              <a:t>Program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600" spc="-5">
                <a:solidFill>
                  <a:srgbClr val="525252"/>
                </a:solidFill>
                <a:latin typeface="Arial"/>
                <a:cs typeface="Arial"/>
              </a:rPr>
              <a:t>Autopilot to drive on a designated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path </a:t>
            </a:r>
            <a:r>
              <a:rPr dirty="0" sz="1600" spc="-5">
                <a:solidFill>
                  <a:srgbClr val="525252"/>
                </a:solidFill>
                <a:latin typeface="Arial"/>
                <a:cs typeface="Arial"/>
              </a:rPr>
              <a:t>through a  sequence of</a:t>
            </a:r>
            <a:r>
              <a:rPr dirty="0" sz="16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525252"/>
                </a:solidFill>
                <a:latin typeface="Arial"/>
                <a:cs typeface="Arial"/>
              </a:rPr>
              <a:t>movements.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28850" y="2822067"/>
            <a:ext cx="3657600" cy="4448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71623" y="2817241"/>
            <a:ext cx="3819525" cy="4457700"/>
          </a:xfrm>
          <a:custGeom>
            <a:avLst/>
            <a:gdLst/>
            <a:ahLst/>
            <a:cxnLst/>
            <a:rect l="l" t="t" r="r" b="b"/>
            <a:pathLst>
              <a:path w="3819525" h="4457700">
                <a:moveTo>
                  <a:pt x="0" y="4457700"/>
                </a:moveTo>
                <a:lnTo>
                  <a:pt x="3819525" y="4457700"/>
                </a:lnTo>
                <a:lnTo>
                  <a:pt x="3819525" y="0"/>
                </a:lnTo>
                <a:lnTo>
                  <a:pt x="0" y="0"/>
                </a:lnTo>
                <a:lnTo>
                  <a:pt x="0" y="445770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5450" y="476250"/>
            <a:ext cx="45720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623" y="471423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95450" y="4269740"/>
            <a:ext cx="4572000" cy="3657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90623" y="4265040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5433" y="4229227"/>
            <a:ext cx="380237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Make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sure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 gears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fit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together properly before locking the Beam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in</a:t>
            </a:r>
            <a:r>
              <a:rPr dirty="0" sz="900" spc="4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place.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5468" y="8545830"/>
            <a:ext cx="5579110" cy="30480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99210" marR="5080" indent="-1287145">
              <a:lnSpc>
                <a:spcPct val="103299"/>
              </a:lnSpc>
              <a:spcBef>
                <a:spcPts val="65"/>
              </a:spcBef>
            </a:pP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After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attaching the wheels, twist the wheel that has the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shaft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going into the motor.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 wheel spins freely and 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without tension, the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4x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Pitch Shaft has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slipped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out of</a:t>
            </a:r>
            <a:r>
              <a:rPr dirty="0" sz="900" spc="2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place.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5450" y="476250"/>
            <a:ext cx="45720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623" y="471423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95450" y="4792598"/>
            <a:ext cx="45720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90623" y="4787772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6330" y="476250"/>
            <a:ext cx="5760085" cy="4608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11567" y="471423"/>
            <a:ext cx="5769610" cy="4617720"/>
          </a:xfrm>
          <a:custGeom>
            <a:avLst/>
            <a:gdLst/>
            <a:ahLst/>
            <a:cxnLst/>
            <a:rect l="l" t="t" r="r" b="b"/>
            <a:pathLst>
              <a:path w="5769609" h="4617720">
                <a:moveTo>
                  <a:pt x="0" y="4617593"/>
                </a:moveTo>
                <a:lnTo>
                  <a:pt x="5769610" y="4617593"/>
                </a:lnTo>
                <a:lnTo>
                  <a:pt x="5769610" y="0"/>
                </a:lnTo>
                <a:lnTo>
                  <a:pt x="0" y="0"/>
                </a:lnTo>
                <a:lnTo>
                  <a:pt x="0" y="4617593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95450" y="5220347"/>
            <a:ext cx="4572000" cy="3657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90623" y="5215585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5450" y="476250"/>
            <a:ext cx="45720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623" y="471423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5450" y="4269740"/>
            <a:ext cx="45720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623" y="4265040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5450" y="476250"/>
            <a:ext cx="45720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623" y="471423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95450" y="4269740"/>
            <a:ext cx="4572000" cy="3657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90623" y="4265040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5450" y="476250"/>
            <a:ext cx="45720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623" y="471423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5450" y="4269740"/>
            <a:ext cx="45720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623" y="4265040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5450" y="476250"/>
            <a:ext cx="45720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623" y="471423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95450" y="4269740"/>
            <a:ext cx="4572000" cy="3657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90623" y="4265040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5450" y="476250"/>
            <a:ext cx="45720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623" y="471423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5450" y="4269740"/>
            <a:ext cx="45720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623" y="4265040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33014" y="4229227"/>
            <a:ext cx="28892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 orange arrows indicate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turn the assembly</a:t>
            </a:r>
            <a:r>
              <a:rPr dirty="0" sz="900" spc="5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around.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95450" y="476250"/>
            <a:ext cx="45720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90623" y="471423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9852" y="8023097"/>
            <a:ext cx="5528310" cy="30480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2615565" marR="5080" indent="-2603500">
              <a:lnSpc>
                <a:spcPct val="103299"/>
              </a:lnSpc>
              <a:spcBef>
                <a:spcPts val="65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 highlighted blue numbers placed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gear shapes represent the assemblies completed from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those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specific 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steps.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95450" y="476250"/>
            <a:ext cx="45720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623" y="471423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5450" y="4269740"/>
            <a:ext cx="45720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90623" y="4265040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203450" y="1789837"/>
            <a:ext cx="354584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635">
              <a:lnSpc>
                <a:spcPct val="143700"/>
              </a:lnSpc>
              <a:spcBef>
                <a:spcPts val="100"/>
              </a:spcBef>
            </a:pP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Discover new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hands-on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builds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and 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programming opportunities to further  your understanding of a subject</a:t>
            </a:r>
            <a:r>
              <a:rPr dirty="0" sz="1600" spc="10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matter.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7280" y="472440"/>
            <a:ext cx="5758307" cy="1050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88516" y="4229227"/>
            <a:ext cx="55778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Ensure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  <a:hlinkClick r:id="rId3"/>
              </a:rPr>
              <a:t>Smart Radio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  <a:hlinkClick r:id="rId4"/>
              </a:rPr>
              <a:t>Robot Battery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are inserted before attaching the Brain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 rest of the</a:t>
            </a:r>
            <a:r>
              <a:rPr dirty="0" sz="900" spc="19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assembly.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1752" y="8545830"/>
            <a:ext cx="5609590" cy="30480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42060" marR="5080" indent="-1229995">
              <a:lnSpc>
                <a:spcPct val="103299"/>
              </a:lnSpc>
              <a:spcBef>
                <a:spcPts val="65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Steps 29-30, when you attach the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  <a:hlinkClick r:id="rId5"/>
              </a:rPr>
              <a:t>Smart Cables,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make sure they are tucked away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so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as to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not block the Smart 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Sensors. The orange arrows indicate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turn the robot</a:t>
            </a:r>
            <a:r>
              <a:rPr dirty="0" sz="900" spc="50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around.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95450" y="476250"/>
            <a:ext cx="4572000" cy="3657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90623" y="471423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95450" y="4792598"/>
            <a:ext cx="4572000" cy="3657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90623" y="4787772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5450" y="476250"/>
            <a:ext cx="45720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623" y="471423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802005"/>
          </a:xfrm>
          <a:custGeom>
            <a:avLst/>
            <a:gdLst/>
            <a:ahLst/>
            <a:cxnLst/>
            <a:rect l="l" t="t" r="r" b="b"/>
            <a:pathLst>
              <a:path w="5999480" h="802005">
                <a:moveTo>
                  <a:pt x="0" y="801928"/>
                </a:moveTo>
                <a:lnTo>
                  <a:pt x="5999353" y="801928"/>
                </a:lnTo>
                <a:lnTo>
                  <a:pt x="5999353" y="0"/>
                </a:lnTo>
                <a:lnTo>
                  <a:pt x="0" y="0"/>
                </a:lnTo>
                <a:lnTo>
                  <a:pt x="0" y="801928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2030" y="618236"/>
            <a:ext cx="187134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45"/>
              <a:t>Expl</a:t>
            </a:r>
            <a:r>
              <a:rPr dirty="0" spc="60"/>
              <a:t>o</a:t>
            </a:r>
            <a:r>
              <a:rPr dirty="0" spc="40"/>
              <a:t>ration</a:t>
            </a:r>
          </a:p>
        </p:txBody>
      </p:sp>
      <p:sp>
        <p:nvSpPr>
          <p:cNvPr id="4" name="object 4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8712" y="1268222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75664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81190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84884" y="1612747"/>
            <a:ext cx="5679440" cy="394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finished, explore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see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do. Then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answer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questions  in your engineering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notebook.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4884" y="2984119"/>
            <a:ext cx="901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ymbol"/>
                <a:cs typeface="Symbol"/>
              </a:rPr>
              <a:t></a:t>
            </a:r>
            <a:endParaRPr sz="11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4884" y="2083054"/>
            <a:ext cx="5778500" cy="1727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would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in your daily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life? What tasks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robot</a:t>
            </a:r>
            <a:r>
              <a:rPr dirty="0" sz="1100" spc="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accomplish?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08600"/>
              </a:lnSpc>
              <a:spcBef>
                <a:spcPts val="69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Think about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sensors on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explain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sensors could  help solve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problem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your daily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life.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(Example: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distance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could help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find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walls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my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apartment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it’s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vacuuming).</a:t>
            </a:r>
            <a:endParaRPr sz="1100">
              <a:latin typeface="Arial"/>
              <a:cs typeface="Arial"/>
            </a:endParaRPr>
          </a:p>
          <a:p>
            <a:pPr marL="184785" marR="421005">
              <a:lnSpc>
                <a:spcPct val="108400"/>
              </a:lnSpc>
              <a:spcBef>
                <a:spcPts val="66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Think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back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constructing Autopilot, what advice would you give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someone that is  starting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build?</a:t>
            </a:r>
            <a:endParaRPr sz="1100">
              <a:latin typeface="Arial"/>
              <a:cs typeface="Arial"/>
            </a:endParaRPr>
          </a:p>
          <a:p>
            <a:pPr marL="184785" marR="231775" indent="-172720">
              <a:lnSpc>
                <a:spcPct val="110000"/>
              </a:lnSpc>
              <a:spcBef>
                <a:spcPts val="65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Think about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place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our school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everyday.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Write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down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3-5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get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 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place from here,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were explaining it 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dirty="0" sz="1100" spc="6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friend.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4201" y="1789837"/>
            <a:ext cx="3707129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43700"/>
              </a:lnSpc>
              <a:spcBef>
                <a:spcPts val="100"/>
              </a:spcBef>
            </a:pP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Test your build, observe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how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it functions,  and fuel your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logic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and reasoning skills  through imaginative, creative</a:t>
            </a:r>
            <a:r>
              <a:rPr dirty="0" sz="1600" spc="5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play.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91605" y="562358"/>
            <a:ext cx="1169656" cy="899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802005"/>
          </a:xfrm>
          <a:custGeom>
            <a:avLst/>
            <a:gdLst/>
            <a:ahLst/>
            <a:cxnLst/>
            <a:rect l="l" t="t" r="r" b="b"/>
            <a:pathLst>
              <a:path w="5999480" h="802005">
                <a:moveTo>
                  <a:pt x="0" y="801928"/>
                </a:moveTo>
                <a:lnTo>
                  <a:pt x="5999353" y="801928"/>
                </a:lnTo>
                <a:lnTo>
                  <a:pt x="5999353" y="0"/>
                </a:lnTo>
                <a:lnTo>
                  <a:pt x="0" y="0"/>
                </a:lnTo>
                <a:lnTo>
                  <a:pt x="0" y="801928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0985" y="618236"/>
            <a:ext cx="33508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02410" algn="l"/>
                <a:tab pos="2661285" algn="l"/>
              </a:tabLst>
            </a:pPr>
            <a:r>
              <a:rPr dirty="0" spc="45"/>
              <a:t>Recycl</a:t>
            </a:r>
            <a:r>
              <a:rPr dirty="0" spc="55"/>
              <a:t>e</a:t>
            </a:r>
            <a:r>
              <a:rPr dirty="0"/>
              <a:t>	</a:t>
            </a:r>
            <a:r>
              <a:rPr dirty="0" spc="50"/>
              <a:t>Robo</a:t>
            </a:r>
            <a:r>
              <a:rPr dirty="0" spc="25"/>
              <a:t>t</a:t>
            </a:r>
            <a:r>
              <a:rPr dirty="0"/>
              <a:t>	</a:t>
            </a:r>
            <a:r>
              <a:rPr dirty="0" spc="75"/>
              <a:t>R</a:t>
            </a:r>
            <a:r>
              <a:rPr dirty="0" spc="45"/>
              <a:t>un</a:t>
            </a:r>
          </a:p>
        </p:txBody>
      </p:sp>
      <p:sp>
        <p:nvSpPr>
          <p:cNvPr id="4" name="object 4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8712" y="1268222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75664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81190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84884" y="6801992"/>
            <a:ext cx="5662295" cy="2306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Programming Specificity—Putting a design </a:t>
            </a:r>
            <a:r>
              <a:rPr dirty="0" sz="1800" spc="5">
                <a:solidFill>
                  <a:srgbClr val="0077C7"/>
                </a:solidFill>
                <a:latin typeface="Arial"/>
                <a:cs typeface="Arial"/>
              </a:rPr>
              <a:t>to</a:t>
            </a:r>
            <a:r>
              <a:rPr dirty="0" sz="1800" spc="40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77C7"/>
                </a:solidFill>
                <a:latin typeface="Arial"/>
                <a:cs typeface="Arial"/>
              </a:rPr>
              <a:t>work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4600"/>
              </a:lnSpc>
              <a:spcBef>
                <a:spcPts val="10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Humans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are able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read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their environment using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combination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sensory information,  decisions, inferences, and memories, all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which allow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create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mental maps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which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 largely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qualitative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(based 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description, rather than measurement). However, robots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only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exactly what you tell them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do—and 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only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correctly—if they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given  specific, quantitative (measurable) instructions.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instructions create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behaviors: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ways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robots act,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range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basic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complex, depending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how the robot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 built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programmed.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As expert direction followers,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more detailed your directions,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better the robot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</a:t>
            </a:r>
            <a:r>
              <a:rPr dirty="0" sz="1100" spc="15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00200" y="1670430"/>
            <a:ext cx="4762246" cy="4966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95374" y="1665732"/>
            <a:ext cx="4772025" cy="4975860"/>
          </a:xfrm>
          <a:custGeom>
            <a:avLst/>
            <a:gdLst/>
            <a:ahLst/>
            <a:cxnLst/>
            <a:rect l="l" t="t" r="r" b="b"/>
            <a:pathLst>
              <a:path w="4772025" h="4975859">
                <a:moveTo>
                  <a:pt x="0" y="4975860"/>
                </a:moveTo>
                <a:lnTo>
                  <a:pt x="4771771" y="4975860"/>
                </a:lnTo>
                <a:lnTo>
                  <a:pt x="4771771" y="0"/>
                </a:lnTo>
                <a:lnTo>
                  <a:pt x="0" y="0"/>
                </a:lnTo>
                <a:lnTo>
                  <a:pt x="0" y="497586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393293"/>
            <a:ext cx="5723890" cy="2320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283210">
              <a:lnSpc>
                <a:spcPct val="124500"/>
              </a:lnSpc>
              <a:spcBef>
                <a:spcPts val="1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able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accomplish your goal.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order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accomplish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programmer, must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design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plan which includes directions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measurement. These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measurement-based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directions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create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blueprint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Imagine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 spc="-10" b="1">
                <a:solidFill>
                  <a:srgbClr val="525252"/>
                </a:solidFill>
                <a:latin typeface="Arial"/>
                <a:cs typeface="Arial"/>
              </a:rPr>
              <a:t>Helper</a:t>
            </a:r>
            <a:r>
              <a:rPr dirty="0" sz="1100" spc="10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Scenario...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24400"/>
              </a:lnSpc>
              <a:spcBef>
                <a:spcPts val="1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humans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do jobs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more efficiently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easily.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instance, imagine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 school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where every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afternoon someone has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come around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classrooms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collect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recycling.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While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a teacher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take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away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from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time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doing something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else. 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We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are going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design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plan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and create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“Recycling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Robot”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could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take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 task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us. 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will travel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multiple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classrooms, then take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recycling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specific location,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back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5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beginning.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884" y="6215253"/>
            <a:ext cx="5728970" cy="2933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Where to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begin?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How the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design process gets its</a:t>
            </a:r>
            <a:r>
              <a:rPr dirty="0" sz="1800" spc="-65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start…</a:t>
            </a:r>
            <a:endParaRPr sz="1800">
              <a:latin typeface="Arial"/>
              <a:cs typeface="Arial"/>
            </a:endParaRPr>
          </a:p>
          <a:p>
            <a:pPr marL="12700" marR="16510">
              <a:lnSpc>
                <a:spcPct val="124600"/>
              </a:lnSpc>
              <a:spcBef>
                <a:spcPts val="10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architects are asked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new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building, they don’t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pick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up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hammer and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start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banging away.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Before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tool is ever picked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up by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contractor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construction worker,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architects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spend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time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energy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creating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building.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think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about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spaces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connect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relate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one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another.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kind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thinking is  called spatial reasoning.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Arial"/>
              <a:cs typeface="Arial"/>
            </a:endParaRPr>
          </a:p>
          <a:p>
            <a:pPr marL="12700" marR="101600">
              <a:lnSpc>
                <a:spcPct val="124500"/>
              </a:lnSpc>
              <a:spcBef>
                <a:spcPts val="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First, architects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need to know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purpose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building is,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how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going to be  used—the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functionality.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Then they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think about the many,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many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ways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could  achieve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functionality,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it could look like. Architects create sketches, lists,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 design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plans that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think might work.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others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involved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building,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 those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get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revised,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eventually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turn into blueprints—the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specific,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measured  directions that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used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 that particular building.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2875026"/>
            <a:ext cx="4762500" cy="317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95374" y="2870200"/>
            <a:ext cx="4772025" cy="3184525"/>
          </a:xfrm>
          <a:custGeom>
            <a:avLst/>
            <a:gdLst/>
            <a:ahLst/>
            <a:cxnLst/>
            <a:rect l="l" t="t" r="r" b="b"/>
            <a:pathLst>
              <a:path w="4772025" h="3184525">
                <a:moveTo>
                  <a:pt x="0" y="3184525"/>
                </a:moveTo>
                <a:lnTo>
                  <a:pt x="4772025" y="3184525"/>
                </a:lnTo>
                <a:lnTo>
                  <a:pt x="4772025" y="0"/>
                </a:lnTo>
                <a:lnTo>
                  <a:pt x="0" y="0"/>
                </a:lnTo>
                <a:lnTo>
                  <a:pt x="0" y="31845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84884" y="602081"/>
            <a:ext cx="5723890" cy="1903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45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begin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think about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design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plan for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robot, you will begin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much the same 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way.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First, you 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know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functionality—what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want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do? 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case,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to help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collect recycling.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 has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travel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around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school,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pick things up,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need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think about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spaces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going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travel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how those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hallways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rooms connect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each other. Next,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think about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many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ways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map  a path around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school—using sketches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lists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show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ideas helps others that you  work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see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better understand your thinking. Your group might take ideas from  several plans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put them together into one. Then, when 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group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decides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design  plan,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create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blueprint—the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specific instructions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want the 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</a:t>
            </a:r>
            <a:r>
              <a:rPr dirty="0" sz="1100" spc="6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1411605"/>
          </a:xfrm>
          <a:prstGeom prst="rect"/>
          <a:solidFill>
            <a:srgbClr val="0077C7"/>
          </a:solidFill>
        </p:spPr>
        <p:txBody>
          <a:bodyPr wrap="square" lIns="0" tIns="47625" rIns="0" bIns="0" rtlCol="0" vert="horz">
            <a:spAutoFit/>
          </a:bodyPr>
          <a:lstStyle/>
          <a:p>
            <a:pPr marL="1366520" marR="931544" indent="-431800">
              <a:lnSpc>
                <a:spcPts val="4720"/>
              </a:lnSpc>
              <a:spcBef>
                <a:spcPts val="375"/>
              </a:spcBef>
              <a:tabLst>
                <a:tab pos="2012314" algn="l"/>
                <a:tab pos="3255645" algn="l"/>
                <a:tab pos="3492500" algn="l"/>
                <a:tab pos="4457065" algn="l"/>
              </a:tabLst>
            </a:pPr>
            <a:r>
              <a:rPr dirty="0" spc="55"/>
              <a:t>Ope</a:t>
            </a:r>
            <a:r>
              <a:rPr dirty="0" spc="50"/>
              <a:t>n</a:t>
            </a:r>
            <a:r>
              <a:rPr dirty="0"/>
              <a:t>	</a:t>
            </a:r>
            <a:r>
              <a:rPr dirty="0" spc="75"/>
              <a:t>E</a:t>
            </a:r>
            <a:r>
              <a:rPr dirty="0" spc="55"/>
              <a:t>n</a:t>
            </a:r>
            <a:r>
              <a:rPr dirty="0" spc="45"/>
              <a:t>de</a:t>
            </a:r>
            <a:r>
              <a:rPr dirty="0" spc="50"/>
              <a:t>d</a:t>
            </a:r>
            <a:r>
              <a:rPr dirty="0"/>
              <a:t>	</a:t>
            </a:r>
            <a:r>
              <a:rPr dirty="0" spc="70"/>
              <a:t>S</a:t>
            </a:r>
            <a:r>
              <a:rPr dirty="0" spc="65"/>
              <a:t>TEM</a:t>
            </a:r>
            <a:r>
              <a:rPr dirty="0"/>
              <a:t>	</a:t>
            </a:r>
            <a:r>
              <a:rPr dirty="0" spc="45"/>
              <a:t>L</a:t>
            </a:r>
            <a:r>
              <a:rPr dirty="0" spc="60"/>
              <a:t>a</a:t>
            </a:r>
            <a:r>
              <a:rPr dirty="0" spc="35"/>
              <a:t>b  </a:t>
            </a:r>
            <a:r>
              <a:rPr dirty="0" spc="40"/>
              <a:t>Exploration:	</a:t>
            </a:r>
            <a:r>
              <a:rPr dirty="0" spc="50"/>
              <a:t>Design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4884" y="1806296"/>
            <a:ext cx="5565775" cy="952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6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Builder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group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should get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hardware required.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Recorder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should get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group’s engineering notebook.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Programmer should open VEXcode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IQ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Hardware/Software</a:t>
            </a:r>
            <a:r>
              <a:rPr dirty="0" sz="1100" spc="5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Required: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24432" y="2927857"/>
          <a:ext cx="5913120" cy="3382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735"/>
                <a:gridCol w="3700779"/>
              </a:tblGrid>
              <a:tr h="30518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100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Quantity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100" spc="-5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Hardware/Other</a:t>
                      </a:r>
                      <a:r>
                        <a:rPr dirty="0" sz="1100" spc="-10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Items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2"/>
                        </a:rPr>
                        <a:t>Autopilot</a:t>
                      </a: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2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2"/>
                        </a:rPr>
                        <a:t>Robot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0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3"/>
                        </a:rPr>
                        <a:t>Charged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4"/>
                        </a:rPr>
                        <a:t>Robot</a:t>
                      </a:r>
                      <a:r>
                        <a:rPr dirty="0" sz="1100" spc="-20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4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4"/>
                        </a:rPr>
                        <a:t>Battery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25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5"/>
                        </a:rPr>
                        <a:t>VEXcode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5"/>
                        </a:rPr>
                        <a:t>IQ Blocks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6"/>
                        </a:rPr>
                        <a:t>USB Cable </a:t>
                      </a:r>
                      <a:r>
                        <a:rPr dirty="0" sz="1100" spc="-1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(if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using </a:t>
                      </a: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4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computer)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7"/>
                        </a:rPr>
                        <a:t>Engineering</a:t>
                      </a:r>
                      <a:r>
                        <a:rPr dirty="0" sz="1100" spc="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7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7"/>
                        </a:rPr>
                        <a:t>Notebook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27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Large </a:t>
                      </a: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Paper for</a:t>
                      </a:r>
                      <a:r>
                        <a:rPr dirty="0" sz="1100" spc="-2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Mapping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Markers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 per</a:t>
                      </a:r>
                      <a:r>
                        <a:rPr dirty="0" sz="1100" spc="-2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Block </a:t>
                      </a: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obstacle (optional)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084884" y="6567296"/>
            <a:ext cx="5732780" cy="2301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What </a:t>
            </a:r>
            <a:r>
              <a:rPr dirty="0" sz="1800" spc="-10">
                <a:solidFill>
                  <a:srgbClr val="0077C7"/>
                </a:solidFill>
                <a:latin typeface="Arial"/>
                <a:cs typeface="Arial"/>
              </a:rPr>
              <a:t>will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be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in your</a:t>
            </a:r>
            <a:r>
              <a:rPr dirty="0" sz="1800" spc="15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project?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4300"/>
              </a:lnSpc>
              <a:spcBef>
                <a:spcPts val="10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You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creating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plan,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blueprint, for your Recycle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Robot and then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create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project to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execute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it. While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robot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really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going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around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school, creating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plan at a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smaller scale still requires precision.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order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this, 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should include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classroom is “home base”, where it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leave and return</a:t>
            </a:r>
            <a:r>
              <a:rPr dirty="0" sz="1100" spc="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must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enter and exit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3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classrooms</a:t>
            </a:r>
            <a:endParaRPr sz="1100">
              <a:latin typeface="Arial"/>
              <a:cs typeface="Arial"/>
            </a:endParaRPr>
          </a:p>
          <a:p>
            <a:pPr marL="184785" marR="155575" indent="-172720">
              <a:lnSpc>
                <a:spcPct val="108200"/>
              </a:lnSpc>
              <a:spcBef>
                <a:spcPts val="68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project must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include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four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commands: drive forward, drive reverse,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turn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left,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 turn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right.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(A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successful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include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several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these</a:t>
            </a:r>
            <a:r>
              <a:rPr dirty="0" sz="1100" spc="5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commands.)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84884" y="426821"/>
            <a:ext cx="564896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13335" indent="-172720">
              <a:lnSpc>
                <a:spcPct val="110000"/>
              </a:lnSpc>
              <a:spcBef>
                <a:spcPts val="1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 indicator that recycling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has been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picked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(i.e.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Touch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turns on;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3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seconds;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etc.)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23600"/>
              </a:lnSpc>
              <a:spcBef>
                <a:spcPts val="103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group 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design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plan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together,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Recorder should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make sure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all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these requirements are being met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path you</a:t>
            </a:r>
            <a:r>
              <a:rPr dirty="0" sz="1100" spc="7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design.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9296" y="1710182"/>
            <a:ext cx="5798185" cy="22097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75"/>
              </a:lnSpc>
            </a:pP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1. </a:t>
            </a:r>
            <a:r>
              <a:rPr dirty="0" sz="1400" b="1">
                <a:solidFill>
                  <a:srgbClr val="0077C7"/>
                </a:solidFill>
                <a:latin typeface="Arial"/>
                <a:cs typeface="Arial"/>
              </a:rPr>
              <a:t>Map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out </a:t>
            </a:r>
            <a:r>
              <a:rPr dirty="0" sz="1400" b="1">
                <a:solidFill>
                  <a:srgbClr val="0077C7"/>
                </a:solidFill>
                <a:latin typeface="Arial"/>
                <a:cs typeface="Arial"/>
              </a:rPr>
              <a:t>a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Solution—Spatial Thinking </a:t>
            </a:r>
            <a:r>
              <a:rPr dirty="0" sz="1400" b="1">
                <a:solidFill>
                  <a:srgbClr val="0077C7"/>
                </a:solidFill>
                <a:latin typeface="Arial"/>
                <a:cs typeface="Arial"/>
              </a:rPr>
              <a:t>in</a:t>
            </a:r>
            <a:r>
              <a:rPr dirty="0" sz="1400" spc="-125" b="1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77C7"/>
                </a:solidFill>
                <a:latin typeface="Arial"/>
                <a:cs typeface="Arial"/>
              </a:rPr>
              <a:t>Action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4884" y="2021179"/>
            <a:ext cx="5774690" cy="3298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0330">
              <a:lnSpc>
                <a:spcPct val="123600"/>
              </a:lnSpc>
              <a:spcBef>
                <a:spcPts val="1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know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requirements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parameters, sketch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out a map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your engineering  notebook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show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three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stops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make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pick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recycling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school.</a:t>
            </a:r>
            <a:endParaRPr sz="1100">
              <a:latin typeface="Arial"/>
              <a:cs typeface="Arial"/>
            </a:endParaRPr>
          </a:p>
          <a:p>
            <a:pPr marL="184785" marR="355600" indent="-172720">
              <a:lnSpc>
                <a:spcPct val="110900"/>
              </a:lnSpc>
              <a:spcBef>
                <a:spcPts val="106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sure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mark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start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end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label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classrooms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places that are  important.</a:t>
            </a:r>
            <a:endParaRPr sz="1100">
              <a:latin typeface="Arial"/>
              <a:cs typeface="Arial"/>
            </a:endParaRPr>
          </a:p>
          <a:p>
            <a:pPr algn="just" marL="184785" indent="-172720">
              <a:lnSpc>
                <a:spcPct val="100000"/>
              </a:lnSpc>
              <a:spcBef>
                <a:spcPts val="81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Use arrows 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show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direction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order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robot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travel.</a:t>
            </a:r>
            <a:endParaRPr sz="1100">
              <a:latin typeface="Arial"/>
              <a:cs typeface="Arial"/>
            </a:endParaRPr>
          </a:p>
          <a:p>
            <a:pPr algn="just" marL="184785" marR="239395" indent="-172720">
              <a:lnSpc>
                <a:spcPct val="108200"/>
              </a:lnSpc>
              <a:spcBef>
                <a:spcPts val="67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example sketch as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guide. Remember, this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plan,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doesn’t need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  exact, but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add notes 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reminders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yourself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when you begin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coding.</a:t>
            </a:r>
            <a:endParaRPr sz="1100">
              <a:latin typeface="Arial"/>
              <a:cs typeface="Arial"/>
            </a:endParaRPr>
          </a:p>
          <a:p>
            <a:pPr marL="184785" marR="161290" indent="-172720">
              <a:lnSpc>
                <a:spcPct val="108200"/>
              </a:lnSpc>
              <a:spcBef>
                <a:spcPts val="67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Check in with your teacher when you 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completed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your notebook.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Recorder should have 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final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version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share 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teacher,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base your large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off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of.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10300"/>
              </a:lnSpc>
              <a:spcBef>
                <a:spcPts val="64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teacher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approves 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sketched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map,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large paper, markers,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rulers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transfer that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map to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larger scale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drive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Remember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measure 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distances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draw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match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parameters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units discussed. That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way,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match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map,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your robot drive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successfully.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6330" y="607908"/>
            <a:ext cx="5661340" cy="434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1567" y="471551"/>
            <a:ext cx="5769610" cy="4494530"/>
          </a:xfrm>
          <a:custGeom>
            <a:avLst/>
            <a:gdLst/>
            <a:ahLst/>
            <a:cxnLst/>
            <a:rect l="l" t="t" r="r" b="b"/>
            <a:pathLst>
              <a:path w="5769609" h="4494530">
                <a:moveTo>
                  <a:pt x="0" y="4494149"/>
                </a:moveTo>
                <a:lnTo>
                  <a:pt x="5769610" y="4494149"/>
                </a:lnTo>
                <a:lnTo>
                  <a:pt x="5769610" y="0"/>
                </a:lnTo>
                <a:lnTo>
                  <a:pt x="0" y="0"/>
                </a:lnTo>
                <a:lnTo>
                  <a:pt x="0" y="4494149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814069"/>
          </a:xfrm>
          <a:prstGeom prst="rect"/>
          <a:solidFill>
            <a:srgbClr val="0077C7"/>
          </a:solidFill>
        </p:spPr>
        <p:txBody>
          <a:bodyPr wrap="square" lIns="0" tIns="173355" rIns="0" bIns="0" rtlCol="0" vert="horz">
            <a:spAutoFit/>
          </a:bodyPr>
          <a:lstStyle/>
          <a:p>
            <a:pPr marL="130810">
              <a:lnSpc>
                <a:spcPct val="100000"/>
              </a:lnSpc>
              <a:spcBef>
                <a:spcPts val="1365"/>
              </a:spcBef>
              <a:tabLst>
                <a:tab pos="942340" algn="l"/>
                <a:tab pos="2904490" algn="l"/>
                <a:tab pos="3879215" algn="l"/>
                <a:tab pos="4364990" algn="l"/>
                <a:tab pos="5053330" algn="l"/>
              </a:tabLst>
            </a:pPr>
            <a:r>
              <a:rPr dirty="0" spc="55"/>
              <a:t>The	Completed	</a:t>
            </a:r>
            <a:r>
              <a:rPr dirty="0" spc="45"/>
              <a:t>Look	of	</a:t>
            </a:r>
            <a:r>
              <a:rPr dirty="0" spc="40"/>
              <a:t>the	</a:t>
            </a:r>
            <a:r>
              <a:rPr dirty="0" spc="45"/>
              <a:t>Build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49651" y="6104001"/>
            <a:ext cx="18548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 completed Autopilot robot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build.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6586194"/>
            <a:ext cx="5724525" cy="440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6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robot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designed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built quickly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around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either autonomously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Controller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short amount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10316" y="1670430"/>
            <a:ext cx="5066098" cy="4163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11567" y="1665604"/>
            <a:ext cx="5769610" cy="4347210"/>
          </a:xfrm>
          <a:custGeom>
            <a:avLst/>
            <a:gdLst/>
            <a:ahLst/>
            <a:cxnLst/>
            <a:rect l="l" t="t" r="r" b="b"/>
            <a:pathLst>
              <a:path w="5769609" h="4347210">
                <a:moveTo>
                  <a:pt x="0" y="4346955"/>
                </a:moveTo>
                <a:lnTo>
                  <a:pt x="5769610" y="4346955"/>
                </a:lnTo>
                <a:lnTo>
                  <a:pt x="5769610" y="0"/>
                </a:lnTo>
                <a:lnTo>
                  <a:pt x="0" y="0"/>
                </a:lnTo>
                <a:lnTo>
                  <a:pt x="0" y="434695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700405"/>
          </a:xfrm>
          <a:custGeom>
            <a:avLst/>
            <a:gdLst/>
            <a:ahLst/>
            <a:cxnLst/>
            <a:rect l="l" t="t" r="r" b="b"/>
            <a:pathLst>
              <a:path w="5999480" h="700405">
                <a:moveTo>
                  <a:pt x="0" y="699820"/>
                </a:moveTo>
                <a:lnTo>
                  <a:pt x="5999353" y="699820"/>
                </a:lnTo>
                <a:lnTo>
                  <a:pt x="5999353" y="0"/>
                </a:lnTo>
                <a:lnTo>
                  <a:pt x="0" y="0"/>
                </a:lnTo>
                <a:lnTo>
                  <a:pt x="0" y="69982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1163066"/>
            <a:ext cx="5999480" cy="699770"/>
          </a:xfrm>
          <a:custGeom>
            <a:avLst/>
            <a:gdLst/>
            <a:ahLst/>
            <a:cxnLst/>
            <a:rect l="l" t="t" r="r" b="b"/>
            <a:pathLst>
              <a:path w="5999480" h="699769">
                <a:moveTo>
                  <a:pt x="0" y="699516"/>
                </a:moveTo>
                <a:lnTo>
                  <a:pt x="5999353" y="699516"/>
                </a:lnTo>
                <a:lnTo>
                  <a:pt x="5999353" y="0"/>
                </a:lnTo>
                <a:lnTo>
                  <a:pt x="0" y="0"/>
                </a:lnTo>
                <a:lnTo>
                  <a:pt x="0" y="699516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59460" marR="5080" indent="-565785">
              <a:lnSpc>
                <a:spcPct val="140400"/>
              </a:lnSpc>
              <a:spcBef>
                <a:spcPts val="100"/>
              </a:spcBef>
              <a:tabLst>
                <a:tab pos="1271270" algn="l"/>
                <a:tab pos="2513965" algn="l"/>
                <a:tab pos="2884805" algn="l"/>
                <a:tab pos="3715385" algn="l"/>
              </a:tabLst>
            </a:pPr>
            <a:r>
              <a:rPr dirty="0" spc="55"/>
              <a:t>Ope</a:t>
            </a:r>
            <a:r>
              <a:rPr dirty="0" spc="50"/>
              <a:t>n</a:t>
            </a:r>
            <a:r>
              <a:rPr dirty="0"/>
              <a:t>	</a:t>
            </a:r>
            <a:r>
              <a:rPr dirty="0" spc="70"/>
              <a:t>E</a:t>
            </a:r>
            <a:r>
              <a:rPr dirty="0" spc="55"/>
              <a:t>n</a:t>
            </a:r>
            <a:r>
              <a:rPr dirty="0" spc="45"/>
              <a:t>de</a:t>
            </a:r>
            <a:r>
              <a:rPr dirty="0" spc="50"/>
              <a:t>d</a:t>
            </a:r>
            <a:r>
              <a:rPr dirty="0"/>
              <a:t>	</a:t>
            </a:r>
            <a:r>
              <a:rPr dirty="0" spc="70"/>
              <a:t>S</a:t>
            </a:r>
            <a:r>
              <a:rPr dirty="0" spc="65"/>
              <a:t>TEM</a:t>
            </a:r>
            <a:r>
              <a:rPr dirty="0"/>
              <a:t>	</a:t>
            </a:r>
            <a:r>
              <a:rPr dirty="0" spc="45"/>
              <a:t>L</a:t>
            </a:r>
            <a:r>
              <a:rPr dirty="0" spc="60"/>
              <a:t>a</a:t>
            </a:r>
            <a:r>
              <a:rPr dirty="0" spc="35"/>
              <a:t>b  </a:t>
            </a:r>
            <a:r>
              <a:rPr dirty="0" spc="40"/>
              <a:t>Exploration:	</a:t>
            </a:r>
            <a:r>
              <a:rPr dirty="0" spc="55"/>
              <a:t>Code</a:t>
            </a:r>
          </a:p>
        </p:txBody>
      </p:sp>
      <p:sp>
        <p:nvSpPr>
          <p:cNvPr id="6" name="object 6"/>
          <p:cNvSpPr/>
          <p:nvPr/>
        </p:nvSpPr>
        <p:spPr>
          <a:xfrm>
            <a:off x="978712" y="1865629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5664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81190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79296" y="2173477"/>
            <a:ext cx="5798185" cy="21971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65"/>
              </a:lnSpc>
            </a:pP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1. Preparing </a:t>
            </a:r>
            <a:r>
              <a:rPr dirty="0" sz="1400" b="1">
                <a:solidFill>
                  <a:srgbClr val="0077C7"/>
                </a:solidFill>
                <a:latin typeface="Arial"/>
                <a:cs typeface="Arial"/>
              </a:rPr>
              <a:t>to</a:t>
            </a:r>
            <a:r>
              <a:rPr dirty="0" sz="1400" spc="-145" b="1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77C7"/>
                </a:solidFill>
                <a:latin typeface="Arial"/>
                <a:cs typeface="Arial"/>
              </a:rPr>
              <a:t>Code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70861" y="3165475"/>
            <a:ext cx="381190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Tutorials and Help can found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at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 top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 VEXcode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IQ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Blocks</a:t>
            </a:r>
            <a:r>
              <a:rPr dirty="0" sz="900" spc="13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interface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4884" y="3646144"/>
            <a:ext cx="5704205" cy="1497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4500"/>
              </a:lnSpc>
              <a:spcBef>
                <a:spcPts val="1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Remember,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always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look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tutorials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more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information about blocks,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sequences,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troubleshooting. Use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Help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section when you want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know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about what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specific block does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use</a:t>
            </a:r>
            <a:r>
              <a:rPr dirty="0" sz="1100" spc="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Using Blocks with</a:t>
            </a:r>
            <a:r>
              <a:rPr dirty="0" sz="1100" spc="-40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Specificity</a:t>
            </a:r>
            <a:endParaRPr sz="1100">
              <a:latin typeface="Arial"/>
              <a:cs typeface="Arial"/>
            </a:endParaRPr>
          </a:p>
          <a:p>
            <a:pPr marL="12700" marR="384175">
              <a:lnSpc>
                <a:spcPct val="1282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specific distance,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 the </a:t>
            </a:r>
            <a:r>
              <a:rPr dirty="0" sz="1100" spc="-5">
                <a:latin typeface="Courier New"/>
                <a:cs typeface="Courier New"/>
              </a:rPr>
              <a:t>drive for</a:t>
            </a:r>
            <a:r>
              <a:rPr dirty="0" sz="1100" spc="-295">
                <a:latin typeface="Courier New"/>
                <a:cs typeface="Courier New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change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direction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distance travelled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adjusting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parameters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4884" y="5949162"/>
            <a:ext cx="5662295" cy="455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8200"/>
              </a:lnSpc>
              <a:spcBef>
                <a:spcPts val="9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turn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either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right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 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left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any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degree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increment,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latin typeface="Courier New"/>
                <a:cs typeface="Courier New"/>
              </a:rPr>
              <a:t>turn</a:t>
            </a:r>
            <a:r>
              <a:rPr dirty="0" sz="1100" spc="-350">
                <a:latin typeface="Courier New"/>
                <a:cs typeface="Courier New"/>
              </a:rPr>
              <a:t> </a:t>
            </a:r>
            <a:r>
              <a:rPr dirty="0" sz="1100" spc="-5">
                <a:latin typeface="Courier New"/>
                <a:cs typeface="Courier New"/>
              </a:rPr>
              <a:t>for</a:t>
            </a:r>
            <a:r>
              <a:rPr dirty="0" sz="1100" spc="-360">
                <a:latin typeface="Courier New"/>
                <a:cs typeface="Courier New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block.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Again,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 adjust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parameters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suit your design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needs.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4884" y="7218273"/>
            <a:ext cx="5583555" cy="149098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Open a </a:t>
            </a:r>
            <a:r>
              <a:rPr dirty="0" sz="1100" spc="-10" b="1">
                <a:solidFill>
                  <a:srgbClr val="525252"/>
                </a:solidFill>
                <a:latin typeface="Arial"/>
                <a:cs typeface="Arial"/>
              </a:rPr>
              <a:t>New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Project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24500"/>
              </a:lnSpc>
              <a:spcBef>
                <a:spcPts val="1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Programmer should start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new project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(Drivetrain)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template,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name,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Since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creating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recycle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robot, rename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project  “Recycle Run.”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0">
              <a:latin typeface="Arial"/>
              <a:cs typeface="Arial"/>
            </a:endParaRPr>
          </a:p>
          <a:p>
            <a:pPr marL="12700" marR="48895">
              <a:lnSpc>
                <a:spcPct val="123600"/>
              </a:lnSpc>
              <a:spcBef>
                <a:spcPts val="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reminders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how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get started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tutorials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refer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example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programs for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reference.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38451" y="2564638"/>
            <a:ext cx="3286125" cy="504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33625" y="2559811"/>
            <a:ext cx="3295650" cy="514350"/>
          </a:xfrm>
          <a:custGeom>
            <a:avLst/>
            <a:gdLst/>
            <a:ahLst/>
            <a:cxnLst/>
            <a:rect l="l" t="t" r="r" b="b"/>
            <a:pathLst>
              <a:path w="3295650" h="514350">
                <a:moveTo>
                  <a:pt x="0" y="514350"/>
                </a:moveTo>
                <a:lnTo>
                  <a:pt x="3295650" y="514350"/>
                </a:lnTo>
                <a:lnTo>
                  <a:pt x="3295650" y="0"/>
                </a:lnTo>
                <a:lnTo>
                  <a:pt x="0" y="0"/>
                </a:lnTo>
                <a:lnTo>
                  <a:pt x="0" y="51435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838325" y="5303901"/>
            <a:ext cx="4284599" cy="6692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833498" y="5299202"/>
            <a:ext cx="4294505" cy="678815"/>
          </a:xfrm>
          <a:custGeom>
            <a:avLst/>
            <a:gdLst/>
            <a:ahLst/>
            <a:cxnLst/>
            <a:rect l="l" t="t" r="r" b="b"/>
            <a:pathLst>
              <a:path w="4294505" h="678814">
                <a:moveTo>
                  <a:pt x="0" y="678814"/>
                </a:moveTo>
                <a:lnTo>
                  <a:pt x="4294124" y="678814"/>
                </a:lnTo>
                <a:lnTo>
                  <a:pt x="4294124" y="0"/>
                </a:lnTo>
                <a:lnTo>
                  <a:pt x="0" y="0"/>
                </a:lnTo>
                <a:lnTo>
                  <a:pt x="0" y="67881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195576" y="6564503"/>
            <a:ext cx="3570478" cy="6800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190750" y="6559804"/>
            <a:ext cx="3580129" cy="689610"/>
          </a:xfrm>
          <a:custGeom>
            <a:avLst/>
            <a:gdLst/>
            <a:ahLst/>
            <a:cxnLst/>
            <a:rect l="l" t="t" r="r" b="b"/>
            <a:pathLst>
              <a:path w="3580129" h="689609">
                <a:moveTo>
                  <a:pt x="0" y="689610"/>
                </a:moveTo>
                <a:lnTo>
                  <a:pt x="3580003" y="689610"/>
                </a:lnTo>
                <a:lnTo>
                  <a:pt x="3580003" y="0"/>
                </a:lnTo>
                <a:lnTo>
                  <a:pt x="0" y="0"/>
                </a:lnTo>
                <a:lnTo>
                  <a:pt x="0" y="689610"/>
                </a:lnTo>
                <a:close/>
              </a:path>
            </a:pathLst>
          </a:custGeom>
          <a:ln w="952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430784"/>
            <a:ext cx="5778500" cy="3308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2. </a:t>
            </a:r>
            <a:r>
              <a:rPr dirty="0" sz="1400" b="1">
                <a:solidFill>
                  <a:srgbClr val="0077C7"/>
                </a:solidFill>
                <a:latin typeface="Arial"/>
                <a:cs typeface="Arial"/>
              </a:rPr>
              <a:t>Create a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List of Steps Using the Comment</a:t>
            </a:r>
            <a:r>
              <a:rPr dirty="0" sz="1400" spc="-125" b="1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Blocks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What </a:t>
            </a:r>
            <a:r>
              <a:rPr dirty="0" sz="1100" spc="-15" b="1">
                <a:solidFill>
                  <a:srgbClr val="525252"/>
                </a:solidFill>
                <a:latin typeface="Arial"/>
                <a:cs typeface="Arial"/>
              </a:rPr>
              <a:t>Are</a:t>
            </a:r>
            <a:r>
              <a:rPr dirty="0" sz="1100" spc="15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Comments?</a:t>
            </a:r>
            <a:endParaRPr sz="1100">
              <a:latin typeface="Arial"/>
              <a:cs typeface="Arial"/>
            </a:endParaRPr>
          </a:p>
          <a:p>
            <a:pPr marL="12700" marR="143510">
              <a:lnSpc>
                <a:spcPct val="124500"/>
              </a:lnSpc>
              <a:spcBef>
                <a:spcPts val="1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Comments are usually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added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explain what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programmer wanted parts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project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do. So they are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helpful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when collaborating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troubleshooting.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12700" marR="197485">
              <a:lnSpc>
                <a:spcPct val="1245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 case,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going to use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us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make a general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list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steps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robot  needs to do to complete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its</a:t>
            </a:r>
            <a:r>
              <a:rPr dirty="0" sz="1100" spc="-4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task.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What is the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First Thing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is Going </a:t>
            </a:r>
            <a:r>
              <a:rPr dirty="0" sz="1100" spc="-10" b="1">
                <a:solidFill>
                  <a:srgbClr val="525252"/>
                </a:solidFill>
                <a:latin typeface="Arial"/>
                <a:cs typeface="Arial"/>
              </a:rPr>
              <a:t>To</a:t>
            </a:r>
            <a:r>
              <a:rPr dirty="0" sz="1100" spc="-65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Do?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739"/>
              </a:lnSpc>
              <a:spcBef>
                <a:spcPts val="8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 the </a:t>
            </a:r>
            <a:r>
              <a:rPr dirty="0" sz="1100" spc="-5">
                <a:latin typeface="Courier New"/>
                <a:cs typeface="Courier New"/>
              </a:rPr>
              <a:t>comment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blocks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create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basic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sequence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group. 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Recorder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Programmer should list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first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10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 in VEXcode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IQ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dirty="0" sz="1100" spc="16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latin typeface="Courier New"/>
                <a:cs typeface="Courier New"/>
              </a:rPr>
              <a:t>comment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example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here.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Arial"/>
              <a:cs typeface="Arial"/>
            </a:endParaRPr>
          </a:p>
          <a:p>
            <a:pPr marL="12700" marR="71120">
              <a:lnSpc>
                <a:spcPct val="1236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text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does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be 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specific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 themselves,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just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guide to follow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you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begin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create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actual coding</a:t>
            </a:r>
            <a:r>
              <a:rPr dirty="0" sz="1100" spc="-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sequence.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884" y="7494269"/>
            <a:ext cx="5700395" cy="1727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3. </a:t>
            </a:r>
            <a:r>
              <a:rPr dirty="0" sz="1400" b="1">
                <a:solidFill>
                  <a:srgbClr val="0077C7"/>
                </a:solidFill>
                <a:latin typeface="Arial"/>
                <a:cs typeface="Arial"/>
              </a:rPr>
              <a:t>Create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the Coding</a:t>
            </a:r>
            <a:r>
              <a:rPr dirty="0" sz="1400" spc="-145" b="1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Sequence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Now,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it’s time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translate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those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 into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sequence.</a:t>
            </a:r>
            <a:endParaRPr sz="1100">
              <a:latin typeface="Arial"/>
              <a:cs typeface="Arial"/>
            </a:endParaRPr>
          </a:p>
          <a:p>
            <a:pPr marL="184785" marR="34925" indent="-172720">
              <a:lnSpc>
                <a:spcPct val="114500"/>
              </a:lnSpc>
              <a:spcBef>
                <a:spcPts val="106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robot should begin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path facing forward,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drag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drop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latin typeface="Courier New"/>
                <a:cs typeface="Courier New"/>
              </a:rPr>
              <a:t>drive for</a:t>
            </a:r>
            <a:r>
              <a:rPr dirty="0" sz="1100" spc="-220">
                <a:latin typeface="Courier New"/>
                <a:cs typeface="Courier New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set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parameters 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match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first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step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your</a:t>
            </a:r>
            <a:r>
              <a:rPr dirty="0" sz="1100" spc="-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path.</a:t>
            </a:r>
            <a:endParaRPr sz="1100">
              <a:latin typeface="Arial"/>
              <a:cs typeface="Arial"/>
            </a:endParaRPr>
          </a:p>
          <a:p>
            <a:pPr marL="184785" marR="172720" indent="-172720">
              <a:lnSpc>
                <a:spcPct val="109100"/>
              </a:lnSpc>
              <a:spcBef>
                <a:spcPts val="6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Look for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next step, and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drop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turn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parameters 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match 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next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step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your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path.</a:t>
            </a:r>
            <a:endParaRPr sz="110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  <a:spcBef>
                <a:spcPts val="14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get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room,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add 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indicator block (like </a:t>
            </a:r>
            <a:r>
              <a:rPr dirty="0" sz="1100" spc="-5">
                <a:latin typeface="Courier New"/>
                <a:cs typeface="Courier New"/>
              </a:rPr>
              <a:t>set Touch LED color</a:t>
            </a:r>
            <a:r>
              <a:rPr dirty="0" sz="1100" spc="-275">
                <a:latin typeface="Courier New"/>
                <a:cs typeface="Courier New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latin typeface="Courier New"/>
                <a:cs typeface="Courier New"/>
              </a:rPr>
              <a:t>play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66975" y="4032630"/>
            <a:ext cx="3057525" cy="2952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38323" y="3894454"/>
            <a:ext cx="3286125" cy="3286125"/>
          </a:xfrm>
          <a:custGeom>
            <a:avLst/>
            <a:gdLst/>
            <a:ahLst/>
            <a:cxnLst/>
            <a:rect l="l" t="t" r="r" b="b"/>
            <a:pathLst>
              <a:path w="3286125" h="3286125">
                <a:moveTo>
                  <a:pt x="0" y="3286125"/>
                </a:moveTo>
                <a:lnTo>
                  <a:pt x="3286125" y="3286125"/>
                </a:lnTo>
                <a:lnTo>
                  <a:pt x="3286125" y="0"/>
                </a:lnTo>
                <a:lnTo>
                  <a:pt x="0" y="0"/>
                </a:lnTo>
                <a:lnTo>
                  <a:pt x="0" y="3286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84884" y="417677"/>
            <a:ext cx="5734050" cy="856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5080">
              <a:lnSpc>
                <a:spcPct val="112700"/>
              </a:lnSpc>
              <a:spcBef>
                <a:spcPts val="100"/>
              </a:spcBef>
            </a:pPr>
            <a:r>
              <a:rPr dirty="0" sz="1100" spc="-5">
                <a:latin typeface="Courier New"/>
                <a:cs typeface="Courier New"/>
              </a:rPr>
              <a:t>sound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). Because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cannot actually pick things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up,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indicator represents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robot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picking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up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recycling before moving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on.</a:t>
            </a:r>
            <a:endParaRPr sz="1100">
              <a:latin typeface="Arial"/>
              <a:cs typeface="Arial"/>
            </a:endParaRPr>
          </a:p>
          <a:p>
            <a:pPr marL="184785" marR="220979" indent="-172720">
              <a:lnSpc>
                <a:spcPct val="110900"/>
              </a:lnSpc>
              <a:spcBef>
                <a:spcPts val="63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Keep dragging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dropping blocks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setting parameters until you 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finished the  path 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Recycle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Robot.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9296" y="1592833"/>
            <a:ext cx="5798185" cy="22097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65"/>
              </a:lnSpc>
            </a:pP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4. Preparing </a:t>
            </a:r>
            <a:r>
              <a:rPr dirty="0" sz="1400" b="1">
                <a:solidFill>
                  <a:srgbClr val="0077C7"/>
                </a:solidFill>
                <a:latin typeface="Arial"/>
                <a:cs typeface="Arial"/>
              </a:rPr>
              <a:t>to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Run Your</a:t>
            </a:r>
            <a:r>
              <a:rPr dirty="0" sz="1400" spc="-145" b="1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Project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4884" y="1903831"/>
            <a:ext cx="5391785" cy="1900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6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Before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run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these items ready?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Builder should  check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sensors plugged into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correct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port?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1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smart cables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fully inserted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into all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</a:t>
            </a:r>
            <a:r>
              <a:rPr dirty="0" sz="1100" spc="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sensors?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Brain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4"/>
              </a:rPr>
              <a:t>turned</a:t>
            </a:r>
            <a:r>
              <a:rPr dirty="0" sz="1100" spc="-65">
                <a:solidFill>
                  <a:srgbClr val="525252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4"/>
              </a:rPr>
              <a:t>on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battery</a:t>
            </a:r>
            <a:r>
              <a:rPr dirty="0" sz="1100" spc="-9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5"/>
              </a:rPr>
              <a:t>charged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review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downloading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running your project,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see the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tutorials.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9296" y="4816475"/>
            <a:ext cx="5798185" cy="21971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65"/>
              </a:lnSpc>
            </a:pP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5. Test Run </a:t>
            </a:r>
            <a:r>
              <a:rPr dirty="0" sz="1400" spc="-15" b="1">
                <a:solidFill>
                  <a:srgbClr val="0077C7"/>
                </a:solidFill>
                <a:latin typeface="Arial"/>
                <a:cs typeface="Arial"/>
              </a:rPr>
              <a:t>your</a:t>
            </a:r>
            <a:r>
              <a:rPr dirty="0" sz="1400" spc="-120" b="1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project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4884" y="5124678"/>
            <a:ext cx="5763260" cy="179641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24100"/>
              </a:lnSpc>
              <a:spcBef>
                <a:spcPts val="10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Now it is time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test out your project! Make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Autopilot robot is set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up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enough  space to 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able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run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complete program without falling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bumping into another robot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team.</a:t>
            </a:r>
            <a:endParaRPr sz="1100">
              <a:latin typeface="Arial"/>
              <a:cs typeface="Arial"/>
            </a:endParaRPr>
          </a:p>
          <a:p>
            <a:pPr marL="184785" marR="88265" indent="-172720">
              <a:lnSpc>
                <a:spcPct val="110900"/>
              </a:lnSpc>
              <a:spcBef>
                <a:spcPts val="106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Operator should now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6"/>
              </a:rPr>
              <a:t>run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first part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project on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making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sure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is highlighted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pressing the Check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button.</a:t>
            </a:r>
            <a:endParaRPr sz="1100">
              <a:latin typeface="Arial"/>
              <a:cs typeface="Arial"/>
            </a:endParaRPr>
          </a:p>
          <a:p>
            <a:pPr marL="184785" marR="65405" indent="-172720">
              <a:lnSpc>
                <a:spcPct val="110000"/>
              </a:lnSpc>
              <a:spcBef>
                <a:spcPts val="67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did your test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run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go? Did your robot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drive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path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thought it would? Follow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troubleshooting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chart,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and continue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create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check sections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until you 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 completed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path.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38451" y="3964940"/>
            <a:ext cx="3286125" cy="5048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33625" y="3960114"/>
            <a:ext cx="3295650" cy="514350"/>
          </a:xfrm>
          <a:custGeom>
            <a:avLst/>
            <a:gdLst/>
            <a:ahLst/>
            <a:cxnLst/>
            <a:rect l="l" t="t" r="r" b="b"/>
            <a:pathLst>
              <a:path w="3295650" h="514350">
                <a:moveTo>
                  <a:pt x="0" y="514350"/>
                </a:moveTo>
                <a:lnTo>
                  <a:pt x="3295650" y="514350"/>
                </a:lnTo>
                <a:lnTo>
                  <a:pt x="3295650" y="0"/>
                </a:lnTo>
                <a:lnTo>
                  <a:pt x="0" y="0"/>
                </a:lnTo>
                <a:lnTo>
                  <a:pt x="0" y="51435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4762" y="638899"/>
            <a:ext cx="5530047" cy="39035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1567" y="471551"/>
            <a:ext cx="5770245" cy="4251960"/>
          </a:xfrm>
          <a:custGeom>
            <a:avLst/>
            <a:gdLst/>
            <a:ahLst/>
            <a:cxnLst/>
            <a:rect l="l" t="t" r="r" b="b"/>
            <a:pathLst>
              <a:path w="5770245" h="4251960">
                <a:moveTo>
                  <a:pt x="0" y="4251960"/>
                </a:moveTo>
                <a:lnTo>
                  <a:pt x="5769991" y="4251960"/>
                </a:lnTo>
                <a:lnTo>
                  <a:pt x="5769991" y="0"/>
                </a:lnTo>
                <a:lnTo>
                  <a:pt x="0" y="0"/>
                </a:lnTo>
                <a:lnTo>
                  <a:pt x="0" y="425196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700405"/>
          </a:xfrm>
          <a:custGeom>
            <a:avLst/>
            <a:gdLst/>
            <a:ahLst/>
            <a:cxnLst/>
            <a:rect l="l" t="t" r="r" b="b"/>
            <a:pathLst>
              <a:path w="5999480" h="700405">
                <a:moveTo>
                  <a:pt x="0" y="699820"/>
                </a:moveTo>
                <a:lnTo>
                  <a:pt x="5999353" y="699820"/>
                </a:lnTo>
                <a:lnTo>
                  <a:pt x="5999353" y="0"/>
                </a:lnTo>
                <a:lnTo>
                  <a:pt x="0" y="0"/>
                </a:lnTo>
                <a:lnTo>
                  <a:pt x="0" y="69982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1163066"/>
            <a:ext cx="5999480" cy="699770"/>
          </a:xfrm>
          <a:custGeom>
            <a:avLst/>
            <a:gdLst/>
            <a:ahLst/>
            <a:cxnLst/>
            <a:rect l="l" t="t" r="r" b="b"/>
            <a:pathLst>
              <a:path w="5999480" h="699769">
                <a:moveTo>
                  <a:pt x="0" y="699516"/>
                </a:moveTo>
                <a:lnTo>
                  <a:pt x="5999353" y="699516"/>
                </a:lnTo>
                <a:lnTo>
                  <a:pt x="5999353" y="0"/>
                </a:lnTo>
                <a:lnTo>
                  <a:pt x="0" y="0"/>
                </a:lnTo>
                <a:lnTo>
                  <a:pt x="0" y="699516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08660" marR="5080" indent="-515620">
              <a:lnSpc>
                <a:spcPct val="140400"/>
              </a:lnSpc>
              <a:spcBef>
                <a:spcPts val="100"/>
              </a:spcBef>
              <a:tabLst>
                <a:tab pos="1270635" algn="l"/>
                <a:tab pos="2513330" algn="l"/>
                <a:tab pos="2834640" algn="l"/>
                <a:tab pos="3714750" algn="l"/>
              </a:tabLst>
            </a:pPr>
            <a:r>
              <a:rPr dirty="0" spc="55"/>
              <a:t>Ope</a:t>
            </a:r>
            <a:r>
              <a:rPr dirty="0" spc="50"/>
              <a:t>n</a:t>
            </a:r>
            <a:r>
              <a:rPr dirty="0"/>
              <a:t>	</a:t>
            </a:r>
            <a:r>
              <a:rPr dirty="0" spc="75"/>
              <a:t>E</a:t>
            </a:r>
            <a:r>
              <a:rPr dirty="0" spc="55"/>
              <a:t>n</a:t>
            </a:r>
            <a:r>
              <a:rPr dirty="0" spc="45"/>
              <a:t>de</a:t>
            </a:r>
            <a:r>
              <a:rPr dirty="0" spc="50"/>
              <a:t>d</a:t>
            </a:r>
            <a:r>
              <a:rPr dirty="0"/>
              <a:t>	</a:t>
            </a:r>
            <a:r>
              <a:rPr dirty="0" spc="70"/>
              <a:t>S</a:t>
            </a:r>
            <a:r>
              <a:rPr dirty="0" spc="65"/>
              <a:t>TEM</a:t>
            </a:r>
            <a:r>
              <a:rPr dirty="0"/>
              <a:t>	</a:t>
            </a:r>
            <a:r>
              <a:rPr dirty="0" spc="45"/>
              <a:t>L</a:t>
            </a:r>
            <a:r>
              <a:rPr dirty="0" spc="60"/>
              <a:t>a</a:t>
            </a:r>
            <a:r>
              <a:rPr dirty="0" spc="35"/>
              <a:t>b  </a:t>
            </a:r>
            <a:r>
              <a:rPr dirty="0" spc="40"/>
              <a:t>Exploration:	</a:t>
            </a:r>
            <a:r>
              <a:rPr dirty="0" spc="45"/>
              <a:t>Share</a:t>
            </a:r>
          </a:p>
        </p:txBody>
      </p:sp>
      <p:sp>
        <p:nvSpPr>
          <p:cNvPr id="6" name="object 6"/>
          <p:cNvSpPr/>
          <p:nvPr/>
        </p:nvSpPr>
        <p:spPr>
          <a:xfrm>
            <a:off x="978712" y="1865629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5664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81190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84884" y="1991614"/>
            <a:ext cx="5579110" cy="2385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Reflection</a:t>
            </a:r>
            <a:r>
              <a:rPr dirty="0" sz="1800" spc="-15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Questions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4300"/>
              </a:lnSpc>
              <a:spcBef>
                <a:spcPts val="10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Congratulations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project!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completed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design and coding  experience,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take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moment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think about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process you just engaged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in.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 engineering notebooks, answer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 questions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reflect 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choices  and your roles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group: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did you consider when planning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path for the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robot?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2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indicator did you choose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why?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part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process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or your group’s biggest</a:t>
            </a:r>
            <a:r>
              <a:rPr dirty="0" sz="1100" spc="5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success?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part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process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or your group’s biggest</a:t>
            </a:r>
            <a:r>
              <a:rPr dirty="0" sz="1100" spc="5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challenge?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74494" y="1789837"/>
            <a:ext cx="360426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43700"/>
              </a:lnSpc>
              <a:spcBef>
                <a:spcPts val="100"/>
              </a:spcBef>
            </a:pP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Become a 21st century problem solver 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by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applying the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core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skills and concepts  </a:t>
            </a:r>
            <a:r>
              <a:rPr dirty="0" sz="1600" spc="-10">
                <a:solidFill>
                  <a:srgbClr val="0077C7"/>
                </a:solidFill>
                <a:latin typeface="Arial"/>
                <a:cs typeface="Arial"/>
              </a:rPr>
              <a:t>you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learned to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other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 problems.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91605" y="562358"/>
            <a:ext cx="1169656" cy="899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802005"/>
          </a:xfrm>
          <a:custGeom>
            <a:avLst/>
            <a:gdLst/>
            <a:ahLst/>
            <a:cxnLst/>
            <a:rect l="l" t="t" r="r" b="b"/>
            <a:pathLst>
              <a:path w="5999480" h="802005">
                <a:moveTo>
                  <a:pt x="0" y="801928"/>
                </a:moveTo>
                <a:lnTo>
                  <a:pt x="5999353" y="801928"/>
                </a:lnTo>
                <a:lnTo>
                  <a:pt x="5999353" y="0"/>
                </a:lnTo>
                <a:lnTo>
                  <a:pt x="0" y="0"/>
                </a:lnTo>
                <a:lnTo>
                  <a:pt x="0" y="801928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1614" y="618236"/>
            <a:ext cx="397002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47419" algn="l"/>
                <a:tab pos="2091055" algn="l"/>
              </a:tabLst>
            </a:pPr>
            <a:r>
              <a:rPr dirty="0" spc="45"/>
              <a:t>Real	</a:t>
            </a:r>
            <a:r>
              <a:rPr dirty="0" spc="55"/>
              <a:t>World	</a:t>
            </a:r>
            <a:r>
              <a:rPr dirty="0" spc="45"/>
              <a:t>Connection</a:t>
            </a:r>
          </a:p>
        </p:txBody>
      </p:sp>
      <p:sp>
        <p:nvSpPr>
          <p:cNvPr id="4" name="object 4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8712" y="1268222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75664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81190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84884" y="4849495"/>
            <a:ext cx="5751195" cy="4260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Italy’s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Trash</a:t>
            </a:r>
            <a:r>
              <a:rPr dirty="0" sz="1800" spc="-15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Robot</a:t>
            </a:r>
            <a:endParaRPr sz="1800">
              <a:latin typeface="Arial"/>
              <a:cs typeface="Arial"/>
            </a:endParaRPr>
          </a:p>
          <a:p>
            <a:pPr marL="12700" marR="25400">
              <a:lnSpc>
                <a:spcPct val="124500"/>
              </a:lnSpc>
              <a:spcBef>
                <a:spcPts val="10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Today’s robots 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ability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 tasks that humans both do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not want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 do.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Italy’s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case,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politics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picking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up trash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landed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cities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trash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pile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ups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ultimately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less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cleaner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area to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live.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Trash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works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arriving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home, asking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personal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ID  number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identifies both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then asking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trash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organic, recyclable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waste. Using this robot both helps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make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trash clean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efficient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but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also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tracks how much  trash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being collected through Italian cities.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Trash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takes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trash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belly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a  dump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site, where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human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would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travel to.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Using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technology like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Trash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Robot,  gives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humans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ability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use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complete tasks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humans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do not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do and  cannot do as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efficiently.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241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21st century, engineers are continuing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develop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robots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complete tasks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benefit  humans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many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ways.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advancements have led robots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become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widely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used in our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communities.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There are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many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benefits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using</a:t>
            </a:r>
            <a:r>
              <a:rPr dirty="0" sz="1100" spc="-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robots: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capable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lifting heavy loads without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injury.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1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more precise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their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movements.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produce more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products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shorter amount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16330" y="1670430"/>
            <a:ext cx="5759958" cy="3014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11567" y="1665732"/>
            <a:ext cx="5769610" cy="3023870"/>
          </a:xfrm>
          <a:custGeom>
            <a:avLst/>
            <a:gdLst/>
            <a:ahLst/>
            <a:cxnLst/>
            <a:rect l="l" t="t" r="r" b="b"/>
            <a:pathLst>
              <a:path w="5769609" h="3023870">
                <a:moveTo>
                  <a:pt x="0" y="3023870"/>
                </a:moveTo>
                <a:lnTo>
                  <a:pt x="5769483" y="3023870"/>
                </a:lnTo>
                <a:lnTo>
                  <a:pt x="5769483" y="0"/>
                </a:lnTo>
                <a:lnTo>
                  <a:pt x="0" y="0"/>
                </a:lnTo>
                <a:lnTo>
                  <a:pt x="0" y="3023870"/>
                </a:lnTo>
                <a:close/>
              </a:path>
            </a:pathLst>
          </a:custGeom>
          <a:ln w="952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344525"/>
            <a:ext cx="5499735" cy="1012190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8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can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work 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constant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speed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no</a:t>
            </a:r>
            <a:r>
              <a:rPr dirty="0" sz="1100" spc="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breaks.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perform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tasks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are dangerous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humans.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10900"/>
              </a:lnSpc>
              <a:spcBef>
                <a:spcPts val="63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can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work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hazardous conditions,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such as poor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lighting, toxic chemicals,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tight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spaces.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802005"/>
          </a:xfrm>
          <a:custGeom>
            <a:avLst/>
            <a:gdLst/>
            <a:ahLst/>
            <a:cxnLst/>
            <a:rect l="l" t="t" r="r" b="b"/>
            <a:pathLst>
              <a:path w="5999480" h="802005">
                <a:moveTo>
                  <a:pt x="0" y="801928"/>
                </a:moveTo>
                <a:lnTo>
                  <a:pt x="5999353" y="801928"/>
                </a:lnTo>
                <a:lnTo>
                  <a:pt x="5999353" y="0"/>
                </a:lnTo>
                <a:lnTo>
                  <a:pt x="0" y="0"/>
                </a:lnTo>
                <a:lnTo>
                  <a:pt x="0" y="801928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5082" y="618236"/>
            <a:ext cx="48647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60270" algn="l"/>
                <a:tab pos="2995930" algn="l"/>
                <a:tab pos="3378200" algn="l"/>
              </a:tabLst>
            </a:pPr>
            <a:r>
              <a:rPr dirty="0" spc="55"/>
              <a:t>Comp</a:t>
            </a:r>
            <a:r>
              <a:rPr dirty="0" spc="55"/>
              <a:t>e</a:t>
            </a:r>
            <a:r>
              <a:rPr dirty="0" spc="30"/>
              <a:t>t</a:t>
            </a:r>
            <a:r>
              <a:rPr dirty="0" spc="25"/>
              <a:t>i</a:t>
            </a:r>
            <a:r>
              <a:rPr dirty="0" spc="40"/>
              <a:t>t</a:t>
            </a:r>
            <a:r>
              <a:rPr dirty="0" spc="45"/>
              <a:t>ion</a:t>
            </a:r>
            <a:r>
              <a:rPr dirty="0"/>
              <a:t>	</a:t>
            </a:r>
            <a:r>
              <a:rPr dirty="0" spc="45"/>
              <a:t>wi</a:t>
            </a:r>
            <a:r>
              <a:rPr dirty="0" spc="35"/>
              <a:t>t</a:t>
            </a:r>
            <a:r>
              <a:rPr dirty="0" spc="50"/>
              <a:t>h</a:t>
            </a:r>
            <a:r>
              <a:rPr dirty="0"/>
              <a:t>	</a:t>
            </a:r>
            <a:r>
              <a:rPr dirty="0" spc="50"/>
              <a:t>a</a:t>
            </a:r>
            <a:r>
              <a:rPr dirty="0"/>
              <a:t>	</a:t>
            </a:r>
            <a:r>
              <a:rPr dirty="0" spc="45"/>
              <a:t>Purpo</a:t>
            </a:r>
            <a:r>
              <a:rPr dirty="0" spc="60"/>
              <a:t>s</a:t>
            </a:r>
            <a:r>
              <a:rPr dirty="0" spc="35"/>
              <a:t>e!</a:t>
            </a:r>
          </a:p>
        </p:txBody>
      </p:sp>
      <p:sp>
        <p:nvSpPr>
          <p:cNvPr id="4" name="object 4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8712" y="1268222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75664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81190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621407" y="5457825"/>
            <a:ext cx="27127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A VEX IQ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robot playing the Squared Away</a:t>
            </a:r>
            <a:r>
              <a:rPr dirty="0" sz="900" spc="1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Challenge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4884" y="5972936"/>
            <a:ext cx="5734050" cy="3140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Speed and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Control</a:t>
            </a:r>
            <a:endParaRPr sz="1800">
              <a:latin typeface="Arial"/>
              <a:cs typeface="Arial"/>
            </a:endParaRPr>
          </a:p>
          <a:p>
            <a:pPr marL="12700" marR="189865">
              <a:lnSpc>
                <a:spcPct val="124500"/>
              </a:lnSpc>
              <a:spcBef>
                <a:spcPts val="10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year, students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design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robot to play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against other teams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game-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based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engineering challenge presented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Robotic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Education and Competition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(REC)  Foundation. Tournaments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held year-round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regional, state,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national levels  leading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VEX Robotics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World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Championship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April.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83820">
              <a:lnSpc>
                <a:spcPct val="1245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IQ Challenge is played 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4’x8’ rectangular field.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Teams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 their robots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around the field grabbing,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tossing,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placing game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pieces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scoring zones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order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earn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most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242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2019-2020 challenge entitled Squared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Away,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teams 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 balls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squares  as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well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as 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top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squares. Like Italy’s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Trash Robot,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driver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will purposefully move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teams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 together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collect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squares into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correct color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space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corners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board.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16330" y="1670430"/>
            <a:ext cx="5760085" cy="3691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11567" y="1665732"/>
            <a:ext cx="5769610" cy="3700779"/>
          </a:xfrm>
          <a:custGeom>
            <a:avLst/>
            <a:gdLst/>
            <a:ahLst/>
            <a:cxnLst/>
            <a:rect l="l" t="t" r="r" b="b"/>
            <a:pathLst>
              <a:path w="5769609" h="3700779">
                <a:moveTo>
                  <a:pt x="0" y="3700779"/>
                </a:moveTo>
                <a:lnTo>
                  <a:pt x="5769610" y="3700779"/>
                </a:lnTo>
                <a:lnTo>
                  <a:pt x="5769610" y="0"/>
                </a:lnTo>
                <a:lnTo>
                  <a:pt x="0" y="0"/>
                </a:lnTo>
                <a:lnTo>
                  <a:pt x="0" y="3700779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433832"/>
            <a:ext cx="3115945" cy="1802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some typical behaviors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Robot: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Moving forward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backward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19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Turning left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right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Grabbing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game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Precisely placing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game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Sorting between different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game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objects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Throwing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launching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game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78963" y="5157342"/>
            <a:ext cx="21983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VEX IQ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Squared Away Challenge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field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5638266"/>
            <a:ext cx="5779770" cy="2663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4400"/>
              </a:lnSpc>
              <a:spcBef>
                <a:spcPts val="1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There are two types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challenges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teams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tackle.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Robotic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Skills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Challenge,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teams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score 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many points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possible with their robotic 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two types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matches.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Driving Skills Matches are entirely driver controlled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Programming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Skills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Matches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 autonomous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limited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interaction.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second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type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challenge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Teamwork  Challenge, in which two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robots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compete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challenge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alliance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60 second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long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matches,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working together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score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most points.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Competitions give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opportunity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1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Demonstrate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their driving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programming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skills.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Work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together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a team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solve</a:t>
            </a:r>
            <a:r>
              <a:rPr dirty="0" sz="1100" spc="-5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problems.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Meet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new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people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their community, state, and even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other</a:t>
            </a:r>
            <a:r>
              <a:rPr dirty="0" sz="1100" spc="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countries.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9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fun!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00109" y="2505923"/>
            <a:ext cx="5529437" cy="2345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11567" y="2417317"/>
            <a:ext cx="5769610" cy="2648585"/>
          </a:xfrm>
          <a:custGeom>
            <a:avLst/>
            <a:gdLst/>
            <a:ahLst/>
            <a:cxnLst/>
            <a:rect l="l" t="t" r="r" b="b"/>
            <a:pathLst>
              <a:path w="5769609" h="2648585">
                <a:moveTo>
                  <a:pt x="0" y="2648585"/>
                </a:moveTo>
                <a:lnTo>
                  <a:pt x="5769356" y="2648585"/>
                </a:lnTo>
                <a:lnTo>
                  <a:pt x="5769356" y="0"/>
                </a:lnTo>
                <a:lnTo>
                  <a:pt x="0" y="0"/>
                </a:lnTo>
                <a:lnTo>
                  <a:pt x="0" y="264858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0823" y="618236"/>
            <a:ext cx="29095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10919" algn="l"/>
              </a:tabLst>
            </a:pPr>
            <a:r>
              <a:rPr dirty="0" spc="45"/>
              <a:t>Build	</a:t>
            </a:r>
            <a:r>
              <a:rPr dirty="0" spc="35"/>
              <a:t>Instructions</a:t>
            </a:r>
          </a:p>
        </p:txBody>
      </p:sp>
      <p:sp>
        <p:nvSpPr>
          <p:cNvPr id="3" name="object 3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1268222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5664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81190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41450" y="1670430"/>
            <a:ext cx="5080000" cy="406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36624" y="1665732"/>
            <a:ext cx="5089525" cy="4073525"/>
          </a:xfrm>
          <a:custGeom>
            <a:avLst/>
            <a:gdLst/>
            <a:ahLst/>
            <a:cxnLst/>
            <a:rect l="l" t="t" r="r" b="b"/>
            <a:pathLst>
              <a:path w="5089525" h="4073525">
                <a:moveTo>
                  <a:pt x="0" y="4073524"/>
                </a:moveTo>
                <a:lnTo>
                  <a:pt x="5089525" y="4073524"/>
                </a:lnTo>
                <a:lnTo>
                  <a:pt x="5089525" y="0"/>
                </a:lnTo>
                <a:lnTo>
                  <a:pt x="0" y="0"/>
                </a:lnTo>
                <a:lnTo>
                  <a:pt x="0" y="407352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163826" y="1789837"/>
            <a:ext cx="3626485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43700"/>
              </a:lnSpc>
              <a:spcBef>
                <a:spcPts val="100"/>
              </a:spcBef>
            </a:pP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Is there a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more efficient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way to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come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to  the same conclusion? Take </a:t>
            </a:r>
            <a:r>
              <a:rPr dirty="0" sz="1600" spc="-10">
                <a:solidFill>
                  <a:srgbClr val="0077C7"/>
                </a:solidFill>
                <a:latin typeface="Arial"/>
                <a:cs typeface="Arial"/>
              </a:rPr>
              <a:t>what you’ve 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learned and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try to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improve</a:t>
            </a:r>
            <a:r>
              <a:rPr dirty="0" sz="1600" spc="-30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it.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7280" y="472440"/>
            <a:ext cx="5758307" cy="1050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814069"/>
          </a:xfrm>
          <a:prstGeom prst="rect"/>
          <a:solidFill>
            <a:srgbClr val="0077C7"/>
          </a:solidFill>
        </p:spPr>
        <p:txBody>
          <a:bodyPr wrap="square" lIns="0" tIns="173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65"/>
              </a:spcBef>
              <a:tabLst>
                <a:tab pos="1507490" algn="l"/>
                <a:tab pos="2461260" algn="l"/>
              </a:tabLst>
            </a:pPr>
            <a:r>
              <a:rPr dirty="0" spc="45"/>
              <a:t>Improve	Your	Project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4884" y="6096380"/>
            <a:ext cx="5769610" cy="2797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Refine Your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Code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3600"/>
              </a:lnSpc>
              <a:spcBef>
                <a:spcPts val="101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Remember your code from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section? We’re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going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play around with that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code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now,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refine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revise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better accomplish your goal.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Rethink activity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has 3</a:t>
            </a:r>
            <a:r>
              <a:rPr dirty="0" sz="1100" spc="114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options:</a:t>
            </a:r>
            <a:endParaRPr sz="1100">
              <a:latin typeface="Arial"/>
              <a:cs typeface="Arial"/>
            </a:endParaRPr>
          </a:p>
          <a:p>
            <a:pPr marL="184785" marR="93345" indent="-172720">
              <a:lnSpc>
                <a:spcPct val="111800"/>
              </a:lnSpc>
              <a:spcBef>
                <a:spcPts val="1035"/>
              </a:spcBef>
              <a:buFont typeface="Symbol"/>
              <a:buChar char=""/>
              <a:tabLst>
                <a:tab pos="224154" algn="l"/>
                <a:tab pos="224790" algn="l"/>
              </a:tabLst>
            </a:pPr>
            <a:r>
              <a:rPr dirty="0"/>
              <a:t>	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Sequencing Challenge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—to help you think about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created,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works,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why it might not</a:t>
            </a:r>
            <a:r>
              <a:rPr dirty="0" sz="1100" spc="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work.</a:t>
            </a:r>
            <a:endParaRPr sz="1100">
              <a:latin typeface="Arial"/>
              <a:cs typeface="Arial"/>
            </a:endParaRPr>
          </a:p>
          <a:p>
            <a:pPr marL="184785" marR="125095" indent="-172720">
              <a:lnSpc>
                <a:spcPct val="109100"/>
              </a:lnSpc>
              <a:spcBef>
                <a:spcPts val="67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Coding Challenge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—to help you practice creating coding sequences that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work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around  additional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obstacles.</a:t>
            </a:r>
            <a:endParaRPr sz="1100">
              <a:latin typeface="Arial"/>
              <a:cs typeface="Arial"/>
            </a:endParaRPr>
          </a:p>
          <a:p>
            <a:pPr marL="184785" marR="73660" indent="-172720">
              <a:lnSpc>
                <a:spcPct val="111800"/>
              </a:lnSpc>
              <a:spcBef>
                <a:spcPts val="61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Efficiency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Challenge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—to help you rethink 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code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rewrite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fewer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blocks.</a:t>
            </a:r>
            <a:endParaRPr sz="1100">
              <a:latin typeface="Arial"/>
              <a:cs typeface="Arial"/>
            </a:endParaRPr>
          </a:p>
          <a:p>
            <a:pPr marL="12700" marR="236220">
              <a:lnSpc>
                <a:spcPct val="123600"/>
              </a:lnSpc>
              <a:spcBef>
                <a:spcPts val="1019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After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teacher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tells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group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which challenge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start with, proceed 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next page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follow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</a:t>
            </a:r>
            <a:r>
              <a:rPr dirty="0" sz="1100" spc="-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challenge.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81551" y="2036864"/>
            <a:ext cx="4593236" cy="3894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11567" y="1665732"/>
            <a:ext cx="5770245" cy="4270375"/>
          </a:xfrm>
          <a:custGeom>
            <a:avLst/>
            <a:gdLst/>
            <a:ahLst/>
            <a:cxnLst/>
            <a:rect l="l" t="t" r="r" b="b"/>
            <a:pathLst>
              <a:path w="5770245" h="4270375">
                <a:moveTo>
                  <a:pt x="0" y="4270374"/>
                </a:moveTo>
                <a:lnTo>
                  <a:pt x="5770245" y="4270374"/>
                </a:lnTo>
                <a:lnTo>
                  <a:pt x="5770245" y="0"/>
                </a:lnTo>
                <a:lnTo>
                  <a:pt x="0" y="0"/>
                </a:lnTo>
                <a:lnTo>
                  <a:pt x="0" y="427037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84884" y="393293"/>
            <a:ext cx="5771515" cy="1164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24100"/>
              </a:lnSpc>
              <a:spcBef>
                <a:spcPts val="10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 challenges,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Builder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group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get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hardware required.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Recorder  should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get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group’s engineering notebook. The Programmer should open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VEXcode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IQ  Blocks.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Hardware/Software</a:t>
            </a:r>
            <a:r>
              <a:rPr dirty="0" sz="1100" spc="5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Required: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24432" y="1725422"/>
          <a:ext cx="5913120" cy="2232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735"/>
                <a:gridCol w="3700779"/>
              </a:tblGrid>
              <a:tr h="306324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100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Quantity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100" spc="-5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Hardware/Other</a:t>
                      </a:r>
                      <a:r>
                        <a:rPr dirty="0" sz="1100" spc="-10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Items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3"/>
                        </a:rPr>
                        <a:t>Charged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4"/>
                        </a:rPr>
                        <a:t>Robot</a:t>
                      </a:r>
                      <a:r>
                        <a:rPr dirty="0" sz="1100" spc="-20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4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4"/>
                        </a:rPr>
                        <a:t>Battery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25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5"/>
                        </a:rPr>
                        <a:t>VEXcode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5"/>
                        </a:rPr>
                        <a:t>IQ Blocks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2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6"/>
                        </a:rPr>
                        <a:t>Engineering</a:t>
                      </a:r>
                      <a:r>
                        <a:rPr dirty="0" sz="1100" spc="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6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6"/>
                        </a:rPr>
                        <a:t>Notebook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7"/>
                        </a:rPr>
                        <a:t>USB Cable </a:t>
                      </a:r>
                      <a:r>
                        <a:rPr dirty="0" sz="1100" spc="-1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(if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using </a:t>
                      </a: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4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computer)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25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8"/>
                        </a:rPr>
                        <a:t>1x1 </a:t>
                      </a: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8"/>
                        </a:rPr>
                        <a:t>Connector</a:t>
                      </a:r>
                      <a:r>
                        <a:rPr dirty="0" sz="1100" spc="10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8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8"/>
                        </a:rPr>
                        <a:t>Pin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084884" y="4215510"/>
            <a:ext cx="5537835" cy="1894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Before you begin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the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 activity...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  <a:spcBef>
                <a:spcPts val="119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Before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begin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activity,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items ready?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Builder should  check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following: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sensors plugged into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correct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port?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1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smart cables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9"/>
              </a:rPr>
              <a:t>fully inserted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into all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</a:t>
            </a:r>
            <a:r>
              <a:rPr dirty="0" sz="1100" spc="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sensors?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Brain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10"/>
              </a:rPr>
              <a:t>turned</a:t>
            </a:r>
            <a:r>
              <a:rPr dirty="0" sz="1100" spc="-65">
                <a:solidFill>
                  <a:srgbClr val="525252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10"/>
              </a:rPr>
              <a:t>on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battery</a:t>
            </a:r>
            <a:r>
              <a:rPr dirty="0" sz="1100" spc="-9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3"/>
              </a:rPr>
              <a:t>charged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814069"/>
          </a:xfrm>
          <a:prstGeom prst="rect"/>
          <a:solidFill>
            <a:srgbClr val="0077C7"/>
          </a:solidFill>
        </p:spPr>
        <p:txBody>
          <a:bodyPr wrap="square" lIns="0" tIns="173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65"/>
              </a:spcBef>
              <a:tabLst>
                <a:tab pos="1242695" algn="l"/>
                <a:tab pos="2199005" algn="l"/>
              </a:tabLst>
            </a:pPr>
            <a:r>
              <a:rPr dirty="0" spc="45"/>
              <a:t>Refine	</a:t>
            </a:r>
            <a:r>
              <a:rPr dirty="0" spc="50"/>
              <a:t>Your	Code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4884" y="1622806"/>
            <a:ext cx="23241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Sequencing</a:t>
            </a:r>
            <a:r>
              <a:rPr dirty="0" sz="1800" spc="-30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Challenge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2057756"/>
            <a:ext cx="5717540" cy="41789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marR="10795" indent="-172720">
              <a:lnSpc>
                <a:spcPct val="110300"/>
              </a:lnSpc>
              <a:spcBef>
                <a:spcPts val="9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Set up—The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Driver should set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map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way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had it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when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finished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section.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Start point.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Programmer  should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open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Recycle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Run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in VEXcode IQ Blocks.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Recorder should review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task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make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sure that your project is meeting all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requirements.</a:t>
            </a:r>
            <a:endParaRPr sz="1100">
              <a:latin typeface="Arial"/>
              <a:cs typeface="Arial"/>
            </a:endParaRPr>
          </a:p>
          <a:p>
            <a:pPr marL="184785" marR="282575" indent="-172720">
              <a:lnSpc>
                <a:spcPct val="108400"/>
              </a:lnSpc>
              <a:spcBef>
                <a:spcPts val="69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Review—The Programmer should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2"/>
              </a:rPr>
              <a:t>run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project as is. While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is driving,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whole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group should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watch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carefully.</a:t>
            </a:r>
            <a:endParaRPr sz="1100">
              <a:latin typeface="Arial"/>
              <a:cs typeface="Arial"/>
            </a:endParaRPr>
          </a:p>
          <a:p>
            <a:pPr marL="184785" marR="132080" indent="-172720">
              <a:lnSpc>
                <a:spcPct val="108200"/>
              </a:lnSpc>
              <a:spcBef>
                <a:spcPts val="67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Troubleshoot—Is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moving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expected 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to?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not, where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it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different? Are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missed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steps?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Recorder should review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list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steps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created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aloud 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group.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recorder reads,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Driver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should pick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up the robot 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along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steps;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Builder should check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code  sequence to make sure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matches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 that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read.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When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notice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 missed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incorrect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block, pause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process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fix</a:t>
            </a:r>
            <a:r>
              <a:rPr dirty="0" sz="1100" spc="-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it.</a:t>
            </a:r>
            <a:endParaRPr sz="1100">
              <a:latin typeface="Arial"/>
              <a:cs typeface="Arial"/>
            </a:endParaRPr>
          </a:p>
          <a:p>
            <a:pPr lvl="1" marL="354965" indent="-160655">
              <a:lnSpc>
                <a:spcPct val="100000"/>
              </a:lnSpc>
              <a:spcBef>
                <a:spcPts val="70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that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correct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block?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4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parameters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accurate?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3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need to add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more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blocks?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10200"/>
              </a:lnSpc>
              <a:spcBef>
                <a:spcPts val="67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Refine—Each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time you fix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portion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coding sequence,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Driver should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return the  robot 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start position,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Programmer should rerun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group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should  watch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robot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make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sure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changes are doing what you expected them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Repeat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steps 3 and 4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until 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meets all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requirements successfully. Check in with  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teacher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share your revised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code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path.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4884" y="6373748"/>
            <a:ext cx="184086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Coding</a:t>
            </a:r>
            <a:r>
              <a:rPr dirty="0" sz="1800" spc="-45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Challenge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4884" y="6807174"/>
            <a:ext cx="5787390" cy="2239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785" marR="18415" indent="-172720">
              <a:lnSpc>
                <a:spcPct val="110300"/>
              </a:lnSpc>
              <a:spcBef>
                <a:spcPts val="1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Set up—The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Driver should set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map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way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had it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when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finished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section.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Start point.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Programmer  should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open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Recycle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Run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in VEXcode IQ Blocks.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Recorder should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add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obstacle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map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central location. Check in with your teacher about your  obstacle placement before moving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on.</a:t>
            </a:r>
            <a:endParaRPr sz="1100">
              <a:latin typeface="Arial"/>
              <a:cs typeface="Arial"/>
            </a:endParaRPr>
          </a:p>
          <a:p>
            <a:pPr marL="184785" marR="95250" indent="-172720">
              <a:lnSpc>
                <a:spcPct val="108200"/>
              </a:lnSpc>
              <a:spcBef>
                <a:spcPts val="71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Review—The Programmer should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2"/>
              </a:rPr>
              <a:t>run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existing Recycle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Run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whole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group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should watch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moves,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Driver should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stop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when/if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robot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hits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obstacle.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14100"/>
              </a:lnSpc>
              <a:spcBef>
                <a:spcPts val="63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Revise—Locate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latin typeface="Courier New"/>
                <a:cs typeface="Courier New"/>
              </a:rPr>
              <a:t>comment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list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coding sequence when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robot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met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obstacle. Use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latin typeface="Courier New"/>
                <a:cs typeface="Courier New"/>
              </a:rPr>
              <a:t>comment</a:t>
            </a:r>
            <a:r>
              <a:rPr dirty="0" sz="1100" spc="-335">
                <a:latin typeface="Courier New"/>
                <a:cs typeface="Courier New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amend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navigate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around the  obstacle.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84884" y="429869"/>
            <a:ext cx="5683885" cy="32435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marR="5080" indent="-172720">
              <a:lnSpc>
                <a:spcPct val="108200"/>
              </a:lnSpc>
              <a:spcBef>
                <a:spcPts val="9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Rewrite—The Programmer should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then amend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sequence accordingly—  removing, adding,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editing parameters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match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new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plan.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When 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code  changes 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complete, rerun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watch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see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moves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way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intended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to. If 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does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try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troubleshoot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group before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asking  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teacher for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help.</a:t>
            </a:r>
            <a:endParaRPr sz="1100">
              <a:latin typeface="Arial"/>
              <a:cs typeface="Arial"/>
            </a:endParaRPr>
          </a:p>
          <a:p>
            <a:pPr marL="184785" marR="100965" indent="-172720">
              <a:lnSpc>
                <a:spcPct val="110400"/>
              </a:lnSpc>
              <a:spcBef>
                <a:spcPts val="64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Troubleshooting—Is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robot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expected it to? 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not,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it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different? Are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missed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steps?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Recorder should review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list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steps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created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aloud 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group.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recorder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reads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it,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Driver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should  pick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up the robot and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along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steps;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Builder should  check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sequence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make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sure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 matches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being read.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When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notice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missed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incorrect block, pause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process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fix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it.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1150">
              <a:latin typeface="Arial"/>
              <a:cs typeface="Arial"/>
            </a:endParaRPr>
          </a:p>
          <a:p>
            <a:pPr lvl="1" marL="354965" indent="-160655">
              <a:lnSpc>
                <a:spcPct val="100000"/>
              </a:lnSpc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that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correct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block?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30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parameters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accurate?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3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need to add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more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blocks?</a:t>
            </a:r>
            <a:endParaRPr sz="110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  <a:spcBef>
                <a:spcPts val="73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Check in with your teacher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share 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new code and robot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path.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3811651"/>
            <a:ext cx="2095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Efficiency</a:t>
            </a:r>
            <a:r>
              <a:rPr dirty="0" sz="1800" spc="-60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Challenge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4884" y="4246600"/>
            <a:ext cx="5725795" cy="4653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marR="19050" indent="-172720">
              <a:lnSpc>
                <a:spcPct val="110300"/>
              </a:lnSpc>
              <a:spcBef>
                <a:spcPts val="9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Set up—The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Driver should set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map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way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had it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when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finished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section.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Place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Start point.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Programmer  should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open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Recycle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Run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in VEXcode IQ Blocks.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Recorder should review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task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make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sure that your project is meeting all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requirements.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code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efficiency?</a:t>
            </a:r>
            <a:endParaRPr sz="1100">
              <a:latin typeface="Arial"/>
              <a:cs typeface="Arial"/>
            </a:endParaRPr>
          </a:p>
          <a:p>
            <a:pPr marL="184785" marR="96520">
              <a:lnSpc>
                <a:spcPct val="1082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needed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get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3 things from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kitchen, you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would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probably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get all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3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things in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trip, instead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making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3 separate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trips.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Why? Because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more</a:t>
            </a:r>
            <a:r>
              <a:rPr dirty="0" sz="1100" spc="5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efficient.</a:t>
            </a:r>
            <a:endParaRPr sz="1100">
              <a:latin typeface="Arial"/>
              <a:cs typeface="Arial"/>
            </a:endParaRPr>
          </a:p>
          <a:p>
            <a:pPr marL="184785" marR="19685">
              <a:lnSpc>
                <a:spcPct val="1082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Efficient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means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working something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out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without wasting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time, energy,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materials. So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does 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connect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programming?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Arial"/>
              <a:cs typeface="Arial"/>
            </a:endParaRPr>
          </a:p>
          <a:p>
            <a:pPr marL="184785" marR="20320">
              <a:lnSpc>
                <a:spcPct val="1082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Code efficiency means that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written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well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quickly, using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least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amount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steps, properly,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while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still doing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job.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important because it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reduces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risk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functioning well,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turn, causing problems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other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parts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 that are running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around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efficiency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code can be a measure 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quality,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write projects in VEXcode IQ block,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often looking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most “efficient” project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preferred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solution.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Arial"/>
              <a:cs typeface="Arial"/>
            </a:endParaRPr>
          </a:p>
          <a:p>
            <a:pPr marL="184785" marR="619125">
              <a:lnSpc>
                <a:spcPct val="108200"/>
              </a:lnSpc>
              <a:spcBef>
                <a:spcPts val="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Basically,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efficiency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principle that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means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want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write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 accomplishes 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goal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fewest commands,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blocks,</a:t>
            </a:r>
            <a:r>
              <a:rPr dirty="0" sz="1100" spc="6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possible.</a:t>
            </a:r>
            <a:endParaRPr sz="1100">
              <a:latin typeface="Arial"/>
              <a:cs typeface="Arial"/>
            </a:endParaRPr>
          </a:p>
          <a:p>
            <a:pPr marL="184785" marR="35560" indent="-172720">
              <a:lnSpc>
                <a:spcPct val="108600"/>
              </a:lnSpc>
              <a:spcBef>
                <a:spcPts val="66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Rethink—With your whole group,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look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at the path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designed 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travel.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 there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shorter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route the robot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could take?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 way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meet 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requirements more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quickly?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08200"/>
              </a:lnSpc>
              <a:spcBef>
                <a:spcPts val="67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Revise—Try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amend 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code sequence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3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less blocks,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while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still meeting all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requirements. Use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these questions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you find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places to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revise: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341478"/>
            <a:ext cx="5648960" cy="4199255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354965" indent="-160655">
              <a:lnSpc>
                <a:spcPct val="100000"/>
              </a:lnSpc>
              <a:spcBef>
                <a:spcPts val="830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remove 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block, what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robot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do?</a:t>
            </a:r>
            <a:endParaRPr sz="1100">
              <a:latin typeface="Arial"/>
              <a:cs typeface="Arial"/>
            </a:endParaRPr>
          </a:p>
          <a:p>
            <a:pPr marL="354965" indent="-170815">
              <a:lnSpc>
                <a:spcPct val="100000"/>
              </a:lnSpc>
              <a:spcBef>
                <a:spcPts val="730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block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redundant? (Repeating something that doesn’t need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</a:t>
            </a:r>
            <a:r>
              <a:rPr dirty="0" sz="1100" spc="4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repeated.)</a:t>
            </a:r>
            <a:endParaRPr sz="1100">
              <a:latin typeface="Arial"/>
              <a:cs typeface="Arial"/>
            </a:endParaRPr>
          </a:p>
          <a:p>
            <a:pPr marL="354965" indent="-170815">
              <a:lnSpc>
                <a:spcPct val="100000"/>
              </a:lnSpc>
              <a:spcBef>
                <a:spcPts val="73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there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single block that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do 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work 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two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three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your</a:t>
            </a:r>
            <a:r>
              <a:rPr dirty="0" sz="1100" spc="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sequence?</a:t>
            </a:r>
            <a:endParaRPr sz="1100">
              <a:latin typeface="Arial"/>
              <a:cs typeface="Arial"/>
            </a:endParaRPr>
          </a:p>
          <a:p>
            <a:pPr marL="354965" marR="113030" indent="-170815">
              <a:lnSpc>
                <a:spcPct val="110000"/>
              </a:lnSpc>
              <a:spcBef>
                <a:spcPts val="61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sequences repeated over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over which could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replaced  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loop/repeat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block?</a:t>
            </a:r>
            <a:endParaRPr sz="1100">
              <a:latin typeface="Arial"/>
              <a:cs typeface="Arial"/>
            </a:endParaRPr>
          </a:p>
          <a:p>
            <a:pPr marL="184785" marR="5080">
              <a:lnSpc>
                <a:spcPct val="110500"/>
              </a:lnSpc>
              <a:spcBef>
                <a:spcPts val="59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When the 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changes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complete,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Programmer should rerun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group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should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watch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see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moves the way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intended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it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does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not,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troubleshoot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group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before asking your teacher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</a:t>
            </a:r>
            <a:r>
              <a:rPr dirty="0" sz="1100" spc="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help.</a:t>
            </a:r>
            <a:endParaRPr sz="110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  <a:spcBef>
                <a:spcPts val="73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Check in with your teacher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share 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new code and robot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path.</a:t>
            </a:r>
            <a:endParaRPr sz="1100">
              <a:latin typeface="Arial"/>
              <a:cs typeface="Arial"/>
            </a:endParaRPr>
          </a:p>
          <a:p>
            <a:pPr marL="184785" marR="67310" indent="-172720">
              <a:lnSpc>
                <a:spcPct val="110200"/>
              </a:lnSpc>
              <a:spcBef>
                <a:spcPts val="66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Troubleshooting—Is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robot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expected it to? 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not,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it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different? Are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missed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steps?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Recorder should review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list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steps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created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aloud 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group.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recorder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reads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it,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Driver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should  pick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up the robot and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along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steps;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Builder should  check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sequence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make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sure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 matches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being read.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When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notice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missed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incorrect block, pause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process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fix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it.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1150">
              <a:latin typeface="Arial"/>
              <a:cs typeface="Arial"/>
            </a:endParaRPr>
          </a:p>
          <a:p>
            <a:pPr lvl="1" marL="354965" indent="-160655">
              <a:lnSpc>
                <a:spcPct val="100000"/>
              </a:lnSpc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that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correct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block?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4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parameters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accurate?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3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need to add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more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blocks?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802005"/>
          </a:xfrm>
          <a:custGeom>
            <a:avLst/>
            <a:gdLst/>
            <a:ahLst/>
            <a:cxnLst/>
            <a:rect l="l" t="t" r="r" b="b"/>
            <a:pathLst>
              <a:path w="5999480" h="802005">
                <a:moveTo>
                  <a:pt x="0" y="801928"/>
                </a:moveTo>
                <a:lnTo>
                  <a:pt x="5999353" y="801928"/>
                </a:lnTo>
                <a:lnTo>
                  <a:pt x="5999353" y="0"/>
                </a:lnTo>
                <a:lnTo>
                  <a:pt x="0" y="0"/>
                </a:lnTo>
                <a:lnTo>
                  <a:pt x="0" y="801928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6205" y="618236"/>
            <a:ext cx="36429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24965" algn="l"/>
                <a:tab pos="2418080" algn="l"/>
              </a:tabLst>
            </a:pPr>
            <a:r>
              <a:rPr dirty="0" spc="45"/>
              <a:t>Evaluate	</a:t>
            </a:r>
            <a:r>
              <a:rPr dirty="0" spc="50"/>
              <a:t>and	</a:t>
            </a:r>
            <a:r>
              <a:rPr dirty="0" spc="45"/>
              <a:t>Explain</a:t>
            </a:r>
          </a:p>
        </p:txBody>
      </p:sp>
      <p:sp>
        <p:nvSpPr>
          <p:cNvPr id="4" name="object 4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8712" y="1268222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75664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81190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84884" y="1622806"/>
            <a:ext cx="5762625" cy="321500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 marR="762000">
              <a:lnSpc>
                <a:spcPct val="103299"/>
              </a:lnSpc>
              <a:spcBef>
                <a:spcPts val="25"/>
              </a:spcBef>
            </a:pP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Reading Code Sequences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to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Choose a Preferred  Solution</a:t>
            </a:r>
            <a:endParaRPr sz="1800">
              <a:latin typeface="Arial"/>
              <a:cs typeface="Arial"/>
            </a:endParaRPr>
          </a:p>
          <a:p>
            <a:pPr marL="12700" marR="88265">
              <a:lnSpc>
                <a:spcPct val="124600"/>
              </a:lnSpc>
              <a:spcBef>
                <a:spcPts val="10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As your class worked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section,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probably noticed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there were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many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 solutions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same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problem that was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presented.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is something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happens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often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world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programming.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While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there can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ways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do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something,  everyone will 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preferred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method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solution,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based on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number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factors.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activity,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your group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look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at 3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possible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solutions to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problem,  figure out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 in the intended fashion, then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choose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preferred solution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from 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group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explain why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you chose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24500"/>
              </a:lnSpc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problem: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Create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sequence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that, when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begins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Start,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travel into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 out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3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classrooms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(in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any order)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return 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End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must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navigate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around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stairs,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go through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doorways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marked by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small rectangles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the  map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image.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4884" y="7456779"/>
            <a:ext cx="5683250" cy="1526540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solution below, answer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these 3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questions in your engineering</a:t>
            </a:r>
            <a:r>
              <a:rPr dirty="0" sz="1100" spc="5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notebook:</a:t>
            </a:r>
            <a:endParaRPr sz="1100">
              <a:latin typeface="Arial"/>
              <a:cs typeface="Arial"/>
            </a:endParaRPr>
          </a:p>
          <a:p>
            <a:pPr lvl="1" marL="354965" indent="-160655">
              <a:lnSpc>
                <a:spcPct val="100000"/>
              </a:lnSpc>
              <a:spcBef>
                <a:spcPts val="74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Does this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accomplish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task? 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Why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why</a:t>
            </a:r>
            <a:r>
              <a:rPr dirty="0" sz="11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not?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3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does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work, what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advantages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 code over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8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others?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30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disadvantages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over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others?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10900"/>
              </a:lnSpc>
              <a:spcBef>
                <a:spcPts val="66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Most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time, programming is evaluated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efficiency,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the preferred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solution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 one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accomplishes 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goal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most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efficient way possible.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16330" y="4997830"/>
            <a:ext cx="5759704" cy="2525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11567" y="4993004"/>
            <a:ext cx="5769610" cy="2534920"/>
          </a:xfrm>
          <a:custGeom>
            <a:avLst/>
            <a:gdLst/>
            <a:ahLst/>
            <a:cxnLst/>
            <a:rect l="l" t="t" r="r" b="b"/>
            <a:pathLst>
              <a:path w="5769609" h="2534920">
                <a:moveTo>
                  <a:pt x="0" y="2534920"/>
                </a:moveTo>
                <a:lnTo>
                  <a:pt x="5769229" y="2534920"/>
                </a:lnTo>
                <a:lnTo>
                  <a:pt x="5769229" y="0"/>
                </a:lnTo>
                <a:lnTo>
                  <a:pt x="0" y="0"/>
                </a:lnTo>
                <a:lnTo>
                  <a:pt x="0" y="25349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432308"/>
            <a:ext cx="31381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Click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the solutions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below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see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larger</a:t>
            </a:r>
            <a:r>
              <a:rPr dirty="0" sz="1100" spc="-5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image.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444366" y="9318447"/>
            <a:ext cx="10674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solidFill>
                  <a:srgbClr val="525252"/>
                </a:solidFill>
                <a:latin typeface="Arial"/>
                <a:cs typeface="Arial"/>
              </a:rPr>
              <a:t>Solution </a:t>
            </a:r>
            <a:r>
              <a:rPr dirty="0" sz="900" spc="-5" b="1" i="1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dirty="0" sz="900" spc="-65" b="1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b="1" i="1">
                <a:solidFill>
                  <a:srgbClr val="525252"/>
                </a:solidFill>
                <a:latin typeface="Arial"/>
                <a:cs typeface="Arial"/>
              </a:rPr>
              <a:t>(inches)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6330" y="553084"/>
            <a:ext cx="5760466" cy="8669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11567" y="548322"/>
            <a:ext cx="5770245" cy="8678545"/>
          </a:xfrm>
          <a:custGeom>
            <a:avLst/>
            <a:gdLst/>
            <a:ahLst/>
            <a:cxnLst/>
            <a:rect l="l" t="t" r="r" b="b"/>
            <a:pathLst>
              <a:path w="5770245" h="8678545">
                <a:moveTo>
                  <a:pt x="0" y="8678545"/>
                </a:moveTo>
                <a:lnTo>
                  <a:pt x="5769991" y="8678545"/>
                </a:lnTo>
                <a:lnTo>
                  <a:pt x="5769991" y="0"/>
                </a:lnTo>
                <a:lnTo>
                  <a:pt x="0" y="0"/>
                </a:lnTo>
                <a:lnTo>
                  <a:pt x="0" y="867854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4366" y="7099172"/>
            <a:ext cx="10674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solidFill>
                  <a:srgbClr val="525252"/>
                </a:solidFill>
                <a:latin typeface="Arial"/>
                <a:cs typeface="Arial"/>
              </a:rPr>
              <a:t>Solution </a:t>
            </a:r>
            <a:r>
              <a:rPr dirty="0" sz="900" spc="-5" b="1" i="1">
                <a:solidFill>
                  <a:srgbClr val="525252"/>
                </a:solidFill>
                <a:latin typeface="Arial"/>
                <a:cs typeface="Arial"/>
              </a:rPr>
              <a:t>B</a:t>
            </a:r>
            <a:r>
              <a:rPr dirty="0" sz="900" spc="-65" b="1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b="1" i="1">
                <a:solidFill>
                  <a:srgbClr val="525252"/>
                </a:solidFill>
                <a:latin typeface="Arial"/>
                <a:cs typeface="Arial"/>
              </a:rPr>
              <a:t>(inches)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01555" y="689354"/>
            <a:ext cx="3775368" cy="6160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33498" y="547623"/>
            <a:ext cx="4295775" cy="6459855"/>
          </a:xfrm>
          <a:custGeom>
            <a:avLst/>
            <a:gdLst/>
            <a:ahLst/>
            <a:cxnLst/>
            <a:rect l="l" t="t" r="r" b="b"/>
            <a:pathLst>
              <a:path w="4295775" h="6459855">
                <a:moveTo>
                  <a:pt x="0" y="6459855"/>
                </a:moveTo>
                <a:lnTo>
                  <a:pt x="4295648" y="6459855"/>
                </a:lnTo>
                <a:lnTo>
                  <a:pt x="4295648" y="0"/>
                </a:lnTo>
                <a:lnTo>
                  <a:pt x="0" y="0"/>
                </a:lnTo>
                <a:lnTo>
                  <a:pt x="0" y="645985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6561" y="8430006"/>
            <a:ext cx="4041140" cy="30480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33985" marR="5080" indent="-121920">
              <a:lnSpc>
                <a:spcPct val="103299"/>
              </a:lnSpc>
              <a:spcBef>
                <a:spcPts val="65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Steps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1-6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repeated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steps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7–12, so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it’s possible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make both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at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once. 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Count all pieces before starting your build and have them readily</a:t>
            </a:r>
            <a:r>
              <a:rPr dirty="0" sz="900" spc="7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available.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1450" y="476250"/>
            <a:ext cx="5080000" cy="406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36624" y="471423"/>
            <a:ext cx="5089525" cy="4073525"/>
          </a:xfrm>
          <a:custGeom>
            <a:avLst/>
            <a:gdLst/>
            <a:ahLst/>
            <a:cxnLst/>
            <a:rect l="l" t="t" r="r" b="b"/>
            <a:pathLst>
              <a:path w="5089525" h="4073525">
                <a:moveTo>
                  <a:pt x="0" y="4073525"/>
                </a:moveTo>
                <a:lnTo>
                  <a:pt x="5089525" y="4073525"/>
                </a:lnTo>
                <a:lnTo>
                  <a:pt x="5089525" y="0"/>
                </a:lnTo>
                <a:lnTo>
                  <a:pt x="0" y="0"/>
                </a:lnTo>
                <a:lnTo>
                  <a:pt x="0" y="40735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5450" y="4676140"/>
            <a:ext cx="45720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90623" y="4671440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444366" y="7099172"/>
            <a:ext cx="10674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solidFill>
                  <a:srgbClr val="525252"/>
                </a:solidFill>
                <a:latin typeface="Arial"/>
                <a:cs typeface="Arial"/>
              </a:rPr>
              <a:t>Solution </a:t>
            </a:r>
            <a:r>
              <a:rPr dirty="0" sz="900" spc="-5" b="1" i="1">
                <a:solidFill>
                  <a:srgbClr val="525252"/>
                </a:solidFill>
                <a:latin typeface="Arial"/>
                <a:cs typeface="Arial"/>
              </a:rPr>
              <a:t>C</a:t>
            </a:r>
            <a:r>
              <a:rPr dirty="0" sz="900" spc="-65" b="1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b="1" i="1">
                <a:solidFill>
                  <a:srgbClr val="525252"/>
                </a:solidFill>
                <a:latin typeface="Arial"/>
                <a:cs typeface="Arial"/>
              </a:rPr>
              <a:t>(inches)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38325" y="552450"/>
            <a:ext cx="4286123" cy="6450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33498" y="547623"/>
            <a:ext cx="4295775" cy="6459855"/>
          </a:xfrm>
          <a:custGeom>
            <a:avLst/>
            <a:gdLst/>
            <a:ahLst/>
            <a:cxnLst/>
            <a:rect l="l" t="t" r="r" b="b"/>
            <a:pathLst>
              <a:path w="4295775" h="6459855">
                <a:moveTo>
                  <a:pt x="0" y="6459855"/>
                </a:moveTo>
                <a:lnTo>
                  <a:pt x="4295648" y="6459855"/>
                </a:lnTo>
                <a:lnTo>
                  <a:pt x="4295648" y="0"/>
                </a:lnTo>
                <a:lnTo>
                  <a:pt x="0" y="0"/>
                </a:lnTo>
                <a:lnTo>
                  <a:pt x="0" y="645985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3510" y="9318447"/>
            <a:ext cx="10490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solidFill>
                  <a:srgbClr val="525252"/>
                </a:solidFill>
                <a:latin typeface="Arial"/>
                <a:cs typeface="Arial"/>
              </a:rPr>
              <a:t>Solution </a:t>
            </a:r>
            <a:r>
              <a:rPr dirty="0" sz="900" spc="-5" b="1" i="1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dirty="0" sz="900" spc="-55" b="1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b="1" i="1">
                <a:solidFill>
                  <a:srgbClr val="525252"/>
                </a:solidFill>
                <a:latin typeface="Arial"/>
                <a:cs typeface="Arial"/>
              </a:rPr>
              <a:t>(metric)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91994" y="651524"/>
            <a:ext cx="3050074" cy="8421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1567" y="547687"/>
            <a:ext cx="5770245" cy="8678545"/>
          </a:xfrm>
          <a:custGeom>
            <a:avLst/>
            <a:gdLst/>
            <a:ahLst/>
            <a:cxnLst/>
            <a:rect l="l" t="t" r="r" b="b"/>
            <a:pathLst>
              <a:path w="5770245" h="8678545">
                <a:moveTo>
                  <a:pt x="0" y="8678545"/>
                </a:moveTo>
                <a:lnTo>
                  <a:pt x="5769991" y="8678545"/>
                </a:lnTo>
                <a:lnTo>
                  <a:pt x="5769991" y="0"/>
                </a:lnTo>
                <a:lnTo>
                  <a:pt x="0" y="0"/>
                </a:lnTo>
                <a:lnTo>
                  <a:pt x="0" y="867854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453510" y="7099172"/>
            <a:ext cx="10490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solidFill>
                  <a:srgbClr val="525252"/>
                </a:solidFill>
                <a:latin typeface="Arial"/>
                <a:cs typeface="Arial"/>
              </a:rPr>
              <a:t>Solution </a:t>
            </a:r>
            <a:r>
              <a:rPr dirty="0" sz="900" spc="-5" b="1" i="1">
                <a:solidFill>
                  <a:srgbClr val="525252"/>
                </a:solidFill>
                <a:latin typeface="Arial"/>
                <a:cs typeface="Arial"/>
              </a:rPr>
              <a:t>B</a:t>
            </a:r>
            <a:r>
              <a:rPr dirty="0" sz="900" spc="-55" b="1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b="1" i="1">
                <a:solidFill>
                  <a:srgbClr val="525252"/>
                </a:solidFill>
                <a:latin typeface="Arial"/>
                <a:cs typeface="Arial"/>
              </a:rPr>
              <a:t>(metric)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38325" y="552450"/>
            <a:ext cx="4286123" cy="6450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33498" y="547623"/>
            <a:ext cx="4295775" cy="6459855"/>
          </a:xfrm>
          <a:custGeom>
            <a:avLst/>
            <a:gdLst/>
            <a:ahLst/>
            <a:cxnLst/>
            <a:rect l="l" t="t" r="r" b="b"/>
            <a:pathLst>
              <a:path w="4295775" h="6459855">
                <a:moveTo>
                  <a:pt x="0" y="6459855"/>
                </a:moveTo>
                <a:lnTo>
                  <a:pt x="4295648" y="6459855"/>
                </a:lnTo>
                <a:lnTo>
                  <a:pt x="4295648" y="0"/>
                </a:lnTo>
                <a:lnTo>
                  <a:pt x="0" y="0"/>
                </a:lnTo>
                <a:lnTo>
                  <a:pt x="0" y="645985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7767066"/>
            <a:ext cx="5732145" cy="1262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What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is Code</a:t>
            </a:r>
            <a:r>
              <a:rPr dirty="0" sz="1800" spc="5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Efficiency?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4500"/>
              </a:lnSpc>
              <a:spcBef>
                <a:spcPts val="10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needed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get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3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things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kitchen, you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would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probably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get all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3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things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trip,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instead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making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3 separate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trips.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Why?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Because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more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efficient. Efficient  means “achieving maximum productivity with minimum wasted effort or expense.” So how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does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connect to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programming?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53510" y="7099172"/>
            <a:ext cx="10490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 i="1">
                <a:solidFill>
                  <a:srgbClr val="525252"/>
                </a:solidFill>
                <a:latin typeface="Arial"/>
                <a:cs typeface="Arial"/>
              </a:rPr>
              <a:t>Solution </a:t>
            </a:r>
            <a:r>
              <a:rPr dirty="0" sz="900" spc="-5" b="1" i="1">
                <a:solidFill>
                  <a:srgbClr val="525252"/>
                </a:solidFill>
                <a:latin typeface="Arial"/>
                <a:cs typeface="Arial"/>
              </a:rPr>
              <a:t>C</a:t>
            </a:r>
            <a:r>
              <a:rPr dirty="0" sz="900" spc="-55" b="1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b="1" i="1">
                <a:solidFill>
                  <a:srgbClr val="525252"/>
                </a:solidFill>
                <a:latin typeface="Arial"/>
                <a:cs typeface="Arial"/>
              </a:rPr>
              <a:t>(metric)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12086" y="699886"/>
            <a:ext cx="3654262" cy="5671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33498" y="547623"/>
            <a:ext cx="4295775" cy="6459855"/>
          </a:xfrm>
          <a:custGeom>
            <a:avLst/>
            <a:gdLst/>
            <a:ahLst/>
            <a:cxnLst/>
            <a:rect l="l" t="t" r="r" b="b"/>
            <a:pathLst>
              <a:path w="4295775" h="6459855">
                <a:moveTo>
                  <a:pt x="0" y="6459855"/>
                </a:moveTo>
                <a:lnTo>
                  <a:pt x="4295648" y="6459855"/>
                </a:lnTo>
                <a:lnTo>
                  <a:pt x="4295648" y="0"/>
                </a:lnTo>
                <a:lnTo>
                  <a:pt x="0" y="0"/>
                </a:lnTo>
                <a:lnTo>
                  <a:pt x="0" y="645985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84884" y="393293"/>
            <a:ext cx="5765165" cy="29127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4600"/>
              </a:lnSpc>
              <a:spcBef>
                <a:spcPts val="9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Code efficiency means that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 is written to work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well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quickly, using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least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amount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steps, properly,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while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still doing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job.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important because 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reduces 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risk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functioning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well,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turn, causing problems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other parts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running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around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efficiency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code can be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measure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quality,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write projects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VEXcode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IQ block,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often looking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most “efficient”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preferred solution.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12700" marR="830580">
              <a:lnSpc>
                <a:spcPct val="1245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Basically,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efficiency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principle that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means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want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write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 accomplishes 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goal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fewest commands,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blocks,</a:t>
            </a:r>
            <a:r>
              <a:rPr dirty="0" sz="1100" spc="6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possible.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Engineering Notebook, answer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questions: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efficiency in mind, which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preferred solution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</a:t>
            </a:r>
            <a:r>
              <a:rPr dirty="0" sz="1100" spc="4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why?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1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 you think that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best solution, why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why</a:t>
            </a:r>
            <a:r>
              <a:rPr dirty="0" sz="1100" spc="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not?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814069"/>
          </a:xfrm>
          <a:prstGeom prst="rect"/>
          <a:solidFill>
            <a:srgbClr val="0077C7"/>
          </a:solidFill>
        </p:spPr>
        <p:txBody>
          <a:bodyPr wrap="square" lIns="0" tIns="173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65"/>
              </a:spcBef>
              <a:tabLst>
                <a:tab pos="1428750" algn="l"/>
              </a:tabLst>
            </a:pPr>
            <a:r>
              <a:rPr dirty="0" spc="40"/>
              <a:t>Rethink	</a:t>
            </a:r>
            <a:r>
              <a:rPr dirty="0" spc="45"/>
              <a:t>Questions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4884" y="1627377"/>
            <a:ext cx="5663565" cy="1153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Answer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 questions in your engineering notebook after completing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15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activities.</a:t>
            </a:r>
            <a:endParaRPr sz="1100">
              <a:latin typeface="Arial"/>
              <a:cs typeface="Arial"/>
            </a:endParaRPr>
          </a:p>
          <a:p>
            <a:pPr marL="184785" marR="245745" indent="-172720">
              <a:lnSpc>
                <a:spcPct val="110900"/>
              </a:lnSpc>
              <a:spcBef>
                <a:spcPts val="106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three things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check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troubleshoot your project, before asking your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teacher for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help?</a:t>
            </a:r>
            <a:endParaRPr sz="1100">
              <a:latin typeface="Arial"/>
              <a:cs typeface="Arial"/>
            </a:endParaRPr>
          </a:p>
          <a:p>
            <a:pPr marL="184785" marR="97790" indent="-172720">
              <a:lnSpc>
                <a:spcPct val="110000"/>
              </a:lnSpc>
              <a:spcBef>
                <a:spcPts val="67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 stack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draw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write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take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run.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5453" y="3145853"/>
            <a:ext cx="3471118" cy="4313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11567" y="3039364"/>
            <a:ext cx="3819525" cy="4565015"/>
          </a:xfrm>
          <a:custGeom>
            <a:avLst/>
            <a:gdLst/>
            <a:ahLst/>
            <a:cxnLst/>
            <a:rect l="l" t="t" r="r" b="b"/>
            <a:pathLst>
              <a:path w="3819525" h="4565015">
                <a:moveTo>
                  <a:pt x="0" y="4565014"/>
                </a:moveTo>
                <a:lnTo>
                  <a:pt x="3819525" y="4565014"/>
                </a:lnTo>
                <a:lnTo>
                  <a:pt x="3819525" y="0"/>
                </a:lnTo>
                <a:lnTo>
                  <a:pt x="0" y="0"/>
                </a:lnTo>
                <a:lnTo>
                  <a:pt x="0" y="456501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128640" y="1789837"/>
            <a:ext cx="1731645" cy="3180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5560" marR="27940" indent="-1270">
              <a:lnSpc>
                <a:spcPct val="143700"/>
              </a:lnSpc>
              <a:spcBef>
                <a:spcPts val="100"/>
              </a:spcBef>
            </a:pP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Understand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the 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core concepts</a:t>
            </a:r>
            <a:r>
              <a:rPr dirty="0" sz="1600" spc="-60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and  how</a:t>
            </a:r>
            <a:endParaRPr sz="1600">
              <a:latin typeface="Arial"/>
              <a:cs typeface="Arial"/>
            </a:endParaRPr>
          </a:p>
          <a:p>
            <a:pPr algn="ctr" marL="12065" marR="5080">
              <a:lnSpc>
                <a:spcPts val="2760"/>
              </a:lnSpc>
              <a:spcBef>
                <a:spcPts val="229"/>
              </a:spcBef>
            </a:pP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to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apply them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to  different</a:t>
            </a:r>
            <a:r>
              <a:rPr dirty="0" sz="1600" spc="-25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situations.</a:t>
            </a:r>
            <a:endParaRPr sz="1600">
              <a:latin typeface="Arial"/>
              <a:cs typeface="Arial"/>
            </a:endParaRPr>
          </a:p>
          <a:p>
            <a:pPr algn="ctr" marL="147955" marR="142875" indent="2540">
              <a:lnSpc>
                <a:spcPts val="2760"/>
              </a:lnSpc>
              <a:spcBef>
                <a:spcPts val="5"/>
              </a:spcBef>
            </a:pP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This review  process </a:t>
            </a:r>
            <a:r>
              <a:rPr dirty="0" sz="1600" spc="-10">
                <a:solidFill>
                  <a:srgbClr val="0077C7"/>
                </a:solidFill>
                <a:latin typeface="Arial"/>
                <a:cs typeface="Arial"/>
              </a:rPr>
              <a:t>will</a:t>
            </a:r>
            <a:r>
              <a:rPr dirty="0" sz="1600" spc="-40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fuel  motivation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10"/>
              </a:spcBef>
            </a:pP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to</a:t>
            </a:r>
            <a:r>
              <a:rPr dirty="0" sz="1600" spc="-15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learn.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30165" y="472440"/>
            <a:ext cx="2642235" cy="1050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16330" y="552450"/>
            <a:ext cx="3809746" cy="56375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11567" y="547623"/>
            <a:ext cx="3819525" cy="5647055"/>
          </a:xfrm>
          <a:custGeom>
            <a:avLst/>
            <a:gdLst/>
            <a:ahLst/>
            <a:cxnLst/>
            <a:rect l="l" t="t" r="r" b="b"/>
            <a:pathLst>
              <a:path w="3819525" h="5647055">
                <a:moveTo>
                  <a:pt x="0" y="5647055"/>
                </a:moveTo>
                <a:lnTo>
                  <a:pt x="3819271" y="5647055"/>
                </a:lnTo>
                <a:lnTo>
                  <a:pt x="3819271" y="0"/>
                </a:lnTo>
                <a:lnTo>
                  <a:pt x="0" y="0"/>
                </a:lnTo>
                <a:lnTo>
                  <a:pt x="0" y="564705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814069"/>
          </a:xfrm>
          <a:prstGeom prst="rect"/>
          <a:solidFill>
            <a:srgbClr val="0077C7"/>
          </a:solidFill>
        </p:spPr>
        <p:txBody>
          <a:bodyPr wrap="square" lIns="0" tIns="173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65"/>
              </a:spcBef>
            </a:pPr>
            <a:r>
              <a:rPr dirty="0" spc="50"/>
              <a:t>Review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4884" y="1588363"/>
            <a:ext cx="5693410" cy="6502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24100"/>
              </a:lnSpc>
              <a:spcBef>
                <a:spcPts val="10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You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accomplished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lot in this STEM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Lab!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 questions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you think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back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over everything you 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learned. You 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only answer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once, so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think carefully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before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submit!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417195" marR="215265" indent="-228600">
              <a:lnSpc>
                <a:spcPts val="1300"/>
              </a:lnSpc>
              <a:spcBef>
                <a:spcPts val="160"/>
              </a:spcBef>
              <a:buAutoNum type="arabicPeriod"/>
              <a:tabLst>
                <a:tab pos="418465" algn="l"/>
              </a:tabLst>
            </a:pPr>
            <a:r>
              <a:rPr dirty="0"/>
              <a:t>True or </a:t>
            </a:r>
            <a:r>
              <a:rPr dirty="0" spc="-10"/>
              <a:t>False: </a:t>
            </a:r>
            <a:r>
              <a:rPr dirty="0" spc="-5"/>
              <a:t>Someone </a:t>
            </a:r>
            <a:r>
              <a:rPr dirty="0"/>
              <a:t>with good </a:t>
            </a:r>
            <a:r>
              <a:rPr dirty="0" spc="-5"/>
              <a:t>spatial abilities might </a:t>
            </a:r>
            <a:r>
              <a:rPr dirty="0" spc="-10"/>
              <a:t>also </a:t>
            </a:r>
            <a:r>
              <a:rPr dirty="0"/>
              <a:t>be </a:t>
            </a:r>
            <a:r>
              <a:rPr dirty="0" spc="-5"/>
              <a:t>skilled </a:t>
            </a:r>
            <a:r>
              <a:rPr dirty="0" spc="-10"/>
              <a:t>at  </a:t>
            </a:r>
            <a:r>
              <a:rPr dirty="0" spc="-5"/>
              <a:t>planning </a:t>
            </a:r>
            <a:r>
              <a:rPr dirty="0"/>
              <a:t>a route on a</a:t>
            </a:r>
            <a:r>
              <a:rPr dirty="0" spc="-50"/>
              <a:t> </a:t>
            </a:r>
            <a:r>
              <a:rPr dirty="0"/>
              <a:t>map.</a:t>
            </a:r>
          </a:p>
          <a:p>
            <a:pPr lvl="1" marL="645795" indent="-229235">
              <a:lnSpc>
                <a:spcPct val="100000"/>
              </a:lnSpc>
              <a:spcBef>
                <a:spcPts val="815"/>
              </a:spcBef>
              <a:buFont typeface="Courier New"/>
              <a:buChar char="o"/>
              <a:tabLst>
                <a:tab pos="646430" algn="l"/>
                <a:tab pos="647065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True</a:t>
            </a:r>
            <a:endParaRPr sz="1100">
              <a:latin typeface="Arial"/>
              <a:cs typeface="Arial"/>
            </a:endParaRPr>
          </a:p>
          <a:p>
            <a:pPr lvl="1" marL="645795" indent="-229235">
              <a:lnSpc>
                <a:spcPct val="100000"/>
              </a:lnSpc>
              <a:spcBef>
                <a:spcPts val="860"/>
              </a:spcBef>
              <a:buFont typeface="Courier New"/>
              <a:buChar char="o"/>
              <a:tabLst>
                <a:tab pos="646430" algn="l"/>
                <a:tab pos="647065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False</a:t>
            </a:r>
            <a:endParaRPr sz="1100">
              <a:latin typeface="Arial"/>
              <a:cs typeface="Arial"/>
            </a:endParaRPr>
          </a:p>
          <a:p>
            <a:pPr lvl="1" marL="176530">
              <a:lnSpc>
                <a:spcPct val="100000"/>
              </a:lnSpc>
              <a:buClr>
                <a:srgbClr val="525252"/>
              </a:buClr>
              <a:buFont typeface="Courier New"/>
              <a:buChar char="o"/>
            </a:pPr>
            <a:endParaRPr sz="1300">
              <a:latin typeface="Arial"/>
              <a:cs typeface="Arial"/>
            </a:endParaRPr>
          </a:p>
          <a:p>
            <a:pPr lvl="1" marL="176530">
              <a:lnSpc>
                <a:spcPct val="100000"/>
              </a:lnSpc>
              <a:spcBef>
                <a:spcPts val="25"/>
              </a:spcBef>
              <a:buClr>
                <a:srgbClr val="525252"/>
              </a:buClr>
              <a:buFont typeface="Courier New"/>
              <a:buChar char="o"/>
            </a:pPr>
            <a:endParaRPr sz="1300">
              <a:latin typeface="Arial"/>
              <a:cs typeface="Arial"/>
            </a:endParaRPr>
          </a:p>
          <a:p>
            <a:pPr marL="417195" indent="-228600">
              <a:lnSpc>
                <a:spcPct val="100000"/>
              </a:lnSpc>
              <a:buAutoNum type="arabicPeriod"/>
              <a:tabLst>
                <a:tab pos="418465" algn="l"/>
              </a:tabLst>
            </a:pPr>
            <a:r>
              <a:rPr dirty="0" spc="-5"/>
              <a:t>Which </a:t>
            </a:r>
            <a:r>
              <a:rPr dirty="0"/>
              <a:t>of the </a:t>
            </a:r>
            <a:r>
              <a:rPr dirty="0" spc="-5"/>
              <a:t>following is </a:t>
            </a:r>
            <a:r>
              <a:rPr dirty="0" spc="5"/>
              <a:t>the </a:t>
            </a:r>
            <a:r>
              <a:rPr dirty="0" spc="-10"/>
              <a:t>best </a:t>
            </a:r>
            <a:r>
              <a:rPr dirty="0"/>
              <a:t>definition </a:t>
            </a:r>
            <a:r>
              <a:rPr dirty="0" spc="5"/>
              <a:t>for </a:t>
            </a:r>
            <a:r>
              <a:rPr dirty="0"/>
              <a:t>the term</a:t>
            </a:r>
            <a:r>
              <a:rPr dirty="0" spc="-125"/>
              <a:t> </a:t>
            </a:r>
            <a:r>
              <a:rPr dirty="0" spc="-5"/>
              <a:t>sequence?</a:t>
            </a:r>
          </a:p>
          <a:p>
            <a:pPr lvl="1" marL="645795" marR="102235" indent="-228600">
              <a:lnSpc>
                <a:spcPts val="1260"/>
              </a:lnSpc>
              <a:spcBef>
                <a:spcPts val="955"/>
              </a:spcBef>
              <a:buFont typeface="Courier New"/>
              <a:buChar char="o"/>
              <a:tabLst>
                <a:tab pos="646430" algn="l"/>
                <a:tab pos="647065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condition, best understood by considering them as “if” statements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–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then do  that</a:t>
            </a:r>
            <a:endParaRPr sz="1100">
              <a:latin typeface="Arial"/>
              <a:cs typeface="Arial"/>
            </a:endParaRPr>
          </a:p>
          <a:p>
            <a:pPr lvl="1" marL="645795" indent="-229235">
              <a:lnSpc>
                <a:spcPct val="100000"/>
              </a:lnSpc>
              <a:spcBef>
                <a:spcPts val="835"/>
              </a:spcBef>
              <a:buFont typeface="Courier New"/>
              <a:buChar char="o"/>
              <a:tabLst>
                <a:tab pos="646430" algn="l"/>
                <a:tab pos="647065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Loops,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where conditions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checked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repeatedly</a:t>
            </a:r>
            <a:endParaRPr sz="1100">
              <a:latin typeface="Arial"/>
              <a:cs typeface="Arial"/>
            </a:endParaRPr>
          </a:p>
          <a:p>
            <a:pPr lvl="1" marL="645795" indent="-229235">
              <a:lnSpc>
                <a:spcPct val="100000"/>
              </a:lnSpc>
              <a:spcBef>
                <a:spcPts val="860"/>
              </a:spcBef>
              <a:buFont typeface="Courier New"/>
              <a:buChar char="o"/>
              <a:tabLst>
                <a:tab pos="646430" algn="l"/>
                <a:tab pos="647065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Identifying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 needed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accomplish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task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correct order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those</a:t>
            </a:r>
            <a:r>
              <a:rPr dirty="0" sz="1100" spc="114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</a:t>
            </a:r>
            <a:endParaRPr sz="1100">
              <a:latin typeface="Arial"/>
              <a:cs typeface="Arial"/>
            </a:endParaRPr>
          </a:p>
          <a:p>
            <a:pPr lvl="1" marL="176530">
              <a:lnSpc>
                <a:spcPct val="100000"/>
              </a:lnSpc>
              <a:buClr>
                <a:srgbClr val="525252"/>
              </a:buClr>
              <a:buFont typeface="Courier New"/>
              <a:buChar char="o"/>
            </a:pPr>
            <a:endParaRPr sz="1300">
              <a:latin typeface="Arial"/>
              <a:cs typeface="Arial"/>
            </a:endParaRPr>
          </a:p>
          <a:p>
            <a:pPr lvl="1" marL="176530">
              <a:lnSpc>
                <a:spcPct val="100000"/>
              </a:lnSpc>
              <a:spcBef>
                <a:spcPts val="30"/>
              </a:spcBef>
              <a:buClr>
                <a:srgbClr val="525252"/>
              </a:buClr>
              <a:buFont typeface="Courier New"/>
              <a:buChar char="o"/>
            </a:pPr>
            <a:endParaRPr sz="1350">
              <a:latin typeface="Arial"/>
              <a:cs typeface="Arial"/>
            </a:endParaRPr>
          </a:p>
          <a:p>
            <a:pPr marL="417195" marR="509905" indent="-228600">
              <a:lnSpc>
                <a:spcPts val="1300"/>
              </a:lnSpc>
              <a:buAutoNum type="arabicPeriod"/>
              <a:tabLst>
                <a:tab pos="418465" algn="l"/>
              </a:tabLst>
            </a:pPr>
            <a:r>
              <a:rPr dirty="0"/>
              <a:t>True or </a:t>
            </a:r>
            <a:r>
              <a:rPr dirty="0" spc="-10"/>
              <a:t>False: </a:t>
            </a:r>
            <a:r>
              <a:rPr dirty="0"/>
              <a:t>A </a:t>
            </a:r>
            <a:r>
              <a:rPr dirty="0" spc="-5"/>
              <a:t>sequence </a:t>
            </a:r>
            <a:r>
              <a:rPr dirty="0"/>
              <a:t>with </a:t>
            </a:r>
            <a:r>
              <a:rPr dirty="0" spc="-5"/>
              <a:t>fewer steps </a:t>
            </a:r>
            <a:r>
              <a:rPr dirty="0"/>
              <a:t>(or </a:t>
            </a:r>
            <a:r>
              <a:rPr dirty="0" spc="-5"/>
              <a:t>blocks) is less likely </a:t>
            </a:r>
            <a:r>
              <a:rPr dirty="0" spc="5"/>
              <a:t>to  </a:t>
            </a:r>
            <a:r>
              <a:rPr dirty="0" spc="-5"/>
              <a:t>contain errors </a:t>
            </a:r>
            <a:r>
              <a:rPr dirty="0" spc="5"/>
              <a:t>than </a:t>
            </a:r>
            <a:r>
              <a:rPr dirty="0"/>
              <a:t>a </a:t>
            </a:r>
            <a:r>
              <a:rPr dirty="0" spc="-5"/>
              <a:t>sequence </a:t>
            </a:r>
            <a:r>
              <a:rPr dirty="0"/>
              <a:t>with </a:t>
            </a:r>
            <a:r>
              <a:rPr dirty="0" spc="-5"/>
              <a:t>many </a:t>
            </a:r>
            <a:r>
              <a:rPr dirty="0"/>
              <a:t>steps (or</a:t>
            </a:r>
            <a:r>
              <a:rPr dirty="0" spc="-105"/>
              <a:t> </a:t>
            </a:r>
            <a:r>
              <a:rPr dirty="0" spc="-5"/>
              <a:t>blocks).</a:t>
            </a:r>
          </a:p>
          <a:p>
            <a:pPr marL="176530">
              <a:lnSpc>
                <a:spcPct val="100000"/>
              </a:lnSpc>
              <a:spcBef>
                <a:spcPts val="40"/>
              </a:spcBef>
              <a:buFont typeface="Lucida Sans"/>
              <a:buAutoNum type="arabicPeriod"/>
            </a:pPr>
            <a:endParaRPr sz="1750"/>
          </a:p>
          <a:p>
            <a:pPr lvl="1" marL="645795" indent="-229235">
              <a:lnSpc>
                <a:spcPct val="100000"/>
              </a:lnSpc>
              <a:buFont typeface="Courier New"/>
              <a:buChar char="o"/>
              <a:tabLst>
                <a:tab pos="646430" algn="l"/>
                <a:tab pos="647065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True</a:t>
            </a:r>
            <a:endParaRPr sz="1100">
              <a:latin typeface="Arial"/>
              <a:cs typeface="Arial"/>
            </a:endParaRPr>
          </a:p>
          <a:p>
            <a:pPr lvl="1" marL="64579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646430" algn="l"/>
                <a:tab pos="647065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False</a:t>
            </a:r>
            <a:endParaRPr sz="1100">
              <a:latin typeface="Arial"/>
              <a:cs typeface="Arial"/>
            </a:endParaRPr>
          </a:p>
          <a:p>
            <a:pPr lvl="1" marL="176530">
              <a:lnSpc>
                <a:spcPct val="100000"/>
              </a:lnSpc>
              <a:buClr>
                <a:srgbClr val="525252"/>
              </a:buClr>
              <a:buFont typeface="Courier New"/>
              <a:buChar char="o"/>
            </a:pPr>
            <a:endParaRPr sz="1300">
              <a:latin typeface="Arial"/>
              <a:cs typeface="Arial"/>
            </a:endParaRPr>
          </a:p>
          <a:p>
            <a:pPr lvl="1" marL="176530">
              <a:lnSpc>
                <a:spcPct val="100000"/>
              </a:lnSpc>
              <a:spcBef>
                <a:spcPts val="25"/>
              </a:spcBef>
              <a:buClr>
                <a:srgbClr val="525252"/>
              </a:buClr>
              <a:buFont typeface="Courier New"/>
              <a:buChar char="o"/>
            </a:pPr>
            <a:endParaRPr sz="1350">
              <a:latin typeface="Arial"/>
              <a:cs typeface="Arial"/>
            </a:endParaRPr>
          </a:p>
          <a:p>
            <a:pPr marL="417195" marR="231775" indent="-228600">
              <a:lnSpc>
                <a:spcPts val="1300"/>
              </a:lnSpc>
              <a:buAutoNum type="arabicPeriod"/>
              <a:tabLst>
                <a:tab pos="418465" algn="l"/>
                <a:tab pos="3283585" algn="l"/>
              </a:tabLst>
            </a:pPr>
            <a:r>
              <a:rPr dirty="0" spc="-5"/>
              <a:t>All </a:t>
            </a:r>
            <a:r>
              <a:rPr dirty="0" spc="-10"/>
              <a:t>of </a:t>
            </a:r>
            <a:r>
              <a:rPr dirty="0" spc="5"/>
              <a:t>the </a:t>
            </a:r>
            <a:r>
              <a:rPr dirty="0" spc="-5"/>
              <a:t>following considerations </a:t>
            </a:r>
            <a:r>
              <a:rPr dirty="0"/>
              <a:t>are </a:t>
            </a:r>
            <a:r>
              <a:rPr dirty="0" spc="-5"/>
              <a:t>important in planning </a:t>
            </a:r>
            <a:r>
              <a:rPr dirty="0"/>
              <a:t>your </a:t>
            </a:r>
            <a:r>
              <a:rPr dirty="0" spc="-5"/>
              <a:t>robot’s  movements</a:t>
            </a:r>
            <a:r>
              <a:rPr dirty="0" spc="-10"/>
              <a:t> </a:t>
            </a:r>
            <a:r>
              <a:rPr dirty="0"/>
              <a:t>EXCEPT</a:t>
            </a:r>
            <a:r>
              <a:rPr dirty="0" u="sng">
                <a:uFill>
                  <a:solidFill>
                    <a:srgbClr val="000000"/>
                  </a:solidFill>
                </a:uFill>
              </a:rPr>
              <a:t> 	</a:t>
            </a:r>
            <a:r>
              <a:rPr dirty="0"/>
              <a:t>.</a:t>
            </a:r>
          </a:p>
          <a:p>
            <a:pPr lvl="1" marL="645795" indent="-229235">
              <a:lnSpc>
                <a:spcPct val="100000"/>
              </a:lnSpc>
              <a:spcBef>
                <a:spcPts val="825"/>
              </a:spcBef>
              <a:buFont typeface="Courier New"/>
              <a:buChar char="o"/>
              <a:tabLst>
                <a:tab pos="646430" algn="l"/>
                <a:tab pos="647065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accomplish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task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fewest number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steps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and/or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</a:t>
            </a:r>
            <a:endParaRPr sz="1100">
              <a:latin typeface="Arial"/>
              <a:cs typeface="Arial"/>
            </a:endParaRPr>
          </a:p>
          <a:p>
            <a:pPr lvl="1" marL="645795" indent="-229235">
              <a:lnSpc>
                <a:spcPct val="100000"/>
              </a:lnSpc>
              <a:spcBef>
                <a:spcPts val="860"/>
              </a:spcBef>
              <a:buFont typeface="Courier New"/>
              <a:buChar char="o"/>
              <a:tabLst>
                <a:tab pos="646430" algn="l"/>
                <a:tab pos="647065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Which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you’ll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need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 your 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move, turn, etc.</a:t>
            </a:r>
            <a:endParaRPr sz="1100">
              <a:latin typeface="Arial"/>
              <a:cs typeface="Arial"/>
            </a:endParaRPr>
          </a:p>
          <a:p>
            <a:pPr lvl="1" marL="64579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646430" algn="l"/>
                <a:tab pos="647065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accomplish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task 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fewest number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</a:t>
            </a:r>
            <a:endParaRPr sz="1100">
              <a:latin typeface="Arial"/>
              <a:cs typeface="Arial"/>
            </a:endParaRPr>
          </a:p>
          <a:p>
            <a:pPr lvl="1" marL="64579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646430" algn="l"/>
                <a:tab pos="647065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Whether 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carpeted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surface</a:t>
            </a:r>
            <a:endParaRPr sz="1100">
              <a:latin typeface="Arial"/>
              <a:cs typeface="Arial"/>
            </a:endParaRPr>
          </a:p>
          <a:p>
            <a:pPr lvl="1" marL="176530">
              <a:lnSpc>
                <a:spcPct val="100000"/>
              </a:lnSpc>
              <a:buClr>
                <a:srgbClr val="525252"/>
              </a:buClr>
              <a:buFont typeface="Courier New"/>
              <a:buChar char="o"/>
            </a:pPr>
            <a:endParaRPr sz="1300">
              <a:latin typeface="Arial"/>
              <a:cs typeface="Arial"/>
            </a:endParaRPr>
          </a:p>
          <a:p>
            <a:pPr lvl="1" marL="176530">
              <a:lnSpc>
                <a:spcPct val="100000"/>
              </a:lnSpc>
              <a:spcBef>
                <a:spcPts val="10"/>
              </a:spcBef>
              <a:buClr>
                <a:srgbClr val="525252"/>
              </a:buClr>
              <a:buFont typeface="Courier New"/>
              <a:buChar char="o"/>
            </a:pPr>
            <a:endParaRPr sz="1300">
              <a:latin typeface="Arial"/>
              <a:cs typeface="Arial"/>
            </a:endParaRPr>
          </a:p>
          <a:p>
            <a:pPr marL="417195" indent="-228600">
              <a:lnSpc>
                <a:spcPct val="100000"/>
              </a:lnSpc>
              <a:buAutoNum type="arabicPeriod"/>
              <a:tabLst>
                <a:tab pos="418465" algn="l"/>
              </a:tabLst>
            </a:pPr>
            <a:r>
              <a:rPr dirty="0" spc="-10"/>
              <a:t>What </a:t>
            </a:r>
            <a:r>
              <a:rPr dirty="0" spc="-5"/>
              <a:t>is </a:t>
            </a:r>
            <a:r>
              <a:rPr dirty="0" spc="5"/>
              <a:t>the </a:t>
            </a:r>
            <a:r>
              <a:rPr dirty="0" spc="-5"/>
              <a:t>purpose of </a:t>
            </a:r>
            <a:r>
              <a:rPr dirty="0"/>
              <a:t>the </a:t>
            </a:r>
            <a:r>
              <a:rPr dirty="0" spc="-5" b="1">
                <a:latin typeface="Courier New"/>
                <a:cs typeface="Courier New"/>
              </a:rPr>
              <a:t>comment</a:t>
            </a:r>
            <a:r>
              <a:rPr dirty="0" spc="-345" b="1">
                <a:latin typeface="Courier New"/>
                <a:cs typeface="Courier New"/>
              </a:rPr>
              <a:t> </a:t>
            </a:r>
            <a:r>
              <a:rPr dirty="0" spc="-5"/>
              <a:t>block?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84884" y="1929130"/>
            <a:ext cx="5739765" cy="6987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265" indent="-229235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Text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latin typeface="Courier New"/>
                <a:cs typeface="Courier New"/>
              </a:rPr>
              <a:t>comment</a:t>
            </a:r>
            <a:r>
              <a:rPr dirty="0" sz="1100" spc="-345">
                <a:latin typeface="Courier New"/>
                <a:cs typeface="Courier New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appears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Brain.</a:t>
            </a:r>
            <a:endParaRPr sz="1100">
              <a:latin typeface="Arial"/>
              <a:cs typeface="Arial"/>
            </a:endParaRPr>
          </a:p>
          <a:p>
            <a:pPr marL="469265" indent="-229235">
              <a:lnSpc>
                <a:spcPct val="100000"/>
              </a:lnSpc>
              <a:spcBef>
                <a:spcPts val="92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Allows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programmers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write information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describe their program</a:t>
            </a:r>
            <a:endParaRPr sz="1100">
              <a:latin typeface="Arial"/>
              <a:cs typeface="Arial"/>
            </a:endParaRPr>
          </a:p>
          <a:p>
            <a:pPr marL="469265" indent="-229235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Commands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latin typeface="Courier New"/>
                <a:cs typeface="Courier New"/>
              </a:rPr>
              <a:t>comment</a:t>
            </a:r>
            <a:r>
              <a:rPr dirty="0" sz="1100" spc="-325">
                <a:latin typeface="Courier New"/>
                <a:cs typeface="Courier New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tells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which behaviors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perform.</a:t>
            </a:r>
            <a:endParaRPr sz="1100">
              <a:latin typeface="Arial"/>
              <a:cs typeface="Arial"/>
            </a:endParaRPr>
          </a:p>
          <a:p>
            <a:pPr marL="469265" indent="-229235">
              <a:lnSpc>
                <a:spcPct val="100000"/>
              </a:lnSpc>
              <a:spcBef>
                <a:spcPts val="92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None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above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Arial"/>
              <a:cs typeface="Arial"/>
            </a:endParaRPr>
          </a:p>
          <a:p>
            <a:pPr marL="240665" marR="5080" indent="-228600">
              <a:lnSpc>
                <a:spcPts val="1300"/>
              </a:lnSpc>
              <a:spcBef>
                <a:spcPts val="5"/>
              </a:spcBef>
              <a:buAutoNum type="arabicPeriod" startAt="6"/>
              <a:tabLst>
                <a:tab pos="241300" algn="l"/>
                <a:tab pos="4800600" algn="l"/>
              </a:tabLst>
            </a:pPr>
            <a:r>
              <a:rPr dirty="0" sz="1100" spc="-5" b="1">
                <a:latin typeface="Lucida Sans"/>
                <a:cs typeface="Lucida Sans"/>
              </a:rPr>
              <a:t>If </a:t>
            </a:r>
            <a:r>
              <a:rPr dirty="0" sz="1100" b="1">
                <a:latin typeface="Lucida Sans"/>
                <a:cs typeface="Lucida Sans"/>
              </a:rPr>
              <a:t>you </a:t>
            </a:r>
            <a:r>
              <a:rPr dirty="0" sz="1100" spc="-5" b="1">
                <a:latin typeface="Lucida Sans"/>
                <a:cs typeface="Lucida Sans"/>
              </a:rPr>
              <a:t>click “Run” and </a:t>
            </a:r>
            <a:r>
              <a:rPr dirty="0" sz="1100" b="1">
                <a:latin typeface="Lucida Sans"/>
                <a:cs typeface="Lucida Sans"/>
              </a:rPr>
              <a:t>your </a:t>
            </a:r>
            <a:r>
              <a:rPr dirty="0" sz="1100" spc="-5" b="1">
                <a:latin typeface="Lucida Sans"/>
                <a:cs typeface="Lucida Sans"/>
              </a:rPr>
              <a:t>robot </a:t>
            </a:r>
            <a:r>
              <a:rPr dirty="0" sz="1100" b="1">
                <a:latin typeface="Lucida Sans"/>
                <a:cs typeface="Lucida Sans"/>
              </a:rPr>
              <a:t>does </a:t>
            </a:r>
            <a:r>
              <a:rPr dirty="0" sz="1100" spc="-5" b="1">
                <a:latin typeface="Lucida Sans"/>
                <a:cs typeface="Lucida Sans"/>
              </a:rPr>
              <a:t>nothing, </a:t>
            </a:r>
            <a:r>
              <a:rPr dirty="0" sz="1100" b="1">
                <a:latin typeface="Lucida Sans"/>
                <a:cs typeface="Lucida Sans"/>
              </a:rPr>
              <a:t>all </a:t>
            </a:r>
            <a:r>
              <a:rPr dirty="0" sz="1100" spc="-10" b="1">
                <a:latin typeface="Lucida Sans"/>
                <a:cs typeface="Lucida Sans"/>
              </a:rPr>
              <a:t>of </a:t>
            </a:r>
            <a:r>
              <a:rPr dirty="0" sz="1100" spc="5" b="1">
                <a:latin typeface="Lucida Sans"/>
                <a:cs typeface="Lucida Sans"/>
              </a:rPr>
              <a:t>the </a:t>
            </a:r>
            <a:r>
              <a:rPr dirty="0" sz="1100" spc="-5" b="1">
                <a:latin typeface="Lucida Sans"/>
                <a:cs typeface="Lucida Sans"/>
              </a:rPr>
              <a:t>following </a:t>
            </a:r>
            <a:r>
              <a:rPr dirty="0" sz="1100" b="1">
                <a:latin typeface="Lucida Sans"/>
                <a:cs typeface="Lucida Sans"/>
              </a:rPr>
              <a:t>are steps  you </a:t>
            </a:r>
            <a:r>
              <a:rPr dirty="0" sz="1100" spc="-5" b="1">
                <a:latin typeface="Lucida Sans"/>
                <a:cs typeface="Lucida Sans"/>
              </a:rPr>
              <a:t>might </a:t>
            </a:r>
            <a:r>
              <a:rPr dirty="0" sz="1100" b="1">
                <a:latin typeface="Lucida Sans"/>
                <a:cs typeface="Lucida Sans"/>
              </a:rPr>
              <a:t>take </a:t>
            </a:r>
            <a:r>
              <a:rPr dirty="0" sz="1100" spc="5" b="1">
                <a:latin typeface="Lucida Sans"/>
                <a:cs typeface="Lucida Sans"/>
              </a:rPr>
              <a:t>to </a:t>
            </a:r>
            <a:r>
              <a:rPr dirty="0" sz="1100" spc="-10" b="1">
                <a:latin typeface="Lucida Sans"/>
                <a:cs typeface="Lucida Sans"/>
              </a:rPr>
              <a:t>correct </a:t>
            </a:r>
            <a:r>
              <a:rPr dirty="0" sz="1100" b="1">
                <a:latin typeface="Lucida Sans"/>
                <a:cs typeface="Lucida Sans"/>
              </a:rPr>
              <a:t>the</a:t>
            </a:r>
            <a:r>
              <a:rPr dirty="0" sz="1100" spc="10" b="1">
                <a:latin typeface="Lucida Sans"/>
                <a:cs typeface="Lucida Sans"/>
              </a:rPr>
              <a:t> </a:t>
            </a:r>
            <a:r>
              <a:rPr dirty="0" sz="1100" spc="-5" b="1">
                <a:latin typeface="Lucida Sans"/>
                <a:cs typeface="Lucida Sans"/>
              </a:rPr>
              <a:t>problem</a:t>
            </a:r>
            <a:r>
              <a:rPr dirty="0" sz="1100" spc="5" b="1">
                <a:latin typeface="Lucida Sans"/>
                <a:cs typeface="Lucida Sans"/>
              </a:rPr>
              <a:t> </a:t>
            </a:r>
            <a:r>
              <a:rPr dirty="0" sz="1100" b="1">
                <a:latin typeface="Lucida Sans"/>
                <a:cs typeface="Lucida Sans"/>
              </a:rPr>
              <a:t>EXCEPT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 	</a:t>
            </a:r>
            <a:r>
              <a:rPr dirty="0" sz="1100" b="1">
                <a:latin typeface="Lucida Sans"/>
                <a:cs typeface="Lucida Sans"/>
              </a:rPr>
              <a:t>.</a:t>
            </a:r>
            <a:endParaRPr sz="1100">
              <a:latin typeface="Lucida Sans"/>
              <a:cs typeface="Lucida Sans"/>
            </a:endParaRPr>
          </a:p>
          <a:p>
            <a:pPr lvl="1" marL="469265" indent="-229235">
              <a:lnSpc>
                <a:spcPct val="100000"/>
              </a:lnSpc>
              <a:spcBef>
                <a:spcPts val="80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Make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sure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 is displayed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Brain.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Make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sure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 is connected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</a:t>
            </a:r>
            <a:r>
              <a:rPr dirty="0" sz="1100" spc="-5">
                <a:latin typeface="Courier New"/>
                <a:cs typeface="Courier New"/>
              </a:rPr>
              <a:t>when started</a:t>
            </a:r>
            <a:r>
              <a:rPr dirty="0" sz="1100" spc="-360">
                <a:latin typeface="Courier New"/>
                <a:cs typeface="Courier New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block.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92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Make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sure the Touch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LED is properly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connected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Autopilot.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Connect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robot 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Brain,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click 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before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attempting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Run.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525252"/>
              </a:buClr>
              <a:buFont typeface="Courier New"/>
              <a:buChar char="o"/>
            </a:pPr>
            <a:endParaRPr sz="13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525252"/>
              </a:buClr>
              <a:buFont typeface="Courier New"/>
              <a:buChar char="o"/>
            </a:pPr>
            <a:endParaRPr sz="1350">
              <a:latin typeface="Arial"/>
              <a:cs typeface="Arial"/>
            </a:endParaRPr>
          </a:p>
          <a:p>
            <a:pPr marL="240665" marR="169545" indent="-228600">
              <a:lnSpc>
                <a:spcPts val="1300"/>
              </a:lnSpc>
              <a:buAutoNum type="arabicPeriod" startAt="6"/>
              <a:tabLst>
                <a:tab pos="241300" algn="l"/>
              </a:tabLst>
            </a:pPr>
            <a:r>
              <a:rPr dirty="0" sz="1100" spc="-5" b="1">
                <a:latin typeface="Lucida Sans"/>
                <a:cs typeface="Lucida Sans"/>
              </a:rPr>
              <a:t>If </a:t>
            </a:r>
            <a:r>
              <a:rPr dirty="0" sz="1100" b="1">
                <a:latin typeface="Lucida Sans"/>
                <a:cs typeface="Lucida Sans"/>
              </a:rPr>
              <a:t>you </a:t>
            </a:r>
            <a:r>
              <a:rPr dirty="0" sz="1100" spc="-10" b="1">
                <a:latin typeface="Lucida Sans"/>
                <a:cs typeface="Lucida Sans"/>
              </a:rPr>
              <a:t>expect </a:t>
            </a:r>
            <a:r>
              <a:rPr dirty="0" sz="1100" b="1">
                <a:latin typeface="Lucida Sans"/>
                <a:cs typeface="Lucida Sans"/>
              </a:rPr>
              <a:t>your </a:t>
            </a:r>
            <a:r>
              <a:rPr dirty="0" sz="1100" spc="-10" b="1">
                <a:latin typeface="Lucida Sans"/>
                <a:cs typeface="Lucida Sans"/>
              </a:rPr>
              <a:t>robot </a:t>
            </a:r>
            <a:r>
              <a:rPr dirty="0" sz="1100" spc="10" b="1">
                <a:latin typeface="Lucida Sans"/>
                <a:cs typeface="Lucida Sans"/>
              </a:rPr>
              <a:t>to </a:t>
            </a:r>
            <a:r>
              <a:rPr dirty="0" sz="1100" b="1">
                <a:latin typeface="Lucida Sans"/>
                <a:cs typeface="Lucida Sans"/>
              </a:rPr>
              <a:t>turn </a:t>
            </a:r>
            <a:r>
              <a:rPr dirty="0" sz="1100" spc="-10" b="1">
                <a:latin typeface="Lucida Sans"/>
                <a:cs typeface="Lucida Sans"/>
              </a:rPr>
              <a:t>left </a:t>
            </a:r>
            <a:r>
              <a:rPr dirty="0" sz="1100" spc="-5" b="1">
                <a:latin typeface="Lucida Sans"/>
                <a:cs typeface="Lucida Sans"/>
              </a:rPr>
              <a:t>90 degrees, and </a:t>
            </a:r>
            <a:r>
              <a:rPr dirty="0" sz="1100" spc="-10" b="1">
                <a:latin typeface="Lucida Sans"/>
                <a:cs typeface="Lucida Sans"/>
              </a:rPr>
              <a:t>it </a:t>
            </a:r>
            <a:r>
              <a:rPr dirty="0" sz="1100" b="1">
                <a:latin typeface="Lucida Sans"/>
                <a:cs typeface="Lucida Sans"/>
              </a:rPr>
              <a:t>turns </a:t>
            </a:r>
            <a:r>
              <a:rPr dirty="0" sz="1100" spc="-5" b="1">
                <a:latin typeface="Lucida Sans"/>
                <a:cs typeface="Lucida Sans"/>
              </a:rPr>
              <a:t>right instead,  how </a:t>
            </a:r>
            <a:r>
              <a:rPr dirty="0" sz="1100" b="1">
                <a:latin typeface="Lucida Sans"/>
                <a:cs typeface="Lucida Sans"/>
              </a:rPr>
              <a:t>would </a:t>
            </a:r>
            <a:r>
              <a:rPr dirty="0" sz="1100" spc="5" b="1">
                <a:latin typeface="Lucida Sans"/>
                <a:cs typeface="Lucida Sans"/>
              </a:rPr>
              <a:t>you </a:t>
            </a:r>
            <a:r>
              <a:rPr dirty="0" sz="1100" spc="-5" b="1">
                <a:latin typeface="Lucida Sans"/>
                <a:cs typeface="Lucida Sans"/>
              </a:rPr>
              <a:t>fix </a:t>
            </a:r>
            <a:r>
              <a:rPr dirty="0" sz="1100" b="1">
                <a:latin typeface="Lucida Sans"/>
                <a:cs typeface="Lucida Sans"/>
              </a:rPr>
              <a:t>the</a:t>
            </a:r>
            <a:r>
              <a:rPr dirty="0" sz="1100" spc="-70" b="1">
                <a:latin typeface="Lucida Sans"/>
                <a:cs typeface="Lucida Sans"/>
              </a:rPr>
              <a:t> </a:t>
            </a:r>
            <a:r>
              <a:rPr dirty="0" sz="1100" b="1">
                <a:latin typeface="Lucida Sans"/>
                <a:cs typeface="Lucida Sans"/>
              </a:rPr>
              <a:t>problem?</a:t>
            </a:r>
            <a:endParaRPr sz="1100">
              <a:latin typeface="Lucida Sans"/>
              <a:cs typeface="Lucida Sans"/>
            </a:endParaRPr>
          </a:p>
          <a:p>
            <a:pPr lvl="1" marL="469265" indent="-229235">
              <a:lnSpc>
                <a:spcPct val="100000"/>
              </a:lnSpc>
              <a:spcBef>
                <a:spcPts val="819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Pick up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robot, and rotate it manually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direction you’d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like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turn.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Disconnect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reconnect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VEX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IQ Gyro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Sensor.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Check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configuration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properly configured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Autopilot.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Change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direction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latin typeface="Courier New"/>
                <a:cs typeface="Courier New"/>
              </a:rPr>
              <a:t>turn for</a:t>
            </a:r>
            <a:r>
              <a:rPr dirty="0" sz="1100" spc="-385">
                <a:latin typeface="Courier New"/>
                <a:cs typeface="Courier New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right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left.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525252"/>
              </a:buClr>
              <a:buFont typeface="Courier New"/>
              <a:buChar char="o"/>
            </a:pPr>
            <a:endParaRPr sz="13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525252"/>
              </a:buClr>
              <a:buFont typeface="Courier New"/>
              <a:buChar char="o"/>
            </a:pPr>
            <a:endParaRPr sz="1300">
              <a:latin typeface="Arial"/>
              <a:cs typeface="Arial"/>
            </a:endParaRPr>
          </a:p>
          <a:p>
            <a:pPr marL="240665" marR="725805" indent="-228600">
              <a:lnSpc>
                <a:spcPct val="105500"/>
              </a:lnSpc>
              <a:buAutoNum type="arabicPeriod" startAt="6"/>
              <a:tabLst>
                <a:tab pos="241300" algn="l"/>
              </a:tabLst>
            </a:pPr>
            <a:r>
              <a:rPr dirty="0" sz="1100" b="1">
                <a:latin typeface="Lucida Sans"/>
                <a:cs typeface="Lucida Sans"/>
              </a:rPr>
              <a:t>True </a:t>
            </a:r>
            <a:r>
              <a:rPr dirty="0" sz="1100" spc="-5" b="1">
                <a:latin typeface="Lucida Sans"/>
                <a:cs typeface="Lucida Sans"/>
              </a:rPr>
              <a:t>of </a:t>
            </a:r>
            <a:r>
              <a:rPr dirty="0" sz="1100" spc="-10" b="1">
                <a:latin typeface="Lucida Sans"/>
                <a:cs typeface="Lucida Sans"/>
              </a:rPr>
              <a:t>False: </a:t>
            </a:r>
            <a:r>
              <a:rPr dirty="0" sz="1100" b="1">
                <a:latin typeface="Lucida Sans"/>
                <a:cs typeface="Lucida Sans"/>
              </a:rPr>
              <a:t>The </a:t>
            </a:r>
            <a:r>
              <a:rPr dirty="0" sz="1100" spc="-5" b="1">
                <a:latin typeface="Courier New"/>
                <a:cs typeface="Courier New"/>
              </a:rPr>
              <a:t>comment</a:t>
            </a:r>
            <a:r>
              <a:rPr dirty="0" sz="1100" spc="-325" b="1">
                <a:latin typeface="Courier New"/>
                <a:cs typeface="Courier New"/>
              </a:rPr>
              <a:t> </a:t>
            </a:r>
            <a:r>
              <a:rPr dirty="0" sz="1100" b="1">
                <a:latin typeface="Lucida Sans"/>
                <a:cs typeface="Lucida Sans"/>
              </a:rPr>
              <a:t>block </a:t>
            </a:r>
            <a:r>
              <a:rPr dirty="0" sz="1100" spc="-5" b="1">
                <a:latin typeface="Lucida Sans"/>
                <a:cs typeface="Lucida Sans"/>
              </a:rPr>
              <a:t>and </a:t>
            </a:r>
            <a:r>
              <a:rPr dirty="0" sz="1100" b="1">
                <a:latin typeface="Lucida Sans"/>
                <a:cs typeface="Lucida Sans"/>
              </a:rPr>
              <a:t>the note </a:t>
            </a:r>
            <a:r>
              <a:rPr dirty="0" sz="1100" spc="-5" b="1">
                <a:latin typeface="Lucida Sans"/>
                <a:cs typeface="Lucida Sans"/>
              </a:rPr>
              <a:t>feature can </a:t>
            </a:r>
            <a:r>
              <a:rPr dirty="0" sz="1100" b="1">
                <a:latin typeface="Lucida Sans"/>
                <a:cs typeface="Lucida Sans"/>
              </a:rPr>
              <a:t>be </a:t>
            </a:r>
            <a:r>
              <a:rPr dirty="0" sz="1100" spc="-5" b="1">
                <a:latin typeface="Lucida Sans"/>
                <a:cs typeface="Lucida Sans"/>
              </a:rPr>
              <a:t>used  interchangeably in VEXcode </a:t>
            </a:r>
            <a:r>
              <a:rPr dirty="0" sz="1100" b="1">
                <a:latin typeface="Lucida Sans"/>
                <a:cs typeface="Lucida Sans"/>
              </a:rPr>
              <a:t>IQ</a:t>
            </a:r>
            <a:r>
              <a:rPr dirty="0" sz="1100" spc="-5" b="1">
                <a:latin typeface="Lucida Sans"/>
                <a:cs typeface="Lucida Sans"/>
              </a:rPr>
              <a:t> Blocks.</a:t>
            </a:r>
            <a:endParaRPr sz="1100">
              <a:latin typeface="Lucida Sans"/>
              <a:cs typeface="Lucida Sans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True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False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525252"/>
              </a:buClr>
              <a:buFont typeface="Courier New"/>
              <a:buChar char="o"/>
            </a:pPr>
            <a:endParaRPr sz="13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525252"/>
              </a:buClr>
              <a:buFont typeface="Courier New"/>
              <a:buChar char="o"/>
            </a:pPr>
            <a:endParaRPr sz="13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buAutoNum type="arabicPeriod" startAt="6"/>
              <a:tabLst>
                <a:tab pos="241300" algn="l"/>
              </a:tabLst>
            </a:pPr>
            <a:r>
              <a:rPr dirty="0" sz="1100" spc="-10" b="1">
                <a:latin typeface="Lucida Sans"/>
                <a:cs typeface="Lucida Sans"/>
              </a:rPr>
              <a:t>What </a:t>
            </a:r>
            <a:r>
              <a:rPr dirty="0" sz="1100" spc="-5" b="1">
                <a:latin typeface="Lucida Sans"/>
                <a:cs typeface="Lucida Sans"/>
              </a:rPr>
              <a:t>is </a:t>
            </a:r>
            <a:r>
              <a:rPr dirty="0" sz="1100" spc="5" b="1">
                <a:latin typeface="Lucida Sans"/>
                <a:cs typeface="Lucida Sans"/>
              </a:rPr>
              <a:t>the </a:t>
            </a:r>
            <a:r>
              <a:rPr dirty="0" sz="1100" spc="-10" b="1">
                <a:latin typeface="Lucida Sans"/>
                <a:cs typeface="Lucida Sans"/>
              </a:rPr>
              <a:t>best </a:t>
            </a:r>
            <a:r>
              <a:rPr dirty="0" sz="1100" spc="-5" b="1">
                <a:latin typeface="Lucida Sans"/>
                <a:cs typeface="Lucida Sans"/>
              </a:rPr>
              <a:t>order operations in problem solving using </a:t>
            </a:r>
            <a:r>
              <a:rPr dirty="0" sz="1100" b="1">
                <a:latin typeface="Lucida Sans"/>
                <a:cs typeface="Lucida Sans"/>
              </a:rPr>
              <a:t>your</a:t>
            </a:r>
            <a:r>
              <a:rPr dirty="0" sz="1100" spc="40" b="1">
                <a:latin typeface="Lucida Sans"/>
                <a:cs typeface="Lucida Sans"/>
              </a:rPr>
              <a:t> </a:t>
            </a:r>
            <a:r>
              <a:rPr dirty="0" sz="1100" b="1">
                <a:latin typeface="Lucida Sans"/>
                <a:cs typeface="Lucida Sans"/>
              </a:rPr>
              <a:t>robot?</a:t>
            </a:r>
            <a:endParaRPr sz="1100">
              <a:latin typeface="Lucida Sans"/>
              <a:cs typeface="Lucida Sans"/>
            </a:endParaRPr>
          </a:p>
          <a:p>
            <a:pPr lvl="1" marL="469265" marR="215265" indent="-228600">
              <a:lnSpc>
                <a:spcPts val="1270"/>
              </a:lnSpc>
              <a:spcBef>
                <a:spcPts val="94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Design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solution,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2.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3.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Define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problem,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4. Is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problem  solved?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2700" y="476250"/>
            <a:ext cx="2856103" cy="1313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47873" y="471423"/>
            <a:ext cx="2865755" cy="1322705"/>
          </a:xfrm>
          <a:custGeom>
            <a:avLst/>
            <a:gdLst/>
            <a:ahLst/>
            <a:cxnLst/>
            <a:rect l="l" t="t" r="r" b="b"/>
            <a:pathLst>
              <a:path w="2865754" h="1322705">
                <a:moveTo>
                  <a:pt x="0" y="1322704"/>
                </a:moveTo>
                <a:lnTo>
                  <a:pt x="2865628" y="1322704"/>
                </a:lnTo>
                <a:lnTo>
                  <a:pt x="2865628" y="0"/>
                </a:lnTo>
                <a:lnTo>
                  <a:pt x="0" y="0"/>
                </a:lnTo>
                <a:lnTo>
                  <a:pt x="0" y="132270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433832"/>
            <a:ext cx="5677535" cy="211010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469265" marR="153035" indent="-228600">
              <a:lnSpc>
                <a:spcPts val="1260"/>
              </a:lnSpc>
              <a:spcBef>
                <a:spcPts val="19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2.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Define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problem,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3.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Design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solution,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4. Is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problem  solved?</a:t>
            </a:r>
            <a:endParaRPr sz="1100">
              <a:latin typeface="Arial"/>
              <a:cs typeface="Arial"/>
            </a:endParaRPr>
          </a:p>
          <a:p>
            <a:pPr marL="469265" marR="153035" indent="-228600">
              <a:lnSpc>
                <a:spcPts val="1270"/>
              </a:lnSpc>
              <a:spcBef>
                <a:spcPts val="91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Define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problem,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2.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Design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solution,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3.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4.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the problem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solved?</a:t>
            </a:r>
            <a:endParaRPr sz="1100">
              <a:latin typeface="Arial"/>
              <a:cs typeface="Arial"/>
            </a:endParaRPr>
          </a:p>
          <a:p>
            <a:pPr marL="469265" marR="5080" indent="-228600">
              <a:lnSpc>
                <a:spcPts val="1260"/>
              </a:lnSpc>
              <a:spcBef>
                <a:spcPts val="92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1. Is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problem solved?,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2.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Define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problem,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3.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Design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solution,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4.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steps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Arial"/>
              <a:cs typeface="Arial"/>
            </a:endParaRPr>
          </a:p>
          <a:p>
            <a:pPr marL="240665" marR="67310" indent="-228600">
              <a:lnSpc>
                <a:spcPts val="1300"/>
              </a:lnSpc>
            </a:pPr>
            <a:r>
              <a:rPr dirty="0" sz="1100" b="1">
                <a:latin typeface="Lucida Sans"/>
                <a:cs typeface="Lucida Sans"/>
              </a:rPr>
              <a:t>10. </a:t>
            </a:r>
            <a:r>
              <a:rPr dirty="0" sz="1100" spc="-5" b="1">
                <a:latin typeface="Lucida Sans"/>
                <a:cs typeface="Lucida Sans"/>
              </a:rPr>
              <a:t>Susie </a:t>
            </a:r>
            <a:r>
              <a:rPr dirty="0" sz="1100" b="1">
                <a:latin typeface="Lucida Sans"/>
                <a:cs typeface="Lucida Sans"/>
              </a:rPr>
              <a:t>was </a:t>
            </a:r>
            <a:r>
              <a:rPr dirty="0" sz="1100" spc="-5" b="1">
                <a:latin typeface="Lucida Sans"/>
                <a:cs typeface="Lucida Sans"/>
              </a:rPr>
              <a:t>asked </a:t>
            </a:r>
            <a:r>
              <a:rPr dirty="0" sz="1100" spc="5" b="1">
                <a:latin typeface="Lucida Sans"/>
                <a:cs typeface="Lucida Sans"/>
              </a:rPr>
              <a:t>to </a:t>
            </a:r>
            <a:r>
              <a:rPr dirty="0" sz="1100" spc="-5" b="1">
                <a:latin typeface="Lucida Sans"/>
                <a:cs typeface="Lucida Sans"/>
              </a:rPr>
              <a:t>program </a:t>
            </a:r>
            <a:r>
              <a:rPr dirty="0" sz="1100" spc="-10" b="1">
                <a:latin typeface="Lucida Sans"/>
                <a:cs typeface="Lucida Sans"/>
              </a:rPr>
              <a:t>her </a:t>
            </a:r>
            <a:r>
              <a:rPr dirty="0" sz="1100" spc="-5" b="1">
                <a:latin typeface="Lucida Sans"/>
                <a:cs typeface="Lucida Sans"/>
              </a:rPr>
              <a:t>robot </a:t>
            </a:r>
            <a:r>
              <a:rPr dirty="0" sz="1100" spc="5" b="1">
                <a:latin typeface="Lucida Sans"/>
                <a:cs typeface="Lucida Sans"/>
              </a:rPr>
              <a:t>to </a:t>
            </a:r>
            <a:r>
              <a:rPr dirty="0" sz="1100" b="1">
                <a:latin typeface="Lucida Sans"/>
                <a:cs typeface="Lucida Sans"/>
              </a:rPr>
              <a:t>drive forward </a:t>
            </a:r>
            <a:r>
              <a:rPr dirty="0" sz="1100" spc="-5" b="1">
                <a:latin typeface="Lucida Sans"/>
                <a:cs typeface="Lucida Sans"/>
              </a:rPr>
              <a:t>six </a:t>
            </a:r>
            <a:r>
              <a:rPr dirty="0" sz="1100" spc="-10" b="1">
                <a:latin typeface="Lucida Sans"/>
                <a:cs typeface="Lucida Sans"/>
              </a:rPr>
              <a:t>inches, </a:t>
            </a:r>
            <a:r>
              <a:rPr dirty="0" sz="1100" spc="5" b="1">
                <a:latin typeface="Lucida Sans"/>
                <a:cs typeface="Lucida Sans"/>
              </a:rPr>
              <a:t>turn  </a:t>
            </a:r>
            <a:r>
              <a:rPr dirty="0" sz="1100" b="1">
                <a:latin typeface="Lucida Sans"/>
                <a:cs typeface="Lucida Sans"/>
              </a:rPr>
              <a:t>around, </a:t>
            </a:r>
            <a:r>
              <a:rPr dirty="0" sz="1100" spc="-5" b="1">
                <a:latin typeface="Lucida Sans"/>
                <a:cs typeface="Lucida Sans"/>
              </a:rPr>
              <a:t>and </a:t>
            </a:r>
            <a:r>
              <a:rPr dirty="0" sz="1100" b="1">
                <a:latin typeface="Lucida Sans"/>
                <a:cs typeface="Lucida Sans"/>
              </a:rPr>
              <a:t>return </a:t>
            </a:r>
            <a:r>
              <a:rPr dirty="0" sz="1100" spc="5" b="1">
                <a:latin typeface="Lucida Sans"/>
                <a:cs typeface="Lucida Sans"/>
              </a:rPr>
              <a:t>to its </a:t>
            </a:r>
            <a:r>
              <a:rPr dirty="0" sz="1100" spc="-5" b="1">
                <a:latin typeface="Lucida Sans"/>
                <a:cs typeface="Lucida Sans"/>
              </a:rPr>
              <a:t>starting location. </a:t>
            </a:r>
            <a:r>
              <a:rPr dirty="0" sz="1100" spc="5" b="1">
                <a:latin typeface="Lucida Sans"/>
                <a:cs typeface="Lucida Sans"/>
              </a:rPr>
              <a:t>To </a:t>
            </a:r>
            <a:r>
              <a:rPr dirty="0" sz="1100" spc="-5" b="1">
                <a:latin typeface="Lucida Sans"/>
                <a:cs typeface="Lucida Sans"/>
              </a:rPr>
              <a:t>successfully accomplish </a:t>
            </a:r>
            <a:r>
              <a:rPr dirty="0" sz="1100" b="1">
                <a:latin typeface="Lucida Sans"/>
                <a:cs typeface="Lucida Sans"/>
              </a:rPr>
              <a:t>this  task, </a:t>
            </a:r>
            <a:r>
              <a:rPr dirty="0" sz="1100" spc="-5" b="1">
                <a:latin typeface="Lucida Sans"/>
                <a:cs typeface="Lucida Sans"/>
              </a:rPr>
              <a:t>is Susie’s code (below)</a:t>
            </a:r>
            <a:r>
              <a:rPr dirty="0" sz="1100" spc="-55" b="1">
                <a:latin typeface="Lucida Sans"/>
                <a:cs typeface="Lucida Sans"/>
              </a:rPr>
              <a:t> </a:t>
            </a:r>
            <a:r>
              <a:rPr dirty="0" sz="1100" spc="-5" b="1">
                <a:latin typeface="Lucida Sans"/>
                <a:cs typeface="Lucida Sans"/>
              </a:rPr>
              <a:t>correct?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884" y="5860160"/>
            <a:ext cx="5665470" cy="11861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265" indent="-229235">
              <a:lnSpc>
                <a:spcPct val="100000"/>
              </a:lnSpc>
              <a:spcBef>
                <a:spcPts val="10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Yes</a:t>
            </a:r>
            <a:endParaRPr sz="1100">
              <a:latin typeface="Arial"/>
              <a:cs typeface="Arial"/>
            </a:endParaRPr>
          </a:p>
          <a:p>
            <a:pPr marL="469265" indent="-229235">
              <a:lnSpc>
                <a:spcPct val="100000"/>
              </a:lnSpc>
              <a:spcBef>
                <a:spcPts val="86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No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Arial"/>
              <a:cs typeface="Arial"/>
            </a:endParaRPr>
          </a:p>
          <a:p>
            <a:pPr marL="240665" marR="5080" indent="-228600">
              <a:lnSpc>
                <a:spcPts val="1300"/>
              </a:lnSpc>
            </a:pPr>
            <a:r>
              <a:rPr dirty="0" sz="1100" b="1">
                <a:latin typeface="Lucida Sans"/>
                <a:cs typeface="Lucida Sans"/>
              </a:rPr>
              <a:t>11.</a:t>
            </a:r>
            <a:r>
              <a:rPr dirty="0" sz="1100" spc="-254" b="1">
                <a:latin typeface="Lucida Sans"/>
                <a:cs typeface="Lucida Sans"/>
              </a:rPr>
              <a:t> </a:t>
            </a:r>
            <a:r>
              <a:rPr dirty="0" sz="1100" spc="-5" b="1">
                <a:latin typeface="Lucida Sans"/>
                <a:cs typeface="Lucida Sans"/>
              </a:rPr>
              <a:t>Which </a:t>
            </a:r>
            <a:r>
              <a:rPr dirty="0" sz="1100" b="1">
                <a:latin typeface="Lucida Sans"/>
                <a:cs typeface="Lucida Sans"/>
              </a:rPr>
              <a:t>of the </a:t>
            </a:r>
            <a:r>
              <a:rPr dirty="0" sz="1100" spc="-5" b="1">
                <a:latin typeface="Lucida Sans"/>
                <a:cs typeface="Lucida Sans"/>
              </a:rPr>
              <a:t>following sequences is </a:t>
            </a:r>
            <a:r>
              <a:rPr dirty="0" sz="1100" spc="5" b="1">
                <a:latin typeface="Lucida Sans"/>
                <a:cs typeface="Lucida Sans"/>
              </a:rPr>
              <a:t>the </a:t>
            </a:r>
            <a:r>
              <a:rPr dirty="0" sz="1100" spc="-5" b="1">
                <a:latin typeface="Lucida Sans"/>
                <a:cs typeface="Lucida Sans"/>
              </a:rPr>
              <a:t>best possible sequence </a:t>
            </a:r>
            <a:r>
              <a:rPr dirty="0" sz="1100" spc="5" b="1">
                <a:latin typeface="Lucida Sans"/>
                <a:cs typeface="Lucida Sans"/>
              </a:rPr>
              <a:t>to </a:t>
            </a:r>
            <a:r>
              <a:rPr dirty="0" sz="1100" spc="-5" b="1">
                <a:latin typeface="Lucida Sans"/>
                <a:cs typeface="Lucida Sans"/>
              </a:rPr>
              <a:t>plan </a:t>
            </a:r>
            <a:r>
              <a:rPr dirty="0" sz="1100" b="1">
                <a:latin typeface="Lucida Sans"/>
                <a:cs typeface="Lucida Sans"/>
              </a:rPr>
              <a:t>the  </a:t>
            </a:r>
            <a:r>
              <a:rPr dirty="0" sz="1100" spc="-5" b="1">
                <a:latin typeface="Lucida Sans"/>
                <a:cs typeface="Lucida Sans"/>
              </a:rPr>
              <a:t>robot’s </a:t>
            </a:r>
            <a:r>
              <a:rPr dirty="0" sz="1100" b="1">
                <a:latin typeface="Lucida Sans"/>
                <a:cs typeface="Lucida Sans"/>
              </a:rPr>
              <a:t>movements </a:t>
            </a:r>
            <a:r>
              <a:rPr dirty="0" sz="1100" spc="-5" b="1">
                <a:latin typeface="Lucida Sans"/>
                <a:cs typeface="Lucida Sans"/>
              </a:rPr>
              <a:t>from </a:t>
            </a:r>
            <a:r>
              <a:rPr dirty="0" sz="1100" b="1">
                <a:latin typeface="Lucida Sans"/>
                <a:cs typeface="Lucida Sans"/>
              </a:rPr>
              <a:t>the </a:t>
            </a:r>
            <a:r>
              <a:rPr dirty="0" sz="1100" spc="-5" b="1">
                <a:latin typeface="Lucida Sans"/>
                <a:cs typeface="Lucida Sans"/>
              </a:rPr>
              <a:t>red </a:t>
            </a:r>
            <a:r>
              <a:rPr dirty="0" sz="1100" b="1">
                <a:latin typeface="Lucida Sans"/>
                <a:cs typeface="Lucida Sans"/>
              </a:rPr>
              <a:t>box </a:t>
            </a:r>
            <a:r>
              <a:rPr dirty="0" sz="1100" spc="5" b="1">
                <a:latin typeface="Lucida Sans"/>
                <a:cs typeface="Lucida Sans"/>
              </a:rPr>
              <a:t>to the </a:t>
            </a:r>
            <a:r>
              <a:rPr dirty="0" sz="1100" b="1">
                <a:latin typeface="Lucida Sans"/>
                <a:cs typeface="Lucida Sans"/>
              </a:rPr>
              <a:t>blue box </a:t>
            </a:r>
            <a:r>
              <a:rPr dirty="0" sz="1100" spc="-5" b="1">
                <a:latin typeface="Lucida Sans"/>
                <a:cs typeface="Lucida Sans"/>
              </a:rPr>
              <a:t>in </a:t>
            </a:r>
            <a:r>
              <a:rPr dirty="0" sz="1100" b="1">
                <a:latin typeface="Lucida Sans"/>
                <a:cs typeface="Lucida Sans"/>
              </a:rPr>
              <a:t>the diagram</a:t>
            </a:r>
            <a:r>
              <a:rPr dirty="0" sz="1100" spc="-120" b="1">
                <a:latin typeface="Lucida Sans"/>
                <a:cs typeface="Lucida Sans"/>
              </a:rPr>
              <a:t> </a:t>
            </a:r>
            <a:r>
              <a:rPr dirty="0" sz="1100" spc="-5" b="1">
                <a:latin typeface="Lucida Sans"/>
                <a:cs typeface="Lucida Sans"/>
              </a:rPr>
              <a:t>below?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30886" y="2765556"/>
            <a:ext cx="3944760" cy="2844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33498" y="2623185"/>
            <a:ext cx="4295775" cy="3107055"/>
          </a:xfrm>
          <a:custGeom>
            <a:avLst/>
            <a:gdLst/>
            <a:ahLst/>
            <a:cxnLst/>
            <a:rect l="l" t="t" r="r" b="b"/>
            <a:pathLst>
              <a:path w="4295775" h="3107054">
                <a:moveTo>
                  <a:pt x="0" y="3107055"/>
                </a:moveTo>
                <a:lnTo>
                  <a:pt x="4295394" y="3107055"/>
                </a:lnTo>
                <a:lnTo>
                  <a:pt x="4295394" y="0"/>
                </a:lnTo>
                <a:lnTo>
                  <a:pt x="0" y="0"/>
                </a:lnTo>
                <a:lnTo>
                  <a:pt x="0" y="310705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1752" y="4229227"/>
            <a:ext cx="5607685" cy="30480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998345" marR="5080" indent="-1986280">
              <a:lnSpc>
                <a:spcPct val="103299"/>
              </a:lnSpc>
              <a:spcBef>
                <a:spcPts val="65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When adding the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4x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Pitch Shaft, twist the pitch shaft to check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tension while turning. If it spins freely, it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not 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properly inserted into the</a:t>
            </a:r>
            <a:r>
              <a:rPr dirty="0" sz="900" spc="-1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motor.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95450" y="476250"/>
            <a:ext cx="45720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90623" y="471423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313433" y="4130166"/>
            <a:ext cx="2086610" cy="28365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ts val="1290"/>
              </a:lnSpc>
              <a:spcBef>
                <a:spcPts val="105"/>
              </a:spcBef>
              <a:buFont typeface="Courier New"/>
              <a:buChar char="o"/>
              <a:tabLst>
                <a:tab pos="240665" algn="l"/>
                <a:tab pos="2413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1)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Turn left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90</a:t>
            </a:r>
            <a:r>
              <a:rPr dirty="0" sz="1100" spc="-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degrees</a:t>
            </a:r>
            <a:endParaRPr sz="1100">
              <a:latin typeface="Arial"/>
              <a:cs typeface="Arial"/>
            </a:endParaRPr>
          </a:p>
          <a:p>
            <a:pPr lvl="1" marL="405765" indent="-164465">
              <a:lnSpc>
                <a:spcPts val="1260"/>
              </a:lnSpc>
              <a:buAutoNum type="arabicParenR" startAt="2"/>
              <a:tabLst>
                <a:tab pos="405765" algn="l"/>
              </a:tabLst>
            </a:pP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Drive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forward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6</a:t>
            </a:r>
            <a:r>
              <a:rPr dirty="0" sz="11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inches</a:t>
            </a:r>
            <a:endParaRPr sz="1100">
              <a:latin typeface="Arial"/>
              <a:cs typeface="Arial"/>
            </a:endParaRPr>
          </a:p>
          <a:p>
            <a:pPr lvl="1" marL="403860" indent="-163195">
              <a:lnSpc>
                <a:spcPts val="1265"/>
              </a:lnSpc>
              <a:buAutoNum type="arabicParenR" startAt="2"/>
              <a:tabLst>
                <a:tab pos="404495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Turn right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90</a:t>
            </a:r>
            <a:r>
              <a:rPr dirty="0" sz="11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degrees</a:t>
            </a:r>
            <a:endParaRPr sz="1100">
              <a:latin typeface="Arial"/>
              <a:cs typeface="Arial"/>
            </a:endParaRPr>
          </a:p>
          <a:p>
            <a:pPr lvl="1" marL="405765" indent="-164465">
              <a:lnSpc>
                <a:spcPts val="1265"/>
              </a:lnSpc>
              <a:buAutoNum type="arabicParenR" startAt="2"/>
              <a:tabLst>
                <a:tab pos="405765" algn="l"/>
              </a:tabLst>
            </a:pP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Drive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forward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6</a:t>
            </a:r>
            <a:r>
              <a:rPr dirty="0" sz="11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inches</a:t>
            </a:r>
            <a:endParaRPr sz="1100">
              <a:latin typeface="Arial"/>
              <a:cs typeface="Arial"/>
            </a:endParaRPr>
          </a:p>
          <a:p>
            <a:pPr lvl="1" marL="403860" indent="-163195">
              <a:lnSpc>
                <a:spcPts val="1265"/>
              </a:lnSpc>
              <a:buAutoNum type="arabicParenR" startAt="2"/>
              <a:tabLst>
                <a:tab pos="404495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Turn left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90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degrees</a:t>
            </a:r>
            <a:endParaRPr sz="1100">
              <a:latin typeface="Arial"/>
              <a:cs typeface="Arial"/>
            </a:endParaRPr>
          </a:p>
          <a:p>
            <a:pPr lvl="1" marL="405765" indent="-164465">
              <a:lnSpc>
                <a:spcPts val="1265"/>
              </a:lnSpc>
              <a:buAutoNum type="arabicParenR" startAt="2"/>
              <a:tabLst>
                <a:tab pos="405765" algn="l"/>
              </a:tabLst>
            </a:pP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Drive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forward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14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inches</a:t>
            </a:r>
            <a:endParaRPr sz="1100">
              <a:latin typeface="Arial"/>
              <a:cs typeface="Arial"/>
            </a:endParaRPr>
          </a:p>
          <a:p>
            <a:pPr lvl="1" marL="403860" indent="-163195">
              <a:lnSpc>
                <a:spcPts val="1260"/>
              </a:lnSpc>
              <a:buAutoNum type="arabicParenR" startAt="2"/>
              <a:tabLst>
                <a:tab pos="404495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Turn right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90</a:t>
            </a:r>
            <a:r>
              <a:rPr dirty="0" sz="11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degrees</a:t>
            </a:r>
            <a:endParaRPr sz="1100">
              <a:latin typeface="Arial"/>
              <a:cs typeface="Arial"/>
            </a:endParaRPr>
          </a:p>
          <a:p>
            <a:pPr lvl="1" marL="405765" indent="-164465">
              <a:lnSpc>
                <a:spcPts val="1290"/>
              </a:lnSpc>
              <a:buAutoNum type="arabicParenR" startAt="2"/>
              <a:tabLst>
                <a:tab pos="405765" algn="l"/>
              </a:tabLst>
            </a:pP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Drive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forward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6</a:t>
            </a:r>
            <a:r>
              <a:rPr dirty="0" sz="11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inches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ts val="1290"/>
              </a:lnSpc>
              <a:spcBef>
                <a:spcPts val="875"/>
              </a:spcBef>
              <a:buFont typeface="Courier New"/>
              <a:buChar char="o"/>
              <a:tabLst>
                <a:tab pos="240665" algn="l"/>
                <a:tab pos="2413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1)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Turn left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90</a:t>
            </a:r>
            <a:r>
              <a:rPr dirty="0" sz="1100" spc="-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degrees</a:t>
            </a:r>
            <a:endParaRPr sz="1100">
              <a:latin typeface="Arial"/>
              <a:cs typeface="Arial"/>
            </a:endParaRPr>
          </a:p>
          <a:p>
            <a:pPr lvl="1" marL="405765" indent="-164465">
              <a:lnSpc>
                <a:spcPts val="1260"/>
              </a:lnSpc>
              <a:buAutoNum type="arabicParenR" startAt="2"/>
              <a:tabLst>
                <a:tab pos="405765" algn="l"/>
              </a:tabLst>
            </a:pP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Drive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forward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20</a:t>
            </a:r>
            <a:r>
              <a:rPr dirty="0" sz="1100" spc="-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inches</a:t>
            </a:r>
            <a:endParaRPr sz="1100">
              <a:latin typeface="Arial"/>
              <a:cs typeface="Arial"/>
            </a:endParaRPr>
          </a:p>
          <a:p>
            <a:pPr lvl="1" marL="403860" indent="-163195">
              <a:lnSpc>
                <a:spcPts val="1265"/>
              </a:lnSpc>
              <a:buAutoNum type="arabicParenR" startAt="2"/>
              <a:tabLst>
                <a:tab pos="404495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Turn right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90</a:t>
            </a:r>
            <a:r>
              <a:rPr dirty="0" sz="11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degrees</a:t>
            </a:r>
            <a:endParaRPr sz="1100">
              <a:latin typeface="Arial"/>
              <a:cs typeface="Arial"/>
            </a:endParaRPr>
          </a:p>
          <a:p>
            <a:pPr lvl="1" marL="405765" indent="-164465">
              <a:lnSpc>
                <a:spcPts val="1295"/>
              </a:lnSpc>
              <a:buAutoNum type="arabicParenR" startAt="2"/>
              <a:tabLst>
                <a:tab pos="405765" algn="l"/>
              </a:tabLst>
            </a:pP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Drive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forward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12</a:t>
            </a:r>
            <a:r>
              <a:rPr dirty="0" sz="1100" spc="-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inches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ts val="1290"/>
              </a:lnSpc>
              <a:spcBef>
                <a:spcPts val="865"/>
              </a:spcBef>
              <a:buFont typeface="Courier New"/>
              <a:buChar char="o"/>
              <a:tabLst>
                <a:tab pos="240665" algn="l"/>
                <a:tab pos="2413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1)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Turn left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45</a:t>
            </a:r>
            <a:r>
              <a:rPr dirty="0" sz="1100" spc="-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degrees</a:t>
            </a:r>
            <a:endParaRPr sz="1100">
              <a:latin typeface="Arial"/>
              <a:cs typeface="Arial"/>
            </a:endParaRPr>
          </a:p>
          <a:p>
            <a:pPr lvl="1" marL="405765" indent="-164465">
              <a:lnSpc>
                <a:spcPts val="1265"/>
              </a:lnSpc>
              <a:buAutoNum type="arabicParenR" startAt="2"/>
              <a:tabLst>
                <a:tab pos="405765" algn="l"/>
              </a:tabLst>
            </a:pP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Drive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forward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20</a:t>
            </a:r>
            <a:r>
              <a:rPr dirty="0" sz="1100" spc="-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inches</a:t>
            </a:r>
            <a:endParaRPr sz="1100">
              <a:latin typeface="Arial"/>
              <a:cs typeface="Arial"/>
            </a:endParaRPr>
          </a:p>
          <a:p>
            <a:pPr lvl="1" marL="403860" indent="-163195">
              <a:lnSpc>
                <a:spcPts val="1265"/>
              </a:lnSpc>
              <a:buAutoNum type="arabicParenR" startAt="2"/>
              <a:tabLst>
                <a:tab pos="404495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Turn right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45</a:t>
            </a:r>
            <a:r>
              <a:rPr dirty="0" sz="11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degrees</a:t>
            </a:r>
            <a:endParaRPr sz="1100">
              <a:latin typeface="Arial"/>
              <a:cs typeface="Arial"/>
            </a:endParaRPr>
          </a:p>
          <a:p>
            <a:pPr lvl="1" marL="405765" indent="-164465">
              <a:lnSpc>
                <a:spcPts val="1290"/>
              </a:lnSpc>
              <a:buAutoNum type="arabicParenR" startAt="2"/>
              <a:tabLst>
                <a:tab pos="405765" algn="l"/>
              </a:tabLst>
            </a:pP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Drive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forward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12</a:t>
            </a:r>
            <a:r>
              <a:rPr dirty="0" sz="1100" spc="-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inches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0200" y="476250"/>
            <a:ext cx="4761865" cy="3518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95374" y="471551"/>
            <a:ext cx="4771390" cy="3528060"/>
          </a:xfrm>
          <a:custGeom>
            <a:avLst/>
            <a:gdLst/>
            <a:ahLst/>
            <a:cxnLst/>
            <a:rect l="l" t="t" r="r" b="b"/>
            <a:pathLst>
              <a:path w="4771390" h="3528060">
                <a:moveTo>
                  <a:pt x="0" y="3528060"/>
                </a:moveTo>
                <a:lnTo>
                  <a:pt x="4771390" y="3528060"/>
                </a:lnTo>
                <a:lnTo>
                  <a:pt x="4771390" y="0"/>
                </a:lnTo>
                <a:lnTo>
                  <a:pt x="0" y="0"/>
                </a:lnTo>
                <a:lnTo>
                  <a:pt x="0" y="352806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0445" y="1897126"/>
            <a:ext cx="43719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Additional information, resources, and</a:t>
            </a:r>
            <a:r>
              <a:rPr dirty="0" sz="1600" spc="70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materials.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46618" y="1281708"/>
            <a:ext cx="1259629" cy="179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802005"/>
          </a:xfrm>
          <a:custGeom>
            <a:avLst/>
            <a:gdLst/>
            <a:ahLst/>
            <a:cxnLst/>
            <a:rect l="l" t="t" r="r" b="b"/>
            <a:pathLst>
              <a:path w="5999480" h="802005">
                <a:moveTo>
                  <a:pt x="0" y="801928"/>
                </a:moveTo>
                <a:lnTo>
                  <a:pt x="5999353" y="801928"/>
                </a:lnTo>
                <a:lnTo>
                  <a:pt x="5999353" y="0"/>
                </a:lnTo>
                <a:lnTo>
                  <a:pt x="0" y="0"/>
                </a:lnTo>
                <a:lnTo>
                  <a:pt x="0" y="801928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48357" y="618236"/>
            <a:ext cx="425386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13585" algn="l"/>
                <a:tab pos="3030855" algn="l"/>
              </a:tabLst>
            </a:pPr>
            <a:r>
              <a:rPr dirty="0" spc="50"/>
              <a:t>Knowledge	</a:t>
            </a:r>
            <a:r>
              <a:rPr dirty="0" spc="55"/>
              <a:t>Base	</a:t>
            </a:r>
            <a:r>
              <a:rPr dirty="0" spc="35"/>
              <a:t>Articles</a:t>
            </a:r>
          </a:p>
        </p:txBody>
      </p:sp>
      <p:sp>
        <p:nvSpPr>
          <p:cNvPr id="4" name="object 4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8712" y="1268222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75664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81190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84884" y="1627377"/>
            <a:ext cx="5751830" cy="74904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Links to the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VEX Robotics Knowledge Base Articles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for this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STEM</a:t>
            </a:r>
            <a:r>
              <a:rPr dirty="0" sz="1100" spc="-10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Lab: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2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Turn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On/Off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IQ Robot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Brain</a:t>
            </a:r>
            <a:endParaRPr sz="1100">
              <a:latin typeface="Arial"/>
              <a:cs typeface="Arial"/>
            </a:endParaRPr>
          </a:p>
          <a:p>
            <a:pPr marL="184785" marR="5080">
              <a:lnSpc>
                <a:spcPct val="1100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https://kb.vex.com/hc/en-us/articles/360035952571-How-to-Turn-On-Off-a-VEX-IQ-Robot-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Brain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1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Read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Indicator Lights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IQ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Brain</a:t>
            </a:r>
            <a:endParaRPr sz="1100">
              <a:latin typeface="Arial"/>
              <a:cs typeface="Arial"/>
            </a:endParaRPr>
          </a:p>
          <a:p>
            <a:pPr marL="184785" marR="43180">
              <a:lnSpc>
                <a:spcPct val="1082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https://kb.vex.com/hc/en-us/articles/360035590672-How-to-Read-Indicator-Lights-on-the-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VEX-IQ-Robot-Brain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Navigate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VEX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IQ Robot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Brain</a:t>
            </a:r>
            <a:endParaRPr sz="1100">
              <a:latin typeface="Arial"/>
              <a:cs typeface="Arial"/>
            </a:endParaRPr>
          </a:p>
          <a:p>
            <a:pPr marL="184785" marR="90170">
              <a:lnSpc>
                <a:spcPct val="1082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4"/>
              </a:rPr>
              <a:t>https://kb.vex.com/hc/en-us/articles/360035952331-How-to-Navigate-the-VEX-IQ-Robot-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4"/>
              </a:rPr>
              <a:t>Brain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Connect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VEX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IQ Devices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Smart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Ports</a:t>
            </a:r>
            <a:endParaRPr sz="1100">
              <a:latin typeface="Arial"/>
              <a:cs typeface="Arial"/>
            </a:endParaRPr>
          </a:p>
          <a:p>
            <a:pPr marL="184785" marR="74930">
              <a:lnSpc>
                <a:spcPct val="1082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5"/>
              </a:rPr>
              <a:t>https://kb.vex.com/hc/en-us/articles/360035952151-How-to-Connect-VEX-IQ-Devices-to-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5"/>
              </a:rPr>
              <a:t>Smart-Ports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Install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IQ Robot</a:t>
            </a:r>
            <a:r>
              <a:rPr dirty="0" sz="1100" spc="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Battery</a:t>
            </a:r>
            <a:endParaRPr sz="1100">
              <a:latin typeface="Arial"/>
              <a:cs typeface="Arial"/>
            </a:endParaRPr>
          </a:p>
          <a:p>
            <a:pPr marL="184785" marR="152400">
              <a:lnSpc>
                <a:spcPct val="108200"/>
              </a:lnSpc>
              <a:spcBef>
                <a:spcPts val="1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6"/>
              </a:rPr>
              <a:t>https://kb.vex.com/hc/en-us/articles/360035951991-How-to-Install-or-Remove-the-VEX-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6"/>
              </a:rPr>
              <a:t>IQ-Robot-Battery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Charge 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VEX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IQ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Battery</a:t>
            </a:r>
            <a:endParaRPr sz="1100">
              <a:latin typeface="Arial"/>
              <a:cs typeface="Arial"/>
            </a:endParaRPr>
          </a:p>
          <a:p>
            <a:pPr marL="184785" marR="182880">
              <a:lnSpc>
                <a:spcPct val="1082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7"/>
              </a:rPr>
              <a:t>https://kb.vex.com/hc/en-us/articles/360035955011-How-to-Charge-the-VEX-IQ-Robot-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7"/>
              </a:rPr>
              <a:t>Battery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Use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Program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Demos</a:t>
            </a:r>
            <a:r>
              <a:rPr dirty="0" sz="1100" spc="-4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Folder</a:t>
            </a:r>
            <a:endParaRPr sz="1100">
              <a:latin typeface="Arial"/>
              <a:cs typeface="Arial"/>
            </a:endParaRPr>
          </a:p>
          <a:p>
            <a:pPr marL="184785" marR="5080">
              <a:lnSpc>
                <a:spcPct val="1082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8"/>
              </a:rPr>
              <a:t>https://kb.vex.com/hc/en-us/articles/360035952031-How-to-Use-the-Autopilot-Program-in-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8"/>
              </a:rPr>
              <a:t>the-Demos-Folder</a:t>
            </a:r>
            <a:endParaRPr sz="1100">
              <a:latin typeface="Arial"/>
              <a:cs typeface="Arial"/>
            </a:endParaRPr>
          </a:p>
          <a:p>
            <a:pPr marL="184785" marR="245745" indent="-172720">
              <a:lnSpc>
                <a:spcPct val="108200"/>
              </a:lnSpc>
              <a:spcBef>
                <a:spcPts val="67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Best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Practices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Preserving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VEX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IQ Robot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Battery’s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Life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9"/>
              </a:rPr>
              <a:t>https://kb.vex.com/hc/en-us/articles/360035953671-Best-Practices-for-Preserving-the-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9"/>
              </a:rPr>
              <a:t> VEX-IQ-Robot-Battery-s-Life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Ideas 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Organizing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IQ Super</a:t>
            </a:r>
            <a:r>
              <a:rPr dirty="0" sz="1100" spc="-4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Kit</a:t>
            </a:r>
            <a:endParaRPr sz="1100">
              <a:latin typeface="Arial"/>
              <a:cs typeface="Arial"/>
            </a:endParaRPr>
          </a:p>
          <a:p>
            <a:pPr marL="184785" marR="276225">
              <a:lnSpc>
                <a:spcPct val="108400"/>
              </a:lnSpc>
              <a:spcBef>
                <a:spcPts val="1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10"/>
              </a:rPr>
              <a:t>https://kb.vex.com/hc/en-us/articles/360035590332-Ideas-for-Organizing-the-VEX-IQ-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10"/>
              </a:rPr>
              <a:t>Super-Kit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IQ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Brain Status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(USB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Cable)</a:t>
            </a:r>
            <a:endParaRPr sz="1100">
              <a:latin typeface="Arial"/>
              <a:cs typeface="Arial"/>
            </a:endParaRPr>
          </a:p>
          <a:p>
            <a:pPr marL="184785" marR="338455">
              <a:lnSpc>
                <a:spcPct val="1100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11"/>
              </a:rPr>
              <a:t>https://kb.vex.com/hc/en-us/articles/360035955411-How-to-Understand-the-VEX-IQ-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11"/>
              </a:rPr>
              <a:t>Brain-Status-Icon-USB-VEXcode-IQ-Blocks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Links to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VEXCode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IQ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Blocks Knowledge Base Articles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this STEM</a:t>
            </a:r>
            <a:r>
              <a:rPr dirty="0" sz="1100" spc="-20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Lab: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Begin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New Project in VEXcode IQ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</a:t>
            </a:r>
            <a:endParaRPr sz="1100">
              <a:latin typeface="Arial"/>
              <a:cs typeface="Arial"/>
            </a:endParaRPr>
          </a:p>
          <a:p>
            <a:pPr marL="184785" marR="532130">
              <a:lnSpc>
                <a:spcPct val="1100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12"/>
              </a:rPr>
              <a:t>https://kb.vex.com/hc/en-us/articles/360035954551-How-to-Begin-a-New-Project-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12"/>
              </a:rPr>
              <a:t>VEXcode-IQ-Blocks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429869"/>
            <a:ext cx="5745480" cy="309689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04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Run a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Project</a:t>
            </a:r>
            <a:endParaRPr sz="1100">
              <a:latin typeface="Arial"/>
              <a:cs typeface="Arial"/>
            </a:endParaRPr>
          </a:p>
          <a:p>
            <a:pPr marL="184785" marR="5080">
              <a:lnSpc>
                <a:spcPct val="1082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https://kb.vex.com/hc/en-us/articles/360035591232-How-to-Download-and-Run-a-Project-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VEXcode-IQ-Blocks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on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Windows</a:t>
            </a:r>
            <a:endParaRPr sz="1100">
              <a:latin typeface="Arial"/>
              <a:cs typeface="Arial"/>
            </a:endParaRPr>
          </a:p>
          <a:p>
            <a:pPr marL="184785" marR="76200">
              <a:lnSpc>
                <a:spcPct val="1082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https://kb.vex.com/hc/en-us/articles/360035954531-How-to-Save-a-Project-on-Windows-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VEXcode-IQ-Blocks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on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macOS</a:t>
            </a:r>
            <a:endParaRPr sz="1100">
              <a:latin typeface="Arial"/>
              <a:cs typeface="Arial"/>
            </a:endParaRPr>
          </a:p>
          <a:p>
            <a:pPr marL="184785" marR="177165">
              <a:lnSpc>
                <a:spcPct val="108200"/>
              </a:lnSpc>
              <a:spcBef>
                <a:spcPts val="1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4"/>
              </a:rPr>
              <a:t>https://kb.vex.com/hc/en-us/articles/360035954511-How-to-Save-a-Project-on-macOS-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4"/>
              </a:rPr>
              <a:t>VEXcode-IQ-Blocks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on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Chromebook</a:t>
            </a:r>
            <a:endParaRPr sz="1100">
              <a:latin typeface="Arial"/>
              <a:cs typeface="Arial"/>
            </a:endParaRPr>
          </a:p>
          <a:p>
            <a:pPr marL="184785" marR="323215">
              <a:lnSpc>
                <a:spcPct val="1082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5"/>
              </a:rPr>
              <a:t>https://kb.vex.com/hc/en-us/articles/360035955351-How-to-Save-on-a-Chromebook-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5"/>
              </a:rPr>
              <a:t>VEXcode-IQ-Blocks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Selected Slot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Brain</a:t>
            </a:r>
            <a:endParaRPr sz="1100">
              <a:latin typeface="Arial"/>
              <a:cs typeface="Arial"/>
            </a:endParaRPr>
          </a:p>
          <a:p>
            <a:pPr marL="184785" marR="29209">
              <a:lnSpc>
                <a:spcPts val="1460"/>
              </a:lnSpc>
              <a:spcBef>
                <a:spcPts val="6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6"/>
              </a:rPr>
              <a:t>https://kb.vex.com/hc/en-us/articles/360035591292-How-to-Download-to-a-Selected-Slot-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6"/>
              </a:rPr>
              <a:t>on-the-Brain-VEXcode-IQ-Blocks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802005"/>
          </a:xfrm>
          <a:custGeom>
            <a:avLst/>
            <a:gdLst/>
            <a:ahLst/>
            <a:cxnLst/>
            <a:rect l="l" t="t" r="r" b="b"/>
            <a:pathLst>
              <a:path w="5999480" h="802005">
                <a:moveTo>
                  <a:pt x="0" y="801928"/>
                </a:moveTo>
                <a:lnTo>
                  <a:pt x="5999353" y="801928"/>
                </a:lnTo>
                <a:lnTo>
                  <a:pt x="5999353" y="0"/>
                </a:lnTo>
                <a:lnTo>
                  <a:pt x="0" y="0"/>
                </a:lnTo>
                <a:lnTo>
                  <a:pt x="0" y="801928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8650" y="618236"/>
            <a:ext cx="41529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71980" algn="l"/>
                <a:tab pos="2994660" algn="l"/>
              </a:tabLst>
            </a:pPr>
            <a:r>
              <a:rPr dirty="0" spc="35"/>
              <a:t>Identifyi</a:t>
            </a:r>
            <a:r>
              <a:rPr dirty="0" spc="65"/>
              <a:t>n</a:t>
            </a:r>
            <a:r>
              <a:rPr dirty="0" spc="50"/>
              <a:t>g</a:t>
            </a:r>
            <a:r>
              <a:rPr dirty="0"/>
              <a:t>	</a:t>
            </a:r>
            <a:r>
              <a:rPr dirty="0" spc="55"/>
              <a:t>Ang</a:t>
            </a:r>
            <a:r>
              <a:rPr dirty="0" spc="25"/>
              <a:t>l</a:t>
            </a:r>
            <a:r>
              <a:rPr dirty="0" spc="50"/>
              <a:t>e</a:t>
            </a:r>
            <a:r>
              <a:rPr dirty="0"/>
              <a:t>	</a:t>
            </a:r>
            <a:r>
              <a:rPr dirty="0" spc="55"/>
              <a:t>Beams</a:t>
            </a:r>
          </a:p>
        </p:txBody>
      </p:sp>
      <p:sp>
        <p:nvSpPr>
          <p:cNvPr id="4" name="object 4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8712" y="1268222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75664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81190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59484" y="5372480"/>
            <a:ext cx="5805805" cy="175323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38100" marR="766445">
              <a:lnSpc>
                <a:spcPct val="103299"/>
              </a:lnSpc>
              <a:spcBef>
                <a:spcPts val="25"/>
              </a:spcBef>
            </a:pP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How to Identify the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Different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Angles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of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the</a:t>
            </a:r>
            <a:r>
              <a:rPr dirty="0" sz="1800" spc="-55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Angled  Beams</a:t>
            </a:r>
            <a:endParaRPr sz="1800">
              <a:latin typeface="Arial"/>
              <a:cs typeface="Arial"/>
            </a:endParaRPr>
          </a:p>
          <a:p>
            <a:pPr marL="38100" marR="30480">
              <a:lnSpc>
                <a:spcPct val="124300"/>
              </a:lnSpc>
              <a:spcBef>
                <a:spcPts val="100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There are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four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 types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beams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bend at 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angle: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30</a:t>
            </a:r>
            <a:r>
              <a:rPr dirty="0" baseline="39682" sz="1050" spc="7">
                <a:solidFill>
                  <a:srgbClr val="525252"/>
                </a:solidFill>
                <a:latin typeface="Arial"/>
                <a:cs typeface="Arial"/>
              </a:rPr>
              <a:t>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Angle Beams,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45</a:t>
            </a:r>
            <a:r>
              <a:rPr dirty="0" baseline="39682" sz="1050">
                <a:solidFill>
                  <a:srgbClr val="525252"/>
                </a:solidFill>
                <a:latin typeface="Arial"/>
                <a:cs typeface="Arial"/>
              </a:rPr>
              <a:t>o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Angle Beams, 60</a:t>
            </a:r>
            <a:r>
              <a:rPr dirty="0" baseline="39682" sz="1050" spc="-7">
                <a:solidFill>
                  <a:srgbClr val="525252"/>
                </a:solidFill>
                <a:latin typeface="Arial"/>
                <a:cs typeface="Arial"/>
              </a:rPr>
              <a:t>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Angle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Beams,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Right Angle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(90</a:t>
            </a:r>
            <a:r>
              <a:rPr dirty="0" baseline="39682" sz="1050">
                <a:solidFill>
                  <a:srgbClr val="525252"/>
                </a:solidFill>
                <a:latin typeface="Arial"/>
                <a:cs typeface="Arial"/>
              </a:rPr>
              <a:t>o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)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Beams.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There 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also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three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types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Right Angle Beams: 3x5, 2x3,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Offset.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best way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tell which angles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which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to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stack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beams on top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other.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compare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they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look.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You 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also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protractor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measure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angle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beam.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16330" y="1670431"/>
            <a:ext cx="5759703" cy="3537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11567" y="1665732"/>
            <a:ext cx="5769610" cy="3547110"/>
          </a:xfrm>
          <a:custGeom>
            <a:avLst/>
            <a:gdLst/>
            <a:ahLst/>
            <a:cxnLst/>
            <a:rect l="l" t="t" r="r" b="b"/>
            <a:pathLst>
              <a:path w="5769609" h="3547110">
                <a:moveTo>
                  <a:pt x="0" y="3547110"/>
                </a:moveTo>
                <a:lnTo>
                  <a:pt x="5769229" y="3547110"/>
                </a:lnTo>
                <a:lnTo>
                  <a:pt x="5769229" y="0"/>
                </a:lnTo>
                <a:lnTo>
                  <a:pt x="0" y="0"/>
                </a:lnTo>
                <a:lnTo>
                  <a:pt x="0" y="354711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814069"/>
          </a:xfrm>
          <a:prstGeom prst="rect"/>
          <a:solidFill>
            <a:srgbClr val="0077C7"/>
          </a:solidFill>
        </p:spPr>
        <p:txBody>
          <a:bodyPr wrap="square" lIns="0" tIns="173355" rIns="0" bIns="0" rtlCol="0" vert="horz">
            <a:spAutoFit/>
          </a:bodyPr>
          <a:lstStyle/>
          <a:p>
            <a:pPr marL="398780">
              <a:lnSpc>
                <a:spcPct val="100000"/>
              </a:lnSpc>
              <a:spcBef>
                <a:spcPts val="1365"/>
              </a:spcBef>
              <a:tabLst>
                <a:tab pos="2036445" algn="l"/>
                <a:tab pos="3420745" algn="l"/>
                <a:tab pos="4457700" algn="l"/>
              </a:tabLst>
            </a:pPr>
            <a:r>
              <a:rPr dirty="0" spc="35"/>
              <a:t>Installing	</a:t>
            </a:r>
            <a:r>
              <a:rPr dirty="0" spc="45"/>
              <a:t>Rubber	</a:t>
            </a:r>
            <a:r>
              <a:rPr dirty="0" spc="40"/>
              <a:t>Shaft	Collars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64663" y="3604386"/>
            <a:ext cx="24269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Using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your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hand to warm a Rubber Shaft</a:t>
            </a:r>
            <a:r>
              <a:rPr dirty="0" sz="900" spc="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Collar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4119498"/>
            <a:ext cx="5701665" cy="1052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Rubber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Softens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as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it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gets</a:t>
            </a:r>
            <a:r>
              <a:rPr dirty="0" sz="1800" spc="5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Warm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4100"/>
              </a:lnSpc>
              <a:spcBef>
                <a:spcPts val="100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Rubber Shaft Collars in 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hand for 15-30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seconds before you slide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them onto a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shaft. Holding the Rubber Shaft Collar in your hand will warm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soften the rubber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make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easier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slide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onto a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shaft.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23364" y="1670430"/>
            <a:ext cx="3915283" cy="1838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18664" y="1665732"/>
            <a:ext cx="3924935" cy="1847850"/>
          </a:xfrm>
          <a:custGeom>
            <a:avLst/>
            <a:gdLst/>
            <a:ahLst/>
            <a:cxnLst/>
            <a:rect l="l" t="t" r="r" b="b"/>
            <a:pathLst>
              <a:path w="3924935" h="1847850">
                <a:moveTo>
                  <a:pt x="0" y="1847850"/>
                </a:moveTo>
                <a:lnTo>
                  <a:pt x="3924808" y="1847850"/>
                </a:lnTo>
                <a:lnTo>
                  <a:pt x="3924808" y="0"/>
                </a:lnTo>
                <a:lnTo>
                  <a:pt x="0" y="0"/>
                </a:lnTo>
                <a:lnTo>
                  <a:pt x="0" y="184785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700405"/>
          </a:xfrm>
          <a:custGeom>
            <a:avLst/>
            <a:gdLst/>
            <a:ahLst/>
            <a:cxnLst/>
            <a:rect l="l" t="t" r="r" b="b"/>
            <a:pathLst>
              <a:path w="5999480" h="700405">
                <a:moveTo>
                  <a:pt x="0" y="699820"/>
                </a:moveTo>
                <a:lnTo>
                  <a:pt x="5999353" y="699820"/>
                </a:lnTo>
                <a:lnTo>
                  <a:pt x="5999353" y="0"/>
                </a:lnTo>
                <a:lnTo>
                  <a:pt x="0" y="0"/>
                </a:lnTo>
                <a:lnTo>
                  <a:pt x="0" y="69982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1163066"/>
            <a:ext cx="5999480" cy="699770"/>
          </a:xfrm>
          <a:custGeom>
            <a:avLst/>
            <a:gdLst/>
            <a:ahLst/>
            <a:cxnLst/>
            <a:rect l="l" t="t" r="r" b="b"/>
            <a:pathLst>
              <a:path w="5999480" h="699769">
                <a:moveTo>
                  <a:pt x="0" y="699516"/>
                </a:moveTo>
                <a:lnTo>
                  <a:pt x="5999353" y="699516"/>
                </a:lnTo>
                <a:lnTo>
                  <a:pt x="5999353" y="0"/>
                </a:lnTo>
                <a:lnTo>
                  <a:pt x="0" y="0"/>
                </a:lnTo>
                <a:lnTo>
                  <a:pt x="0" y="699516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47189" y="443636"/>
            <a:ext cx="4659630" cy="12242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57555" marR="5080" indent="-745490">
              <a:lnSpc>
                <a:spcPct val="140400"/>
              </a:lnSpc>
              <a:spcBef>
                <a:spcPts val="100"/>
              </a:spcBef>
              <a:tabLst>
                <a:tab pos="1849755" algn="l"/>
                <a:tab pos="2080260" algn="l"/>
                <a:tab pos="2872105" algn="l"/>
                <a:tab pos="3908425" algn="l"/>
              </a:tabLst>
            </a:pPr>
            <a:r>
              <a:rPr dirty="0" spc="50"/>
              <a:t>Removi</a:t>
            </a:r>
            <a:r>
              <a:rPr dirty="0" spc="65"/>
              <a:t>n</a:t>
            </a:r>
            <a:r>
              <a:rPr dirty="0" spc="50"/>
              <a:t>g</a:t>
            </a:r>
            <a:r>
              <a:rPr dirty="0"/>
              <a:t>	</a:t>
            </a:r>
            <a:r>
              <a:rPr dirty="0" spc="60"/>
              <a:t>C</a:t>
            </a:r>
            <a:r>
              <a:rPr dirty="0" spc="55"/>
              <a:t>o</a:t>
            </a:r>
            <a:r>
              <a:rPr dirty="0" spc="40"/>
              <a:t>nnector</a:t>
            </a:r>
            <a:r>
              <a:rPr dirty="0" spc="45"/>
              <a:t>s</a:t>
            </a:r>
            <a:r>
              <a:rPr dirty="0"/>
              <a:t>	</a:t>
            </a:r>
            <a:r>
              <a:rPr dirty="0" spc="20"/>
              <a:t>fr</a:t>
            </a:r>
            <a:r>
              <a:rPr dirty="0" spc="60"/>
              <a:t>o</a:t>
            </a:r>
            <a:r>
              <a:rPr dirty="0" spc="45"/>
              <a:t>m  </a:t>
            </a:r>
            <a:r>
              <a:rPr dirty="0" spc="55"/>
              <a:t>Beams	</a:t>
            </a:r>
            <a:r>
              <a:rPr dirty="0" spc="50"/>
              <a:t>and	</a:t>
            </a:r>
            <a:r>
              <a:rPr dirty="0" spc="40"/>
              <a:t>Plates</a:t>
            </a:r>
          </a:p>
        </p:txBody>
      </p:sp>
      <p:sp>
        <p:nvSpPr>
          <p:cNvPr id="6" name="object 6"/>
          <p:cNvSpPr/>
          <p:nvPr/>
        </p:nvSpPr>
        <p:spPr>
          <a:xfrm>
            <a:off x="978712" y="1865629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5664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81190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732658" y="4567554"/>
            <a:ext cx="24892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Using a pitch shaft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remove a corner</a:t>
            </a:r>
            <a:r>
              <a:rPr dirty="0" sz="900" spc="40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connector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4884" y="5082921"/>
            <a:ext cx="5709920" cy="1052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How to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Easily Remove</a:t>
            </a:r>
            <a:r>
              <a:rPr dirty="0" sz="1800" spc="-30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Connectors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4100"/>
              </a:lnSpc>
              <a:spcBef>
                <a:spcPts val="100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You 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easily remove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corner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connectors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beams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plates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placing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metal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shaft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through one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holes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corner connector and pulling outward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while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holding down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beam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plate.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32710" y="2267711"/>
            <a:ext cx="3697224" cy="22040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27885" y="2263013"/>
            <a:ext cx="3707129" cy="2213610"/>
          </a:xfrm>
          <a:custGeom>
            <a:avLst/>
            <a:gdLst/>
            <a:ahLst/>
            <a:cxnLst/>
            <a:rect l="l" t="t" r="r" b="b"/>
            <a:pathLst>
              <a:path w="3707129" h="2213610">
                <a:moveTo>
                  <a:pt x="0" y="2213609"/>
                </a:moveTo>
                <a:lnTo>
                  <a:pt x="3706749" y="2213609"/>
                </a:lnTo>
                <a:lnTo>
                  <a:pt x="3706749" y="0"/>
                </a:lnTo>
                <a:lnTo>
                  <a:pt x="0" y="0"/>
                </a:lnTo>
                <a:lnTo>
                  <a:pt x="0" y="2213609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1411605"/>
          </a:xfrm>
          <a:prstGeom prst="rect"/>
          <a:solidFill>
            <a:srgbClr val="0077C7"/>
          </a:solidFill>
        </p:spPr>
        <p:txBody>
          <a:bodyPr wrap="square" lIns="0" tIns="47625" rIns="0" bIns="0" rtlCol="0" vert="horz">
            <a:spAutoFit/>
          </a:bodyPr>
          <a:lstStyle/>
          <a:p>
            <a:pPr marL="1431925" marR="525780" indent="-905510">
              <a:lnSpc>
                <a:spcPts val="4720"/>
              </a:lnSpc>
              <a:spcBef>
                <a:spcPts val="375"/>
              </a:spcBef>
              <a:tabLst>
                <a:tab pos="2364105" algn="l"/>
                <a:tab pos="2755265" algn="l"/>
                <a:tab pos="3259454" algn="l"/>
                <a:tab pos="3546475" algn="l"/>
                <a:tab pos="4172585" algn="l"/>
                <a:tab pos="5088890" algn="l"/>
              </a:tabLst>
            </a:pPr>
            <a:r>
              <a:rPr dirty="0" spc="50"/>
              <a:t>Removi</a:t>
            </a:r>
            <a:r>
              <a:rPr dirty="0" spc="65"/>
              <a:t>n</a:t>
            </a:r>
            <a:r>
              <a:rPr dirty="0" spc="50"/>
              <a:t>g</a:t>
            </a:r>
            <a:r>
              <a:rPr dirty="0"/>
              <a:t>	</a:t>
            </a:r>
            <a:r>
              <a:rPr dirty="0" spc="45"/>
              <a:t>Pin</a:t>
            </a:r>
            <a:r>
              <a:rPr dirty="0" spc="50"/>
              <a:t>s</a:t>
            </a:r>
            <a:r>
              <a:rPr dirty="0"/>
              <a:t>	</a:t>
            </a:r>
            <a:r>
              <a:rPr dirty="0" spc="30"/>
              <a:t>fro</a:t>
            </a:r>
            <a:r>
              <a:rPr dirty="0" spc="80"/>
              <a:t>m</a:t>
            </a:r>
            <a:r>
              <a:rPr dirty="0"/>
              <a:t>	</a:t>
            </a:r>
            <a:r>
              <a:rPr dirty="0" spc="60"/>
              <a:t>V</a:t>
            </a:r>
            <a:r>
              <a:rPr dirty="0" spc="75"/>
              <a:t>E</a:t>
            </a:r>
            <a:r>
              <a:rPr dirty="0" spc="65"/>
              <a:t>X</a:t>
            </a:r>
            <a:r>
              <a:rPr dirty="0"/>
              <a:t>	</a:t>
            </a:r>
            <a:r>
              <a:rPr dirty="0" spc="30"/>
              <a:t>IQ  </a:t>
            </a:r>
            <a:r>
              <a:rPr dirty="0" spc="55"/>
              <a:t>Beams	</a:t>
            </a:r>
            <a:r>
              <a:rPr dirty="0" spc="50"/>
              <a:t>and	</a:t>
            </a:r>
            <a:r>
              <a:rPr dirty="0" spc="40"/>
              <a:t>Plates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33598" y="5004942"/>
            <a:ext cx="26879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Removing a pin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a plate assembly using a</a:t>
            </a:r>
            <a:r>
              <a:rPr dirty="0" sz="900" spc="1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beam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5520309"/>
            <a:ext cx="5765800" cy="1260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How to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Easily Remove Pins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from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Beams and</a:t>
            </a:r>
            <a:r>
              <a:rPr dirty="0" sz="1800" spc="-10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Plates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4200"/>
              </a:lnSpc>
              <a:spcBef>
                <a:spcPts val="100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You 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quickly remove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connector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pins from beams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plates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pressing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beam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against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back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pin, which partially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pushes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pin out,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remove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fingers.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You can use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 technique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more easily remove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pins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from individual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plates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beams,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from built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structures.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47010" y="2267711"/>
            <a:ext cx="3468751" cy="2640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42185" y="2263013"/>
            <a:ext cx="3478529" cy="2650490"/>
          </a:xfrm>
          <a:custGeom>
            <a:avLst/>
            <a:gdLst/>
            <a:ahLst/>
            <a:cxnLst/>
            <a:rect l="l" t="t" r="r" b="b"/>
            <a:pathLst>
              <a:path w="3478529" h="2650490">
                <a:moveTo>
                  <a:pt x="0" y="2650489"/>
                </a:moveTo>
                <a:lnTo>
                  <a:pt x="3478276" y="2650489"/>
                </a:lnTo>
                <a:lnTo>
                  <a:pt x="3478276" y="0"/>
                </a:lnTo>
                <a:lnTo>
                  <a:pt x="0" y="0"/>
                </a:lnTo>
                <a:lnTo>
                  <a:pt x="0" y="2650489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700405"/>
          </a:xfrm>
          <a:custGeom>
            <a:avLst/>
            <a:gdLst/>
            <a:ahLst/>
            <a:cxnLst/>
            <a:rect l="l" t="t" r="r" b="b"/>
            <a:pathLst>
              <a:path w="5999480" h="700405">
                <a:moveTo>
                  <a:pt x="0" y="699820"/>
                </a:moveTo>
                <a:lnTo>
                  <a:pt x="5999353" y="699820"/>
                </a:lnTo>
                <a:lnTo>
                  <a:pt x="5999353" y="0"/>
                </a:lnTo>
                <a:lnTo>
                  <a:pt x="0" y="0"/>
                </a:lnTo>
                <a:lnTo>
                  <a:pt x="0" y="69982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1163066"/>
            <a:ext cx="5999480" cy="699770"/>
          </a:xfrm>
          <a:custGeom>
            <a:avLst/>
            <a:gdLst/>
            <a:ahLst/>
            <a:cxnLst/>
            <a:rect l="l" t="t" r="r" b="b"/>
            <a:pathLst>
              <a:path w="5999480" h="699769">
                <a:moveTo>
                  <a:pt x="0" y="699516"/>
                </a:moveTo>
                <a:lnTo>
                  <a:pt x="5999353" y="699516"/>
                </a:lnTo>
                <a:lnTo>
                  <a:pt x="5999353" y="0"/>
                </a:lnTo>
                <a:lnTo>
                  <a:pt x="0" y="0"/>
                </a:lnTo>
                <a:lnTo>
                  <a:pt x="0" y="699516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2013" y="443636"/>
            <a:ext cx="5188585" cy="12242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78205" marR="5080" indent="-866140">
              <a:lnSpc>
                <a:spcPct val="140400"/>
              </a:lnSpc>
              <a:spcBef>
                <a:spcPts val="100"/>
              </a:spcBef>
              <a:tabLst>
                <a:tab pos="1849755" algn="l"/>
                <a:tab pos="2426970" algn="l"/>
                <a:tab pos="3582670" algn="l"/>
                <a:tab pos="4495800" algn="l"/>
              </a:tabLst>
            </a:pPr>
            <a:r>
              <a:rPr dirty="0" spc="50"/>
              <a:t>Removi</a:t>
            </a:r>
            <a:r>
              <a:rPr dirty="0" spc="65"/>
              <a:t>n</a:t>
            </a:r>
            <a:r>
              <a:rPr dirty="0" spc="50"/>
              <a:t>g</a:t>
            </a:r>
            <a:r>
              <a:rPr dirty="0"/>
              <a:t>	</a:t>
            </a:r>
            <a:r>
              <a:rPr dirty="0" spc="40"/>
              <a:t>St</a:t>
            </a:r>
            <a:r>
              <a:rPr dirty="0" spc="55"/>
              <a:t>a</a:t>
            </a:r>
            <a:r>
              <a:rPr dirty="0" spc="35"/>
              <a:t>ndoff</a:t>
            </a:r>
            <a:r>
              <a:rPr dirty="0" spc="45"/>
              <a:t>s</a:t>
            </a:r>
            <a:r>
              <a:rPr dirty="0"/>
              <a:t>	</a:t>
            </a:r>
            <a:r>
              <a:rPr dirty="0" spc="30"/>
              <a:t>fro</a:t>
            </a:r>
            <a:r>
              <a:rPr dirty="0" spc="80"/>
              <a:t>m</a:t>
            </a:r>
            <a:r>
              <a:rPr dirty="0"/>
              <a:t>	</a:t>
            </a:r>
            <a:r>
              <a:rPr dirty="0" spc="45"/>
              <a:t>Mini  </a:t>
            </a:r>
            <a:r>
              <a:rPr dirty="0" spc="40"/>
              <a:t>Standoff	</a:t>
            </a:r>
            <a:r>
              <a:rPr dirty="0" spc="45"/>
              <a:t>Connectors</a:t>
            </a:r>
          </a:p>
        </p:txBody>
      </p:sp>
      <p:sp>
        <p:nvSpPr>
          <p:cNvPr id="6" name="object 6"/>
          <p:cNvSpPr/>
          <p:nvPr/>
        </p:nvSpPr>
        <p:spPr>
          <a:xfrm>
            <a:off x="978712" y="1865629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5664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81190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601595" y="3252343"/>
            <a:ext cx="2750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Removal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a standoff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Mini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Standoff</a:t>
            </a:r>
            <a:r>
              <a:rPr dirty="0" sz="900" spc="6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Connector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4884" y="3767454"/>
            <a:ext cx="5728335" cy="133540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 marR="894715">
              <a:lnSpc>
                <a:spcPct val="103299"/>
              </a:lnSpc>
              <a:spcBef>
                <a:spcPts val="25"/>
              </a:spcBef>
            </a:pP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How to Easily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Remove Parts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from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Mini Standoff  Connectors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4100"/>
              </a:lnSpc>
              <a:spcBef>
                <a:spcPts val="101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Standoffs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Mini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Standoff Connectors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separated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pushing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shaft through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Mini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Standoff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Connector.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same technique can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used 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parts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similar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ends in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Mini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Standoff Connectors, such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</a:t>
            </a:r>
            <a:r>
              <a:rPr dirty="0" sz="1100" spc="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pins.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58644" y="2267711"/>
            <a:ext cx="3243834" cy="888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53945" y="2263013"/>
            <a:ext cx="3253740" cy="897890"/>
          </a:xfrm>
          <a:custGeom>
            <a:avLst/>
            <a:gdLst/>
            <a:ahLst/>
            <a:cxnLst/>
            <a:rect l="l" t="t" r="r" b="b"/>
            <a:pathLst>
              <a:path w="3253740" h="897889">
                <a:moveTo>
                  <a:pt x="0" y="897890"/>
                </a:moveTo>
                <a:lnTo>
                  <a:pt x="3253358" y="897890"/>
                </a:lnTo>
                <a:lnTo>
                  <a:pt x="3253358" y="0"/>
                </a:lnTo>
                <a:lnTo>
                  <a:pt x="0" y="0"/>
                </a:lnTo>
                <a:lnTo>
                  <a:pt x="0" y="89789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1411605"/>
          </a:xfrm>
          <a:prstGeom prst="rect"/>
          <a:solidFill>
            <a:srgbClr val="0077C7"/>
          </a:solidFill>
        </p:spPr>
        <p:txBody>
          <a:bodyPr wrap="square" lIns="0" tIns="47625" rIns="0" bIns="0" rtlCol="0" vert="horz">
            <a:spAutoFit/>
          </a:bodyPr>
          <a:lstStyle/>
          <a:p>
            <a:pPr marL="1911350" marR="273050" indent="-1632585">
              <a:lnSpc>
                <a:spcPts val="4720"/>
              </a:lnSpc>
              <a:spcBef>
                <a:spcPts val="375"/>
              </a:spcBef>
              <a:tabLst>
                <a:tab pos="2239010" algn="l"/>
                <a:tab pos="2947670" algn="l"/>
                <a:tab pos="3462654" algn="l"/>
                <a:tab pos="4523105" algn="l"/>
              </a:tabLst>
            </a:pPr>
            <a:r>
              <a:rPr dirty="0" spc="50"/>
              <a:t>Supp</a:t>
            </a:r>
            <a:r>
              <a:rPr dirty="0" spc="60"/>
              <a:t>o</a:t>
            </a:r>
            <a:r>
              <a:rPr dirty="0" spc="40"/>
              <a:t>rting</a:t>
            </a:r>
            <a:r>
              <a:rPr dirty="0"/>
              <a:t>	</a:t>
            </a:r>
            <a:r>
              <a:rPr dirty="0" spc="60"/>
              <a:t>S</a:t>
            </a:r>
            <a:r>
              <a:rPr dirty="0" spc="60"/>
              <a:t>h</a:t>
            </a:r>
            <a:r>
              <a:rPr dirty="0" spc="30"/>
              <a:t>aft</a:t>
            </a:r>
            <a:r>
              <a:rPr dirty="0" spc="45"/>
              <a:t>s</a:t>
            </a:r>
            <a:r>
              <a:rPr dirty="0"/>
              <a:t>	</a:t>
            </a:r>
            <a:r>
              <a:rPr dirty="0" spc="40"/>
              <a:t>usin</a:t>
            </a:r>
            <a:r>
              <a:rPr dirty="0" spc="55"/>
              <a:t>g</a:t>
            </a:r>
            <a:r>
              <a:rPr dirty="0"/>
              <a:t>	</a:t>
            </a:r>
            <a:r>
              <a:rPr dirty="0" spc="50"/>
              <a:t>Rubb</a:t>
            </a:r>
            <a:r>
              <a:rPr dirty="0" spc="55"/>
              <a:t>e</a:t>
            </a:r>
            <a:r>
              <a:rPr dirty="0" spc="25"/>
              <a:t>r  </a:t>
            </a:r>
            <a:r>
              <a:rPr dirty="0" spc="40"/>
              <a:t>Shaft	Collars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18002" y="5212460"/>
            <a:ext cx="23183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Supporting a shaft with a Rubber Shaft</a:t>
            </a:r>
            <a:r>
              <a:rPr dirty="0" sz="900" spc="30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Collar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5727572"/>
            <a:ext cx="5759450" cy="1469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How to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Support Shafts </a:t>
            </a:r>
            <a:r>
              <a:rPr dirty="0" sz="1800" spc="-10">
                <a:solidFill>
                  <a:srgbClr val="0077C7"/>
                </a:solidFill>
                <a:latin typeface="Arial"/>
                <a:cs typeface="Arial"/>
              </a:rPr>
              <a:t>with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Rubber Shaft</a:t>
            </a:r>
            <a:r>
              <a:rPr dirty="0" sz="1800" spc="25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Collars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4300"/>
              </a:lnSpc>
              <a:spcBef>
                <a:spcPts val="10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Shafts 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fall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out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alignment very easily 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aren't supported properly.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You can  make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shaft more secure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prevent 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falling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out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putting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Rubber Shaft  Collar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before the end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it.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You can then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connect the shaft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support structure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shaft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collar positioned against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it.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shaft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turn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prevent it from  wobbling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falling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out.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6268" y="2310538"/>
            <a:ext cx="5617951" cy="23626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11567" y="2263013"/>
            <a:ext cx="5770245" cy="2857500"/>
          </a:xfrm>
          <a:custGeom>
            <a:avLst/>
            <a:gdLst/>
            <a:ahLst/>
            <a:cxnLst/>
            <a:rect l="l" t="t" r="r" b="b"/>
            <a:pathLst>
              <a:path w="5770245" h="2857500">
                <a:moveTo>
                  <a:pt x="0" y="2857499"/>
                </a:moveTo>
                <a:lnTo>
                  <a:pt x="5770245" y="2857499"/>
                </a:lnTo>
                <a:lnTo>
                  <a:pt x="5770245" y="0"/>
                </a:lnTo>
                <a:lnTo>
                  <a:pt x="0" y="0"/>
                </a:lnTo>
                <a:lnTo>
                  <a:pt x="0" y="2857499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605025" y="4744339"/>
            <a:ext cx="7524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700" spc="-5">
                <a:latin typeface="Arial"/>
                <a:cs typeface="Arial"/>
              </a:rPr>
              <a:t>Unsupported</a:t>
            </a:r>
            <a:r>
              <a:rPr dirty="0" sz="700" spc="-4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Shaft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25063" y="4721479"/>
            <a:ext cx="791845" cy="243204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R="5080">
              <a:lnSpc>
                <a:spcPct val="104299"/>
              </a:lnSpc>
              <a:spcBef>
                <a:spcPts val="60"/>
              </a:spcBef>
            </a:pPr>
            <a:r>
              <a:rPr dirty="0" sz="700" spc="-5">
                <a:latin typeface="Arial"/>
                <a:cs typeface="Arial"/>
              </a:rPr>
              <a:t>Rubber Shaft</a:t>
            </a:r>
            <a:r>
              <a:rPr dirty="0" sz="700" spc="-4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Collar  Added </a:t>
            </a:r>
            <a:r>
              <a:rPr dirty="0" sz="700">
                <a:latin typeface="Arial"/>
                <a:cs typeface="Arial"/>
              </a:rPr>
              <a:t>to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Shaft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81548" y="4750435"/>
            <a:ext cx="65468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700" spc="-5">
                <a:latin typeface="Arial"/>
                <a:cs typeface="Arial"/>
              </a:rPr>
              <a:t>Supported</a:t>
            </a:r>
            <a:r>
              <a:rPr dirty="0" sz="700" spc="-4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Shaft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5450" y="476250"/>
            <a:ext cx="45720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623" y="471423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5450" y="4269740"/>
            <a:ext cx="45720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623" y="4265040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700405"/>
          </a:xfrm>
          <a:custGeom>
            <a:avLst/>
            <a:gdLst/>
            <a:ahLst/>
            <a:cxnLst/>
            <a:rect l="l" t="t" r="r" b="b"/>
            <a:pathLst>
              <a:path w="5999480" h="700405">
                <a:moveTo>
                  <a:pt x="0" y="699820"/>
                </a:moveTo>
                <a:lnTo>
                  <a:pt x="5999353" y="699820"/>
                </a:lnTo>
                <a:lnTo>
                  <a:pt x="5999353" y="0"/>
                </a:lnTo>
                <a:lnTo>
                  <a:pt x="0" y="0"/>
                </a:lnTo>
                <a:lnTo>
                  <a:pt x="0" y="69982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1163066"/>
            <a:ext cx="5999480" cy="699770"/>
          </a:xfrm>
          <a:custGeom>
            <a:avLst/>
            <a:gdLst/>
            <a:ahLst/>
            <a:cxnLst/>
            <a:rect l="l" t="t" r="r" b="b"/>
            <a:pathLst>
              <a:path w="5999480" h="699769">
                <a:moveTo>
                  <a:pt x="0" y="699516"/>
                </a:moveTo>
                <a:lnTo>
                  <a:pt x="5999353" y="699516"/>
                </a:lnTo>
                <a:lnTo>
                  <a:pt x="5999353" y="0"/>
                </a:lnTo>
                <a:lnTo>
                  <a:pt x="0" y="0"/>
                </a:lnTo>
                <a:lnTo>
                  <a:pt x="0" y="699516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12494" y="443636"/>
            <a:ext cx="5128260" cy="12242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06575" marR="5080" indent="-1794510">
              <a:lnSpc>
                <a:spcPct val="140400"/>
              </a:lnSpc>
              <a:spcBef>
                <a:spcPts val="100"/>
              </a:spcBef>
              <a:tabLst>
                <a:tab pos="1972945" algn="l"/>
                <a:tab pos="3195955" algn="l"/>
                <a:tab pos="4257040" algn="l"/>
              </a:tabLst>
            </a:pPr>
            <a:r>
              <a:rPr dirty="0" spc="50"/>
              <a:t>Supp</a:t>
            </a:r>
            <a:r>
              <a:rPr dirty="0" spc="60"/>
              <a:t>o</a:t>
            </a:r>
            <a:r>
              <a:rPr dirty="0" spc="40"/>
              <a:t>rting</a:t>
            </a:r>
            <a:r>
              <a:rPr dirty="0"/>
              <a:t>		</a:t>
            </a:r>
            <a:r>
              <a:rPr dirty="0" spc="60"/>
              <a:t>S</a:t>
            </a:r>
            <a:r>
              <a:rPr dirty="0" spc="60"/>
              <a:t>h</a:t>
            </a:r>
            <a:r>
              <a:rPr dirty="0" spc="30"/>
              <a:t>aft</a:t>
            </a:r>
            <a:r>
              <a:rPr dirty="0" spc="45"/>
              <a:t>s</a:t>
            </a:r>
            <a:r>
              <a:rPr dirty="0"/>
              <a:t>	</a:t>
            </a:r>
            <a:r>
              <a:rPr dirty="0" spc="40"/>
              <a:t>usin</a:t>
            </a:r>
            <a:r>
              <a:rPr dirty="0" spc="55"/>
              <a:t>g</a:t>
            </a:r>
            <a:r>
              <a:rPr dirty="0"/>
              <a:t>	</a:t>
            </a:r>
            <a:r>
              <a:rPr dirty="0" spc="35"/>
              <a:t>Shaft  </a:t>
            </a:r>
            <a:r>
              <a:rPr dirty="0" spc="45"/>
              <a:t>Bushings</a:t>
            </a:r>
          </a:p>
        </p:txBody>
      </p:sp>
      <p:sp>
        <p:nvSpPr>
          <p:cNvPr id="6" name="object 6"/>
          <p:cNvSpPr/>
          <p:nvPr/>
        </p:nvSpPr>
        <p:spPr>
          <a:xfrm>
            <a:off x="978712" y="1865629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5664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81190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964307" y="5707760"/>
            <a:ext cx="20294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Supporting a shaft with a Shaft</a:t>
            </a:r>
            <a:r>
              <a:rPr dirty="0" sz="900" spc="30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Bushing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4884" y="6222872"/>
            <a:ext cx="5758815" cy="1261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How to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Support Shafts Using Shaft Bushings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4300"/>
              </a:lnSpc>
              <a:spcBef>
                <a:spcPts val="10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Shafts 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fall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out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alignment very easily 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aren't supported properly.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You can  make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shaft more secure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prevent 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falling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out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putting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bushing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at the  end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You can then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connect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bushing into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another beam 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additional part. That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shaft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turn but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prevent 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wobbling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falling</a:t>
            </a:r>
            <a:r>
              <a:rPr dirty="0" sz="1100" spc="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out.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16330" y="2267712"/>
            <a:ext cx="5760720" cy="3350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11567" y="2263013"/>
            <a:ext cx="5770245" cy="3359785"/>
          </a:xfrm>
          <a:prstGeom prst="rect">
            <a:avLst/>
          </a:prstGeom>
          <a:ln w="9525">
            <a:solidFill>
              <a:srgbClr val="BEBEBE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 marL="371475">
              <a:lnSpc>
                <a:spcPct val="100000"/>
              </a:lnSpc>
              <a:tabLst>
                <a:tab pos="2093595" algn="l"/>
                <a:tab pos="4453255" algn="l"/>
              </a:tabLst>
            </a:pPr>
            <a:r>
              <a:rPr dirty="0" baseline="6535" sz="1275" spc="-7">
                <a:latin typeface="Arial"/>
                <a:cs typeface="Arial"/>
              </a:rPr>
              <a:t>Unsupported</a:t>
            </a:r>
            <a:r>
              <a:rPr dirty="0" baseline="6535" sz="1275">
                <a:latin typeface="Arial"/>
                <a:cs typeface="Arial"/>
              </a:rPr>
              <a:t> </a:t>
            </a:r>
            <a:r>
              <a:rPr dirty="0" baseline="6535" sz="1275" spc="-7">
                <a:latin typeface="Arial"/>
                <a:cs typeface="Arial"/>
              </a:rPr>
              <a:t>Shaft	</a:t>
            </a:r>
            <a:r>
              <a:rPr dirty="0" sz="850" spc="-5">
                <a:latin typeface="Arial"/>
                <a:cs typeface="Arial"/>
              </a:rPr>
              <a:t>Shaft Bushing </a:t>
            </a:r>
            <a:r>
              <a:rPr dirty="0" sz="850">
                <a:latin typeface="Arial"/>
                <a:cs typeface="Arial"/>
              </a:rPr>
              <a:t>Added</a:t>
            </a:r>
            <a:r>
              <a:rPr dirty="0" sz="850" spc="1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to </a:t>
            </a:r>
            <a:r>
              <a:rPr dirty="0" sz="850" spc="-5">
                <a:latin typeface="Arial"/>
                <a:cs typeface="Arial"/>
              </a:rPr>
              <a:t>Shaft	Supported</a:t>
            </a:r>
            <a:r>
              <a:rPr dirty="0" sz="850" spc="-10">
                <a:latin typeface="Arial"/>
                <a:cs typeface="Arial"/>
              </a:rPr>
              <a:t> </a:t>
            </a:r>
            <a:r>
              <a:rPr dirty="0" sz="850" spc="-5">
                <a:latin typeface="Arial"/>
                <a:cs typeface="Arial"/>
              </a:rPr>
              <a:t>Shaft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78712" y="463245"/>
            <a:ext cx="5999480" cy="802005"/>
          </a:xfrm>
          <a:custGeom>
            <a:avLst/>
            <a:gdLst/>
            <a:ahLst/>
            <a:cxnLst/>
            <a:rect l="l" t="t" r="r" b="b"/>
            <a:pathLst>
              <a:path w="5999480" h="802005">
                <a:moveTo>
                  <a:pt x="0" y="801928"/>
                </a:moveTo>
                <a:lnTo>
                  <a:pt x="5999353" y="801928"/>
                </a:lnTo>
                <a:lnTo>
                  <a:pt x="5999353" y="0"/>
                </a:lnTo>
                <a:lnTo>
                  <a:pt x="0" y="0"/>
                </a:lnTo>
                <a:lnTo>
                  <a:pt x="0" y="801928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04874" y="618236"/>
            <a:ext cx="51403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38275" algn="l"/>
                <a:tab pos="2560955" algn="l"/>
                <a:tab pos="3314700" algn="l"/>
                <a:tab pos="4513580" algn="l"/>
              </a:tabLst>
            </a:pPr>
            <a:r>
              <a:rPr dirty="0" spc="50"/>
              <a:t>Popup</a:t>
            </a:r>
            <a:r>
              <a:rPr dirty="0" spc="45"/>
              <a:t>s</a:t>
            </a:r>
            <a:r>
              <a:rPr dirty="0"/>
              <a:t>	</a:t>
            </a:r>
            <a:r>
              <a:rPr dirty="0" spc="35"/>
              <a:t>withi</a:t>
            </a:r>
            <a:r>
              <a:rPr dirty="0" spc="60"/>
              <a:t>n</a:t>
            </a:r>
            <a:r>
              <a:rPr dirty="0"/>
              <a:t>	</a:t>
            </a:r>
            <a:r>
              <a:rPr dirty="0" spc="40"/>
              <a:t>th</a:t>
            </a:r>
            <a:r>
              <a:rPr dirty="0" spc="30"/>
              <a:t>i</a:t>
            </a:r>
            <a:r>
              <a:rPr dirty="0" spc="45"/>
              <a:t>s</a:t>
            </a:r>
            <a:r>
              <a:rPr dirty="0"/>
              <a:t>	</a:t>
            </a:r>
            <a:r>
              <a:rPr dirty="0" spc="55"/>
              <a:t>STE</a:t>
            </a:r>
            <a:r>
              <a:rPr dirty="0" spc="80"/>
              <a:t>M</a:t>
            </a:r>
            <a:r>
              <a:rPr dirty="0"/>
              <a:t>	</a:t>
            </a:r>
            <a:r>
              <a:rPr dirty="0" spc="45"/>
              <a:t>Lab</a:t>
            </a:r>
          </a:p>
        </p:txBody>
      </p:sp>
      <p:sp>
        <p:nvSpPr>
          <p:cNvPr id="5" name="object 5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78712" y="1268222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5664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81190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802005"/>
          </a:xfrm>
          <a:custGeom>
            <a:avLst/>
            <a:gdLst/>
            <a:ahLst/>
            <a:cxnLst/>
            <a:rect l="l" t="t" r="r" b="b"/>
            <a:pathLst>
              <a:path w="5999480" h="802005">
                <a:moveTo>
                  <a:pt x="0" y="801928"/>
                </a:moveTo>
                <a:lnTo>
                  <a:pt x="5999353" y="801928"/>
                </a:lnTo>
                <a:lnTo>
                  <a:pt x="5999353" y="0"/>
                </a:lnTo>
                <a:lnTo>
                  <a:pt x="0" y="0"/>
                </a:lnTo>
                <a:lnTo>
                  <a:pt x="0" y="801928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26666" y="618236"/>
            <a:ext cx="38995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24230" algn="l"/>
                <a:tab pos="2066925" algn="l"/>
                <a:tab pos="2550795" algn="l"/>
              </a:tabLst>
            </a:pPr>
            <a:r>
              <a:rPr dirty="0" spc="55"/>
              <a:t>Tag</a:t>
            </a:r>
            <a:r>
              <a:rPr dirty="0" spc="55"/>
              <a:t>	</a:t>
            </a:r>
            <a:r>
              <a:rPr dirty="0" spc="50"/>
              <a:t>You</a:t>
            </a:r>
            <a:r>
              <a:rPr dirty="0" spc="35"/>
              <a:t>’</a:t>
            </a:r>
            <a:r>
              <a:rPr dirty="0" spc="40"/>
              <a:t>re</a:t>
            </a:r>
            <a:r>
              <a:rPr dirty="0"/>
              <a:t>	</a:t>
            </a:r>
            <a:r>
              <a:rPr dirty="0" spc="20"/>
              <a:t>It</a:t>
            </a:r>
            <a:r>
              <a:rPr dirty="0" spc="25"/>
              <a:t>!</a:t>
            </a:r>
            <a:r>
              <a:rPr dirty="0"/>
              <a:t>	</a:t>
            </a:r>
            <a:r>
              <a:rPr dirty="0" spc="75"/>
              <a:t>S</a:t>
            </a:r>
            <a:r>
              <a:rPr dirty="0" spc="60"/>
              <a:t>o</a:t>
            </a:r>
            <a:r>
              <a:rPr dirty="0" spc="30"/>
              <a:t>l</a:t>
            </a:r>
            <a:r>
              <a:rPr dirty="0" spc="40"/>
              <a:t>ution</a:t>
            </a:r>
          </a:p>
        </p:txBody>
      </p:sp>
      <p:sp>
        <p:nvSpPr>
          <p:cNvPr id="4" name="object 4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8712" y="1268222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75664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81190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84884" y="5516346"/>
            <a:ext cx="5636895" cy="3105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42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were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prompted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very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open-ended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challenge.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needs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turn  quickly, drive slowly,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turn quickly again.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definitions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quickly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slowly were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provided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so,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they could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any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velocities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comparably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faster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slower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than  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other.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Any 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does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 is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correct: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Turns the robot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quickly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direction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any</a:t>
            </a:r>
            <a:r>
              <a:rPr dirty="0" sz="1100" spc="-6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distance.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2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slowly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direction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any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distance.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Turns the robot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quickly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direction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any</a:t>
            </a:r>
            <a:r>
              <a:rPr dirty="0" sz="1100" spc="-5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distance.</a:t>
            </a:r>
            <a:endParaRPr sz="1100">
              <a:latin typeface="Arial"/>
              <a:cs typeface="Arial"/>
            </a:endParaRPr>
          </a:p>
          <a:p>
            <a:pPr marL="184785" marR="79375" indent="-172720">
              <a:lnSpc>
                <a:spcPct val="110500"/>
              </a:lnSpc>
              <a:spcBef>
                <a:spcPts val="64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might 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velocity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time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robot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turns. This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teachable moment when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out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setting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velocity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driving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turning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be done once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unless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change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5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velocity.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Note: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Velocity settings close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100% 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unnecessary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 recommended.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Bonus: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00200" y="1670430"/>
            <a:ext cx="4762246" cy="3867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95374" y="1665732"/>
            <a:ext cx="4772025" cy="3877310"/>
          </a:xfrm>
          <a:custGeom>
            <a:avLst/>
            <a:gdLst/>
            <a:ahLst/>
            <a:cxnLst/>
            <a:rect l="l" t="t" r="r" b="b"/>
            <a:pathLst>
              <a:path w="4772025" h="3877310">
                <a:moveTo>
                  <a:pt x="0" y="3877310"/>
                </a:moveTo>
                <a:lnTo>
                  <a:pt x="4771771" y="3877310"/>
                </a:lnTo>
                <a:lnTo>
                  <a:pt x="4771771" y="0"/>
                </a:lnTo>
                <a:lnTo>
                  <a:pt x="0" y="0"/>
                </a:lnTo>
                <a:lnTo>
                  <a:pt x="0" y="387731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4912335"/>
            <a:ext cx="5570855" cy="68326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30100"/>
              </a:lnSpc>
              <a:spcBef>
                <a:spcPts val="12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Bonus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Challenge requires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addition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only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one </a:t>
            </a:r>
            <a:r>
              <a:rPr dirty="0" sz="1100" spc="-5">
                <a:latin typeface="Courier New"/>
                <a:cs typeface="Courier New"/>
              </a:rPr>
              <a:t>play sound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block.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 should 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latin typeface="Courier New"/>
                <a:cs typeface="Courier New"/>
              </a:rPr>
              <a:t>play sound</a:t>
            </a:r>
            <a:r>
              <a:rPr dirty="0" sz="1100" spc="-254">
                <a:latin typeface="Courier New"/>
                <a:cs typeface="Courier New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after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moved forward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indicate that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robot has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moved forward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tag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someone.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35888" y="548768"/>
            <a:ext cx="4333044" cy="4248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95374" y="471423"/>
            <a:ext cx="4772025" cy="4475480"/>
          </a:xfrm>
          <a:custGeom>
            <a:avLst/>
            <a:gdLst/>
            <a:ahLst/>
            <a:cxnLst/>
            <a:rect l="l" t="t" r="r" b="b"/>
            <a:pathLst>
              <a:path w="4772025" h="4475480">
                <a:moveTo>
                  <a:pt x="0" y="4475480"/>
                </a:moveTo>
                <a:lnTo>
                  <a:pt x="4771644" y="4475480"/>
                </a:lnTo>
                <a:lnTo>
                  <a:pt x="4771644" y="0"/>
                </a:lnTo>
                <a:lnTo>
                  <a:pt x="0" y="0"/>
                </a:lnTo>
                <a:lnTo>
                  <a:pt x="0" y="447548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802005"/>
          </a:xfrm>
          <a:custGeom>
            <a:avLst/>
            <a:gdLst/>
            <a:ahLst/>
            <a:cxnLst/>
            <a:rect l="l" t="t" r="r" b="b"/>
            <a:pathLst>
              <a:path w="5999480" h="802005">
                <a:moveTo>
                  <a:pt x="0" y="801928"/>
                </a:moveTo>
                <a:lnTo>
                  <a:pt x="5999353" y="801928"/>
                </a:lnTo>
                <a:lnTo>
                  <a:pt x="5999353" y="0"/>
                </a:lnTo>
                <a:lnTo>
                  <a:pt x="0" y="0"/>
                </a:lnTo>
                <a:lnTo>
                  <a:pt x="0" y="801928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93722" y="618236"/>
            <a:ext cx="376364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71575" algn="l"/>
                <a:tab pos="2415540" algn="l"/>
              </a:tabLst>
            </a:pPr>
            <a:r>
              <a:rPr dirty="0" spc="45"/>
              <a:t>Robot	Waiter	</a:t>
            </a:r>
            <a:r>
              <a:rPr dirty="0" spc="40"/>
              <a:t>Solution</a:t>
            </a:r>
          </a:p>
        </p:txBody>
      </p:sp>
      <p:sp>
        <p:nvSpPr>
          <p:cNvPr id="4" name="object 4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8712" y="1268222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75664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81190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84884" y="1627377"/>
            <a:ext cx="23317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 example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solution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</a:t>
            </a:r>
            <a:r>
              <a:rPr dirty="0" sz="1100" spc="-5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Waiter: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4884" y="5287746"/>
            <a:ext cx="5555615" cy="12769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9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were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prompted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 open-ended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challenge: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see how fast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Autopilot can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turn 360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degrees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12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inches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while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keeping a 6x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Pitch Standoff balanced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brain. Because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shape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standoff,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velocity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turning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be set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higher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than 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velocity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driving.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Note: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Velocity settings close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100% 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unnecessary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recommended.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00200" y="1980819"/>
            <a:ext cx="4762246" cy="3329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95374" y="1976120"/>
            <a:ext cx="4772025" cy="3339465"/>
          </a:xfrm>
          <a:custGeom>
            <a:avLst/>
            <a:gdLst/>
            <a:ahLst/>
            <a:cxnLst/>
            <a:rect l="l" t="t" r="r" b="b"/>
            <a:pathLst>
              <a:path w="4772025" h="3339465">
                <a:moveTo>
                  <a:pt x="0" y="3339465"/>
                </a:moveTo>
                <a:lnTo>
                  <a:pt x="4771771" y="3339465"/>
                </a:lnTo>
                <a:lnTo>
                  <a:pt x="4771771" y="0"/>
                </a:lnTo>
                <a:lnTo>
                  <a:pt x="0" y="0"/>
                </a:lnTo>
                <a:lnTo>
                  <a:pt x="0" y="333946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814069"/>
          </a:xfrm>
          <a:prstGeom prst="rect"/>
          <a:solidFill>
            <a:srgbClr val="0077C7"/>
          </a:solidFill>
        </p:spPr>
        <p:txBody>
          <a:bodyPr wrap="square" lIns="0" tIns="173355" rIns="0" bIns="0" rtlCol="0" vert="horz">
            <a:spAutoFit/>
          </a:bodyPr>
          <a:lstStyle/>
          <a:p>
            <a:pPr marL="654685">
              <a:lnSpc>
                <a:spcPct val="100000"/>
              </a:lnSpc>
              <a:spcBef>
                <a:spcPts val="1365"/>
              </a:spcBef>
              <a:tabLst>
                <a:tab pos="1997075" algn="l"/>
                <a:tab pos="2686685" algn="l"/>
                <a:tab pos="4012565" algn="l"/>
              </a:tabLst>
            </a:pPr>
            <a:r>
              <a:rPr dirty="0" spc="35"/>
              <a:t>Protect	</a:t>
            </a:r>
            <a:r>
              <a:rPr dirty="0" spc="45"/>
              <a:t>the	</a:t>
            </a:r>
            <a:r>
              <a:rPr dirty="0" spc="40"/>
              <a:t>Castle!	</a:t>
            </a:r>
            <a:r>
              <a:rPr dirty="0" spc="45"/>
              <a:t>Solution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4884" y="1627377"/>
            <a:ext cx="266573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 example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solution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Protect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Castle!: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8220303"/>
            <a:ext cx="5780405" cy="652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45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were challenged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square.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were told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robot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drive quickly along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sides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turn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slowly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corners. Again, the definitions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quickly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slowly were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provided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so, they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any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velocities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29851" y="2059384"/>
            <a:ext cx="4333160" cy="59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95374" y="1976120"/>
            <a:ext cx="4772025" cy="6270625"/>
          </a:xfrm>
          <a:custGeom>
            <a:avLst/>
            <a:gdLst/>
            <a:ahLst/>
            <a:cxnLst/>
            <a:rect l="l" t="t" r="r" b="b"/>
            <a:pathLst>
              <a:path w="4772025" h="6270625">
                <a:moveTo>
                  <a:pt x="0" y="6270625"/>
                </a:moveTo>
                <a:lnTo>
                  <a:pt x="4771771" y="6270625"/>
                </a:lnTo>
                <a:lnTo>
                  <a:pt x="4771771" y="0"/>
                </a:lnTo>
                <a:lnTo>
                  <a:pt x="0" y="0"/>
                </a:lnTo>
                <a:lnTo>
                  <a:pt x="0" y="62706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84884" y="394817"/>
            <a:ext cx="5667375" cy="312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44475">
              <a:lnSpc>
                <a:spcPct val="1236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comparably faster or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slower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than 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other.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Any 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does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following is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correct: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Arial"/>
              <a:cs typeface="Arial"/>
            </a:endParaRPr>
          </a:p>
          <a:p>
            <a:pPr algn="just" marL="184785" indent="-17272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Sets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velocity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driving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higher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velocity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for</a:t>
            </a:r>
            <a:r>
              <a:rPr dirty="0" sz="1100" spc="-6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turning.</a:t>
            </a:r>
            <a:endParaRPr sz="1100">
              <a:latin typeface="Arial"/>
              <a:cs typeface="Arial"/>
            </a:endParaRPr>
          </a:p>
          <a:p>
            <a:pPr algn="just"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quickly forward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least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four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times.</a:t>
            </a:r>
            <a:endParaRPr sz="1100">
              <a:latin typeface="Arial"/>
              <a:cs typeface="Arial"/>
            </a:endParaRPr>
          </a:p>
          <a:p>
            <a:pPr algn="just"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Turns the robot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slowly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90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degrees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least three</a:t>
            </a:r>
            <a:r>
              <a:rPr dirty="0" sz="1100" spc="-4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times.</a:t>
            </a:r>
            <a:endParaRPr sz="1100">
              <a:latin typeface="Arial"/>
              <a:cs typeface="Arial"/>
            </a:endParaRPr>
          </a:p>
          <a:p>
            <a:pPr algn="just" marL="184785" marR="202565" indent="-172720">
              <a:lnSpc>
                <a:spcPct val="110000"/>
              </a:lnSpc>
              <a:spcBef>
                <a:spcPts val="66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might have additional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blocks to set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velocity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time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drives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turns.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teachable moment when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out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setting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velocity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turning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be done once unless they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change the</a:t>
            </a:r>
            <a:r>
              <a:rPr dirty="0" sz="1100" spc="-5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velocity.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Note: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Velocity settings close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100% 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unnecessary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 recommended.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Bonus: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739"/>
              </a:lnSpc>
              <a:spcBef>
                <a:spcPts val="8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Bonus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Challenge requires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addition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least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four </a:t>
            </a:r>
            <a:r>
              <a:rPr dirty="0" sz="1100" spc="-5">
                <a:latin typeface="Courier New"/>
                <a:cs typeface="Courier New"/>
              </a:rPr>
              <a:t>set Touch LED color</a:t>
            </a:r>
            <a:r>
              <a:rPr dirty="0" sz="1100" spc="-235">
                <a:latin typeface="Courier New"/>
                <a:cs typeface="Courier New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blocks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positioned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stack before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5">
                <a:latin typeface="Courier New"/>
                <a:cs typeface="Courier New"/>
              </a:rPr>
              <a:t>drive for</a:t>
            </a:r>
            <a:r>
              <a:rPr dirty="0" sz="1100" spc="-345">
                <a:latin typeface="Courier New"/>
                <a:cs typeface="Courier New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block.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9845" y="548770"/>
            <a:ext cx="4532473" cy="8200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95374" y="471487"/>
            <a:ext cx="4772025" cy="8482330"/>
          </a:xfrm>
          <a:custGeom>
            <a:avLst/>
            <a:gdLst/>
            <a:ahLst/>
            <a:cxnLst/>
            <a:rect l="l" t="t" r="r" b="b"/>
            <a:pathLst>
              <a:path w="4772025" h="8482330">
                <a:moveTo>
                  <a:pt x="0" y="8482330"/>
                </a:moveTo>
                <a:lnTo>
                  <a:pt x="4771644" y="8482330"/>
                </a:lnTo>
                <a:lnTo>
                  <a:pt x="4771644" y="0"/>
                </a:lnTo>
                <a:lnTo>
                  <a:pt x="0" y="0"/>
                </a:lnTo>
                <a:lnTo>
                  <a:pt x="0" y="848233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700405"/>
          </a:xfrm>
          <a:custGeom>
            <a:avLst/>
            <a:gdLst/>
            <a:ahLst/>
            <a:cxnLst/>
            <a:rect l="l" t="t" r="r" b="b"/>
            <a:pathLst>
              <a:path w="5999480" h="700405">
                <a:moveTo>
                  <a:pt x="0" y="699820"/>
                </a:moveTo>
                <a:lnTo>
                  <a:pt x="5999353" y="699820"/>
                </a:lnTo>
                <a:lnTo>
                  <a:pt x="5999353" y="0"/>
                </a:lnTo>
                <a:lnTo>
                  <a:pt x="0" y="0"/>
                </a:lnTo>
                <a:lnTo>
                  <a:pt x="0" y="69982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1163066"/>
            <a:ext cx="5999480" cy="699770"/>
          </a:xfrm>
          <a:custGeom>
            <a:avLst/>
            <a:gdLst/>
            <a:ahLst/>
            <a:cxnLst/>
            <a:rect l="l" t="t" r="r" b="b"/>
            <a:pathLst>
              <a:path w="5999480" h="699769">
                <a:moveTo>
                  <a:pt x="0" y="699516"/>
                </a:moveTo>
                <a:lnTo>
                  <a:pt x="5999353" y="699516"/>
                </a:lnTo>
                <a:lnTo>
                  <a:pt x="5999353" y="0"/>
                </a:lnTo>
                <a:lnTo>
                  <a:pt x="0" y="0"/>
                </a:lnTo>
                <a:lnTo>
                  <a:pt x="0" y="699516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55572" y="443636"/>
            <a:ext cx="5440045" cy="12242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33525" marR="5080" indent="-1521460">
              <a:lnSpc>
                <a:spcPct val="140400"/>
              </a:lnSpc>
              <a:spcBef>
                <a:spcPts val="100"/>
              </a:spcBef>
              <a:tabLst>
                <a:tab pos="2324735" algn="l"/>
                <a:tab pos="2400935" algn="l"/>
                <a:tab pos="3808095" algn="l"/>
              </a:tabLst>
            </a:pPr>
            <a:r>
              <a:rPr dirty="0" spc="45"/>
              <a:t>Prog</a:t>
            </a:r>
            <a:r>
              <a:rPr dirty="0" spc="30"/>
              <a:t>r</a:t>
            </a:r>
            <a:r>
              <a:rPr dirty="0" spc="55"/>
              <a:t>ammin</a:t>
            </a:r>
            <a:r>
              <a:rPr dirty="0" spc="55"/>
              <a:t>g</a:t>
            </a:r>
            <a:r>
              <a:rPr dirty="0"/>
              <a:t>		</a:t>
            </a:r>
            <a:r>
              <a:rPr dirty="0" spc="45"/>
              <a:t>Pre</a:t>
            </a:r>
            <a:r>
              <a:rPr dirty="0" spc="45"/>
              <a:t>c</a:t>
            </a:r>
            <a:r>
              <a:rPr dirty="0" spc="45"/>
              <a:t>ise</a:t>
            </a:r>
            <a:r>
              <a:rPr dirty="0"/>
              <a:t>	</a:t>
            </a:r>
            <a:r>
              <a:rPr dirty="0" spc="45"/>
              <a:t>Dis</a:t>
            </a:r>
            <a:r>
              <a:rPr dirty="0" spc="40"/>
              <a:t>t</a:t>
            </a:r>
            <a:r>
              <a:rPr dirty="0" spc="35"/>
              <a:t>ances  </a:t>
            </a:r>
            <a:r>
              <a:rPr dirty="0" spc="50"/>
              <a:t>and	</a:t>
            </a:r>
            <a:r>
              <a:rPr dirty="0" spc="45"/>
              <a:t>Velocities</a:t>
            </a:r>
          </a:p>
        </p:txBody>
      </p:sp>
      <p:sp>
        <p:nvSpPr>
          <p:cNvPr id="6" name="object 6"/>
          <p:cNvSpPr/>
          <p:nvPr/>
        </p:nvSpPr>
        <p:spPr>
          <a:xfrm>
            <a:off x="978712" y="1865629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5664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81190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84884" y="2178152"/>
            <a:ext cx="5758180" cy="703580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115570">
              <a:lnSpc>
                <a:spcPct val="127600"/>
              </a:lnSpc>
              <a:spcBef>
                <a:spcPts val="15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blocks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like </a:t>
            </a:r>
            <a:r>
              <a:rPr dirty="0" sz="1100" spc="-5">
                <a:latin typeface="Courier New"/>
                <a:cs typeface="Courier New"/>
              </a:rPr>
              <a:t>drive for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, </a:t>
            </a:r>
            <a:r>
              <a:rPr dirty="0" sz="1100" spc="-5">
                <a:latin typeface="Courier New"/>
                <a:cs typeface="Courier New"/>
              </a:rPr>
              <a:t>turn for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, </a:t>
            </a:r>
            <a:r>
              <a:rPr dirty="0" sz="1100" spc="-10">
                <a:latin typeface="Courier New"/>
                <a:cs typeface="Courier New"/>
              </a:rPr>
              <a:t>set </a:t>
            </a:r>
            <a:r>
              <a:rPr dirty="0" sz="1100" spc="-5">
                <a:latin typeface="Courier New"/>
                <a:cs typeface="Courier New"/>
              </a:rPr>
              <a:t>drive velocity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, and </a:t>
            </a:r>
            <a:r>
              <a:rPr dirty="0" sz="1100" spc="-5">
                <a:latin typeface="Courier New"/>
                <a:cs typeface="Courier New"/>
              </a:rPr>
              <a:t>set turn  velocity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able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 precise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distances 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precise velocities?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Configuration,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able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specify 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size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of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wheels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gear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ratio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drivetrain. For example, the typical wheel size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200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millimeters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typical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gear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ratio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1:1.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These are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default settings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Configuration.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Arial"/>
              <a:cs typeface="Arial"/>
            </a:endParaRPr>
          </a:p>
          <a:p>
            <a:pPr marL="12700" marR="5080">
              <a:lnSpc>
                <a:spcPct val="1298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does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wheel size actually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mean?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listed wheel size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actual wheel  circumference.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means that every time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wheel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completes one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full rotation, it travels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200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millimeters.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When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latin typeface="Courier New"/>
                <a:cs typeface="Courier New"/>
              </a:rPr>
              <a:t>drive 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is programmed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 forward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specific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amount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inches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millimeters,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programming logic inside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latin typeface="Courier New"/>
                <a:cs typeface="Courier New"/>
              </a:rPr>
              <a:t>drive 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performs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math calculations. For example,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latin typeface="Courier New"/>
                <a:cs typeface="Courier New"/>
              </a:rPr>
              <a:t>drive 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 forward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 2000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millimeters, that means that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wheels will travel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10 complete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rotations.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latin typeface="Courier New"/>
                <a:cs typeface="Courier New"/>
              </a:rPr>
              <a:t>drive  for</a:t>
            </a:r>
            <a:r>
              <a:rPr dirty="0" sz="1100" spc="-290">
                <a:latin typeface="Courier New"/>
                <a:cs typeface="Courier New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converts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distance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number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degrees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 needs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rotate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for.</a:t>
            </a:r>
            <a:endParaRPr sz="1100">
              <a:latin typeface="Arial"/>
              <a:cs typeface="Arial"/>
            </a:endParaRPr>
          </a:p>
          <a:p>
            <a:pPr marL="12700" marR="247015">
              <a:lnSpc>
                <a:spcPct val="124700"/>
              </a:lnSpc>
              <a:spcBef>
                <a:spcPts val="7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number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degrees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Smart Motor, which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sensors inside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travel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set</a:t>
            </a:r>
            <a:r>
              <a:rPr dirty="0" sz="11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distance.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 math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completed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programming logic built into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latin typeface="Courier New"/>
                <a:cs typeface="Courier New"/>
              </a:rPr>
              <a:t>drive for</a:t>
            </a:r>
            <a:r>
              <a:rPr dirty="0" sz="1100" spc="-260">
                <a:latin typeface="Courier New"/>
                <a:cs typeface="Courier New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block.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Arial"/>
              <a:cs typeface="Arial"/>
            </a:endParaRPr>
          </a:p>
          <a:p>
            <a:pPr marL="12700" marR="9525">
              <a:lnSpc>
                <a:spcPct val="1245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programming logic for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turn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block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Autopilot’s Gyro Sensor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detect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when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robot has turned 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distance.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Gyro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measures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amount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change 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robot’s position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heading. So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turns until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Gyro Sensor’s data  indicates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has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turned for the set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number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degrees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then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Drivetrain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stops.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0">
              <a:latin typeface="Arial"/>
              <a:cs typeface="Arial"/>
            </a:endParaRPr>
          </a:p>
          <a:p>
            <a:pPr marL="12700" marR="147955">
              <a:lnSpc>
                <a:spcPct val="125499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latin typeface="Courier New"/>
                <a:cs typeface="Courier New"/>
              </a:rPr>
              <a:t>set drive velocity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latin typeface="Courier New"/>
                <a:cs typeface="Courier New"/>
              </a:rPr>
              <a:t>set turn velocity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works because there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a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microprocessor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Smart Motor that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sets how often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internal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motor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turns on.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internal motor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does not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actually 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different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"velocities"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only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turned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"on"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"off"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like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light switch.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velocity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50% velocity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does not mean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 is half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turned on 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instead, it means that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 is turned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full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speed, but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only half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12700" marR="40005">
              <a:lnSpc>
                <a:spcPct val="1245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this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means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microprocessor inside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 turns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motor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off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on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at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 intervals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-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duty cycles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-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provide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illusion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 velocities.The  microprocessor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turn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and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over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thousand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times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second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give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dirty="0" sz="1100" spc="8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wide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433832"/>
            <a:ext cx="5694680" cy="2280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range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speeds.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246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Imagine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were able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turn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light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off incredibly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fast 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would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effectively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able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change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brightness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room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depending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upon how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long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light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versus  how long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light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off each second. But,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brightness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light’s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bulbs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would not be  changing.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only factor changing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the amount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time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light was</a:t>
            </a:r>
            <a:r>
              <a:rPr dirty="0" sz="1100" spc="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Arial"/>
              <a:cs typeface="Arial"/>
            </a:endParaRPr>
          </a:p>
          <a:p>
            <a:pPr marL="12700" marR="85725">
              <a:lnSpc>
                <a:spcPct val="1242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Smart Motors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set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velocity.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turn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off faster than is perceivable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seem to 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powered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specific speeds.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 for setting velocity let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programmer enter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velocity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sent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microprocessor which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sets the rate 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which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turns on and</a:t>
            </a:r>
            <a:r>
              <a:rPr dirty="0" sz="11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off.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075433" y="4229227"/>
            <a:ext cx="380237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Make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sure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 gears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fit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together properly before locking the Beam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in</a:t>
            </a:r>
            <a:r>
              <a:rPr dirty="0" sz="900" spc="4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place.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5468" y="8545830"/>
            <a:ext cx="5582920" cy="30480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99210" marR="5080" indent="-1287145">
              <a:lnSpc>
                <a:spcPct val="103299"/>
              </a:lnSpc>
              <a:spcBef>
                <a:spcPts val="65"/>
              </a:spcBef>
            </a:pP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After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attaching the wheels, twist the wheel that has the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shaft </a:t>
            </a:r>
            <a:r>
              <a:rPr dirty="0" sz="900" spc="5" i="1">
                <a:solidFill>
                  <a:srgbClr val="525252"/>
                </a:solidFill>
                <a:latin typeface="Arial"/>
                <a:cs typeface="Arial"/>
              </a:rPr>
              <a:t>going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into the motor.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 wheel spins freely and 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without tension, the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4x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Pitch Shaft has slipped out of</a:t>
            </a:r>
            <a:r>
              <a:rPr dirty="0" sz="900" spc="30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place.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95450" y="476250"/>
            <a:ext cx="45720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90623" y="471423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95450" y="4792598"/>
            <a:ext cx="4572000" cy="3657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90623" y="4787772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700405"/>
          </a:xfrm>
          <a:custGeom>
            <a:avLst/>
            <a:gdLst/>
            <a:ahLst/>
            <a:cxnLst/>
            <a:rect l="l" t="t" r="r" b="b"/>
            <a:pathLst>
              <a:path w="5999480" h="700405">
                <a:moveTo>
                  <a:pt x="0" y="699820"/>
                </a:moveTo>
                <a:lnTo>
                  <a:pt x="5999353" y="699820"/>
                </a:lnTo>
                <a:lnTo>
                  <a:pt x="5999353" y="0"/>
                </a:lnTo>
                <a:lnTo>
                  <a:pt x="0" y="0"/>
                </a:lnTo>
                <a:lnTo>
                  <a:pt x="0" y="69982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1163066"/>
            <a:ext cx="5999480" cy="699770"/>
          </a:xfrm>
          <a:custGeom>
            <a:avLst/>
            <a:gdLst/>
            <a:ahLst/>
            <a:cxnLst/>
            <a:rect l="l" t="t" r="r" b="b"/>
            <a:pathLst>
              <a:path w="5999480" h="699769">
                <a:moveTo>
                  <a:pt x="0" y="699516"/>
                </a:moveTo>
                <a:lnTo>
                  <a:pt x="5999353" y="699516"/>
                </a:lnTo>
                <a:lnTo>
                  <a:pt x="5999353" y="0"/>
                </a:lnTo>
                <a:lnTo>
                  <a:pt x="0" y="0"/>
                </a:lnTo>
                <a:lnTo>
                  <a:pt x="0" y="699516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69110" y="443636"/>
            <a:ext cx="4413250" cy="12242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48435" marR="5080" indent="-1436370">
              <a:lnSpc>
                <a:spcPct val="140400"/>
              </a:lnSpc>
              <a:spcBef>
                <a:spcPts val="100"/>
              </a:spcBef>
              <a:tabLst>
                <a:tab pos="2358390" algn="l"/>
                <a:tab pos="4154170" algn="l"/>
              </a:tabLst>
            </a:pPr>
            <a:r>
              <a:rPr dirty="0" spc="45"/>
              <a:t>Per</a:t>
            </a:r>
            <a:r>
              <a:rPr dirty="0" spc="45"/>
              <a:t>c</a:t>
            </a:r>
            <a:r>
              <a:rPr dirty="0" spc="35"/>
              <a:t>ent</a:t>
            </a:r>
            <a:r>
              <a:rPr dirty="0" spc="60"/>
              <a:t>a</a:t>
            </a:r>
            <a:r>
              <a:rPr dirty="0" spc="45"/>
              <a:t>ges</a:t>
            </a:r>
            <a:r>
              <a:rPr dirty="0" spc="25"/>
              <a:t>,</a:t>
            </a:r>
            <a:r>
              <a:rPr dirty="0"/>
              <a:t>	</a:t>
            </a:r>
            <a:r>
              <a:rPr dirty="0" spc="60"/>
              <a:t>F</a:t>
            </a:r>
            <a:r>
              <a:rPr dirty="0" spc="40"/>
              <a:t>ra</a:t>
            </a:r>
            <a:r>
              <a:rPr dirty="0" spc="50"/>
              <a:t>c</a:t>
            </a:r>
            <a:r>
              <a:rPr dirty="0" spc="35"/>
              <a:t>tions</a:t>
            </a:r>
            <a:r>
              <a:rPr dirty="0" spc="25"/>
              <a:t>,</a:t>
            </a:r>
            <a:r>
              <a:rPr dirty="0"/>
              <a:t>	</a:t>
            </a:r>
            <a:r>
              <a:rPr dirty="0" spc="35"/>
              <a:t>&amp;  </a:t>
            </a:r>
            <a:r>
              <a:rPr dirty="0" spc="45"/>
              <a:t>Decimals</a:t>
            </a:r>
          </a:p>
        </p:txBody>
      </p:sp>
      <p:sp>
        <p:nvSpPr>
          <p:cNvPr id="6" name="object 6"/>
          <p:cNvSpPr/>
          <p:nvPr/>
        </p:nvSpPr>
        <p:spPr>
          <a:xfrm>
            <a:off x="978712" y="1865629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5664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81190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84884" y="2185771"/>
            <a:ext cx="5775325" cy="378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38100">
              <a:lnSpc>
                <a:spcPct val="1245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percent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ratio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compares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number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100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using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division.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You 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express percents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fractions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decimals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dividing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100.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For example: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65% =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65÷100 </a:t>
            </a:r>
            <a:r>
              <a:rPr dirty="0" sz="1100" spc="-10" b="1">
                <a:solidFill>
                  <a:srgbClr val="525252"/>
                </a:solidFill>
                <a:latin typeface="Arial"/>
                <a:cs typeface="Arial"/>
              </a:rPr>
              <a:t>or</a:t>
            </a:r>
            <a:r>
              <a:rPr dirty="0" sz="1100" spc="5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65/100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245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Provide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 example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before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begin trying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convert percents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fractions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their own: 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was working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velocity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65%,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express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percent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 a fraction 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writing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65/100.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12700" marR="232410">
              <a:lnSpc>
                <a:spcPct val="1245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Then, ask your students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choose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velocity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they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working 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take a  few moments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write that velocity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fraction instead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percent in their engineering  notebooks.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should write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velocity that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using over</a:t>
            </a:r>
            <a:r>
              <a:rPr dirty="0" sz="1100" spc="6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100.</a:t>
            </a:r>
            <a:endParaRPr sz="1100">
              <a:latin typeface="Arial"/>
              <a:cs typeface="Arial"/>
            </a:endParaRPr>
          </a:p>
          <a:p>
            <a:pPr marL="12700" marR="72390">
              <a:lnSpc>
                <a:spcPct val="1245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Students may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also reduce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fractions as they see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fit. For example,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60%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written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fraction is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60/100. 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same 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30/50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</a:t>
            </a:r>
            <a:r>
              <a:rPr dirty="0" sz="11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100">
                <a:solidFill>
                  <a:srgbClr val="525252"/>
                </a:solidFill>
                <a:latin typeface="Cambria Math"/>
                <a:cs typeface="Cambria Math"/>
              </a:rPr>
              <a:t>⅗</a:t>
            </a:r>
            <a:r>
              <a:rPr dirty="0" sz="1100" spc="-100">
                <a:solidFill>
                  <a:srgbClr val="525252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30480">
              <a:lnSpc>
                <a:spcPct val="1245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Percents 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also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written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decimals. Decimals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written using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scale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10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(tenths,  hundredths, thousandths). Decimals are commonly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used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represent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whole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number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plus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fraction.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3932657"/>
            <a:ext cx="5781040" cy="5038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63195">
              <a:lnSpc>
                <a:spcPct val="124500"/>
              </a:lnSpc>
              <a:spcBef>
                <a:spcPts val="1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Since percentages are out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100, decimals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also follow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same pattern extending two  units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right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decimal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point 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hundredths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place.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For example: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65% =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65÷100 </a:t>
            </a:r>
            <a:r>
              <a:rPr dirty="0" sz="1100" spc="-10" b="1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65/100=</a:t>
            </a:r>
            <a:r>
              <a:rPr dirty="0" sz="1100" spc="10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0.65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2700" marR="185420">
              <a:lnSpc>
                <a:spcPct val="1246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Provide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 example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before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begin converting percents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decimals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their own: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was working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velocity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65%.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express 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percent  as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decimal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writing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0.65.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2700" marR="348615">
              <a:lnSpc>
                <a:spcPct val="1245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Then, ask your students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take a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few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moments to rewrite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velocity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they had  converted to a fraction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earlier. Now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should write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 as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decimal in their engineering  notebooks.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should write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velocity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out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two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decimal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places.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246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Once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have all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three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representations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same amount (percent, fraction,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decimal) ask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them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take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few moments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share ideas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partner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to how these three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representations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connected. Ask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students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 write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both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their explanations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their  engineering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notebook.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12700" marR="81915">
              <a:lnSpc>
                <a:spcPct val="1245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Connect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concept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conversions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have created. Ask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students to read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just worked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groups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they were in  previously (Builder, Programmer,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Driver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Recorder). Ask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group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convert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percentages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used to set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velocities 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both fractions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decimals. Ask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Recorder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note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work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used for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conversions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engineering notebook.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Once  the group has done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necessary converting, ask the Programmer 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insert</a:t>
            </a:r>
            <a:r>
              <a:rPr dirty="0" sz="1100" spc="5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6330" y="476250"/>
            <a:ext cx="5760720" cy="2880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1567" y="471551"/>
            <a:ext cx="5770245" cy="2889885"/>
          </a:xfrm>
          <a:custGeom>
            <a:avLst/>
            <a:gdLst/>
            <a:ahLst/>
            <a:cxnLst/>
            <a:rect l="l" t="t" r="r" b="b"/>
            <a:pathLst>
              <a:path w="5770245" h="2889885">
                <a:moveTo>
                  <a:pt x="0" y="2889885"/>
                </a:moveTo>
                <a:lnTo>
                  <a:pt x="5770245" y="2889885"/>
                </a:lnTo>
                <a:lnTo>
                  <a:pt x="5770245" y="0"/>
                </a:lnTo>
                <a:lnTo>
                  <a:pt x="0" y="0"/>
                </a:lnTo>
                <a:lnTo>
                  <a:pt x="0" y="288988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84884" y="438403"/>
            <a:ext cx="43097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conversion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into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attached to the </a:t>
            </a:r>
            <a:r>
              <a:rPr dirty="0" sz="1100" spc="-5">
                <a:latin typeface="Courier New"/>
                <a:cs typeface="Courier New"/>
              </a:rPr>
              <a:t>set drive velocity</a:t>
            </a:r>
            <a:r>
              <a:rPr dirty="0" sz="1100" spc="-350">
                <a:latin typeface="Courier New"/>
                <a:cs typeface="Courier New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block.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4626990"/>
            <a:ext cx="5779135" cy="26993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group need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assistance attaching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note to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project, direct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them</a:t>
            </a:r>
            <a:r>
              <a:rPr dirty="0" sz="1100" spc="4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here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247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Begin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discussion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about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three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representations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 connected.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Responses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vary,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but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should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notice how 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representation is out</a:t>
            </a:r>
            <a:r>
              <a:rPr dirty="0" sz="1100" spc="10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</a:t>
            </a:r>
            <a:endParaRPr sz="1100">
              <a:latin typeface="Arial"/>
              <a:cs typeface="Arial"/>
            </a:endParaRPr>
          </a:p>
          <a:p>
            <a:pPr marL="12700" marR="135255">
              <a:lnSpc>
                <a:spcPct val="1245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100.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who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reduced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their fractions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 notice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fractions, percents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two-digit decimals are being represented 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100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whole. Even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dirty="0" sz="1100" spc="1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</a:t>
            </a:r>
            <a:endParaRPr sz="1100">
              <a:latin typeface="Arial"/>
              <a:cs typeface="Arial"/>
            </a:endParaRPr>
          </a:p>
          <a:p>
            <a:pPr marL="12700" marR="156210">
              <a:lnSpc>
                <a:spcPct val="124500"/>
              </a:lnSpc>
              <a:spcBef>
                <a:spcPts val="1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redices 50/100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½, the student 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make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connection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to how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 relates 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some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part out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whole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of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100.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12700" marR="81915">
              <a:lnSpc>
                <a:spcPct val="1242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Students 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practice writing percents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fractions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filling in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recognizing parts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fraction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grid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students visually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understand that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percent is comparative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100 by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graph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paper. Below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example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students 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place all three representations  together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well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filled-in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fraction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grid: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6330" y="1007871"/>
            <a:ext cx="5760084" cy="3601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11567" y="1003046"/>
            <a:ext cx="5769610" cy="3611245"/>
          </a:xfrm>
          <a:custGeom>
            <a:avLst/>
            <a:gdLst/>
            <a:ahLst/>
            <a:cxnLst/>
            <a:rect l="l" t="t" r="r" b="b"/>
            <a:pathLst>
              <a:path w="5769609" h="3611245">
                <a:moveTo>
                  <a:pt x="0" y="3611244"/>
                </a:moveTo>
                <a:lnTo>
                  <a:pt x="5769610" y="3611244"/>
                </a:lnTo>
                <a:lnTo>
                  <a:pt x="5769610" y="0"/>
                </a:lnTo>
                <a:lnTo>
                  <a:pt x="0" y="0"/>
                </a:lnTo>
                <a:lnTo>
                  <a:pt x="0" y="361124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8650" y="476250"/>
            <a:ext cx="4064000" cy="589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93823" y="471423"/>
            <a:ext cx="4175125" cy="5991225"/>
          </a:xfrm>
          <a:custGeom>
            <a:avLst/>
            <a:gdLst/>
            <a:ahLst/>
            <a:cxnLst/>
            <a:rect l="l" t="t" r="r" b="b"/>
            <a:pathLst>
              <a:path w="4175125" h="5991225">
                <a:moveTo>
                  <a:pt x="0" y="5991225"/>
                </a:moveTo>
                <a:lnTo>
                  <a:pt x="4175125" y="5991225"/>
                </a:lnTo>
                <a:lnTo>
                  <a:pt x="4175125" y="0"/>
                </a:lnTo>
                <a:lnTo>
                  <a:pt x="0" y="0"/>
                </a:lnTo>
                <a:lnTo>
                  <a:pt x="0" y="59912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700405"/>
          </a:xfrm>
          <a:custGeom>
            <a:avLst/>
            <a:gdLst/>
            <a:ahLst/>
            <a:cxnLst/>
            <a:rect l="l" t="t" r="r" b="b"/>
            <a:pathLst>
              <a:path w="5999480" h="700405">
                <a:moveTo>
                  <a:pt x="0" y="699820"/>
                </a:moveTo>
                <a:lnTo>
                  <a:pt x="5999353" y="699820"/>
                </a:lnTo>
                <a:lnTo>
                  <a:pt x="5999353" y="0"/>
                </a:lnTo>
                <a:lnTo>
                  <a:pt x="0" y="0"/>
                </a:lnTo>
                <a:lnTo>
                  <a:pt x="0" y="69982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1163066"/>
            <a:ext cx="5999480" cy="699770"/>
          </a:xfrm>
          <a:custGeom>
            <a:avLst/>
            <a:gdLst/>
            <a:ahLst/>
            <a:cxnLst/>
            <a:rect l="l" t="t" r="r" b="b"/>
            <a:pathLst>
              <a:path w="5999480" h="699769">
                <a:moveTo>
                  <a:pt x="0" y="699516"/>
                </a:moveTo>
                <a:lnTo>
                  <a:pt x="5999353" y="699516"/>
                </a:lnTo>
                <a:lnTo>
                  <a:pt x="5999353" y="0"/>
                </a:lnTo>
                <a:lnTo>
                  <a:pt x="0" y="0"/>
                </a:lnTo>
                <a:lnTo>
                  <a:pt x="0" y="699516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76324" y="443636"/>
            <a:ext cx="5598795" cy="12242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73530" marR="5080" indent="-1561465">
              <a:lnSpc>
                <a:spcPct val="140400"/>
              </a:lnSpc>
              <a:spcBef>
                <a:spcPts val="100"/>
              </a:spcBef>
              <a:tabLst>
                <a:tab pos="1974214" algn="l"/>
                <a:tab pos="2179955" algn="l"/>
                <a:tab pos="3605529" algn="l"/>
                <a:tab pos="4379595" algn="l"/>
              </a:tabLst>
            </a:pPr>
            <a:r>
              <a:rPr dirty="0" spc="45"/>
              <a:t>Organiz</a:t>
            </a:r>
            <a:r>
              <a:rPr dirty="0" spc="35"/>
              <a:t>i</a:t>
            </a:r>
            <a:r>
              <a:rPr dirty="0" spc="45"/>
              <a:t>n</a:t>
            </a:r>
            <a:r>
              <a:rPr dirty="0" spc="50"/>
              <a:t>g</a:t>
            </a:r>
            <a:r>
              <a:rPr dirty="0"/>
              <a:t>	</a:t>
            </a:r>
            <a:r>
              <a:rPr dirty="0" spc="60"/>
              <a:t>S</a:t>
            </a:r>
            <a:r>
              <a:rPr dirty="0" spc="30"/>
              <a:t>t</a:t>
            </a:r>
            <a:r>
              <a:rPr dirty="0" spc="40"/>
              <a:t>udent</a:t>
            </a:r>
            <a:r>
              <a:rPr dirty="0" spc="45"/>
              <a:t>s</a:t>
            </a:r>
            <a:r>
              <a:rPr dirty="0"/>
              <a:t>	</a:t>
            </a:r>
            <a:r>
              <a:rPr dirty="0" spc="40"/>
              <a:t>into</a:t>
            </a:r>
            <a:r>
              <a:rPr dirty="0"/>
              <a:t>	</a:t>
            </a:r>
            <a:r>
              <a:rPr dirty="0" spc="40"/>
              <a:t>Groups  </a:t>
            </a:r>
            <a:r>
              <a:rPr dirty="0" spc="30"/>
              <a:t>for	</a:t>
            </a:r>
            <a:r>
              <a:rPr dirty="0" spc="45"/>
              <a:t>Exploration</a:t>
            </a:r>
          </a:p>
        </p:txBody>
      </p:sp>
      <p:sp>
        <p:nvSpPr>
          <p:cNvPr id="6" name="object 6"/>
          <p:cNvSpPr/>
          <p:nvPr/>
        </p:nvSpPr>
        <p:spPr>
          <a:xfrm>
            <a:off x="978712" y="1865629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5664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81190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84884" y="2185771"/>
            <a:ext cx="5777230" cy="53270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97155">
              <a:lnSpc>
                <a:spcPct val="124100"/>
              </a:lnSpc>
              <a:spcBef>
                <a:spcPts val="10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Organize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into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groups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before beginning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exploration. Students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be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organized groups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two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four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when participating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exploration.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  roles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be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utilized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during the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exploration:</a:t>
            </a:r>
            <a:endParaRPr sz="1100">
              <a:latin typeface="Arial"/>
              <a:cs typeface="Arial"/>
            </a:endParaRPr>
          </a:p>
          <a:p>
            <a:pPr marL="184785" marR="84455" indent="-172720">
              <a:lnSpc>
                <a:spcPct val="111000"/>
              </a:lnSpc>
              <a:spcBef>
                <a:spcPts val="104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Builder —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person checks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is properly built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ready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(e.g.,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sensors plugged into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correct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ports?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Brain turned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on?)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before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run.</a:t>
            </a:r>
            <a:endParaRPr sz="1100">
              <a:latin typeface="Arial"/>
              <a:cs typeface="Arial"/>
            </a:endParaRPr>
          </a:p>
          <a:p>
            <a:pPr marL="184785" marR="125095" indent="-172720">
              <a:lnSpc>
                <a:spcPct val="109100"/>
              </a:lnSpc>
              <a:spcBef>
                <a:spcPts val="67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Programmer —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person 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 the set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drive velocity block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others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create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 project on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computer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tablet.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person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also 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</a:t>
            </a:r>
            <a:r>
              <a:rPr dirty="0" sz="1100" spc="9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robot.</a:t>
            </a:r>
            <a:endParaRPr sz="1100">
              <a:latin typeface="Arial"/>
              <a:cs typeface="Arial"/>
            </a:endParaRPr>
          </a:p>
          <a:p>
            <a:pPr marL="184785" marR="245110" indent="-172720">
              <a:lnSpc>
                <a:spcPct val="110000"/>
              </a:lnSpc>
              <a:spcBef>
                <a:spcPts val="63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Driver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—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person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selects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runs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robot. This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person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also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the one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retrieve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after 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run.</a:t>
            </a:r>
            <a:endParaRPr sz="1100">
              <a:latin typeface="Arial"/>
              <a:cs typeface="Arial"/>
            </a:endParaRPr>
          </a:p>
          <a:p>
            <a:pPr marL="184785" marR="668655" indent="-172720">
              <a:lnSpc>
                <a:spcPct val="110900"/>
              </a:lnSpc>
              <a:spcBef>
                <a:spcPts val="62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Recorder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—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person writes down all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group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answers/reflections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engineering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notebook.</a:t>
            </a:r>
            <a:endParaRPr sz="1100">
              <a:latin typeface="Arial"/>
              <a:cs typeface="Arial"/>
            </a:endParaRPr>
          </a:p>
          <a:p>
            <a:pPr marL="12700" marR="86995">
              <a:lnSpc>
                <a:spcPct val="124600"/>
              </a:lnSpc>
              <a:spcBef>
                <a:spcPts val="100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there are two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group,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each choose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two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roles.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there are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three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group,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choose to do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two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roles.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there are four  students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group, each student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one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12700" marR="12700">
              <a:lnSpc>
                <a:spcPct val="1245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Provide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list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roles and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their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definitions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Once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their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groups,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members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choose their role. Circulate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classroom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makes sure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every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 has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optional collaboration rubric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 page.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246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Remind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of roles throughout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exploration.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work, students 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 feel 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though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held accountable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fulfilling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those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roles. Therefore, interject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see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 taking over someone else’s role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 fulfilling their assigned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role.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Reminders  about who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supposed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doing what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be useful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interventions.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814069"/>
          </a:xfrm>
          <a:prstGeom prst="rect"/>
          <a:solidFill>
            <a:srgbClr val="0077C7"/>
          </a:solidFill>
        </p:spPr>
        <p:txBody>
          <a:bodyPr wrap="square" lIns="0" tIns="173355" rIns="0" bIns="0" rtlCol="0" vert="horz">
            <a:spAutoFit/>
          </a:bodyPr>
          <a:lstStyle/>
          <a:p>
            <a:pPr marL="427990">
              <a:lnSpc>
                <a:spcPct val="100000"/>
              </a:lnSpc>
              <a:spcBef>
                <a:spcPts val="1365"/>
              </a:spcBef>
              <a:tabLst>
                <a:tab pos="2451735" algn="l"/>
                <a:tab pos="2935605" algn="l"/>
                <a:tab pos="4410075" algn="l"/>
              </a:tabLst>
            </a:pPr>
            <a:r>
              <a:rPr dirty="0" spc="45"/>
              <a:t>Exploration	</a:t>
            </a:r>
            <a:r>
              <a:rPr dirty="0" spc="35"/>
              <a:t>of	</a:t>
            </a:r>
            <a:r>
              <a:rPr dirty="0" spc="45"/>
              <a:t>Velocity	</a:t>
            </a:r>
            <a:r>
              <a:rPr dirty="0" spc="40"/>
              <a:t>Outline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4884" y="1628901"/>
            <a:ext cx="5107305" cy="3416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outline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Exploration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Velocity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follows: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Recognize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set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drive velocity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block.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Review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to find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information about blocks in VEX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IQ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Check that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VEX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IQ Autopilot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ready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exploration.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9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2"/>
              </a:rPr>
              <a:t>Start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new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2"/>
              </a:rPr>
              <a:t>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VEXcode IQ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Rename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(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Windows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4"/>
              </a:rPr>
              <a:t>MacOS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,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5"/>
              </a:rPr>
              <a:t>Chromebook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).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Create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Drive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Velocity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moves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</a:t>
            </a:r>
            <a:r>
              <a:rPr dirty="0" sz="1100" spc="9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velocities.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6"/>
              </a:rPr>
              <a:t>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6"/>
              </a:rPr>
              <a:t>and run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Change 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Drive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Velocity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project to move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in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reverse.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9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run the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19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Add </a:t>
            </a:r>
            <a:r>
              <a:rPr dirty="0" sz="1100" spc="-5">
                <a:latin typeface="Courier New"/>
                <a:cs typeface="Courier New"/>
              </a:rPr>
              <a:t>set</a:t>
            </a:r>
            <a:r>
              <a:rPr dirty="0" sz="1100" spc="5">
                <a:latin typeface="Courier New"/>
                <a:cs typeface="Courier New"/>
              </a:rPr>
              <a:t> </a:t>
            </a:r>
            <a:r>
              <a:rPr dirty="0" sz="1100" spc="-5">
                <a:latin typeface="Courier New"/>
                <a:cs typeface="Courier New"/>
              </a:rPr>
              <a:t>turn</a:t>
            </a:r>
            <a:r>
              <a:rPr dirty="0" sz="1100" spc="5">
                <a:latin typeface="Courier New"/>
                <a:cs typeface="Courier New"/>
              </a:rPr>
              <a:t> </a:t>
            </a:r>
            <a:r>
              <a:rPr dirty="0" sz="1100" spc="-5">
                <a:latin typeface="Courier New"/>
                <a:cs typeface="Courier New"/>
              </a:rPr>
              <a:t>velocity</a:t>
            </a:r>
            <a:r>
              <a:rPr dirty="0" sz="1100" spc="-345">
                <a:latin typeface="Courier New"/>
                <a:cs typeface="Courier New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and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latin typeface="Courier New"/>
                <a:cs typeface="Courier New"/>
              </a:rPr>
              <a:t>turn</a:t>
            </a:r>
            <a:r>
              <a:rPr dirty="0" sz="1100" spc="5">
                <a:latin typeface="Courier New"/>
                <a:cs typeface="Courier New"/>
              </a:rPr>
              <a:t> </a:t>
            </a:r>
            <a:r>
              <a:rPr dirty="0" sz="1100" spc="-5">
                <a:latin typeface="Courier New"/>
                <a:cs typeface="Courier New"/>
              </a:rPr>
              <a:t>for</a:t>
            </a:r>
            <a:r>
              <a:rPr dirty="0" sz="1100" spc="-360">
                <a:latin typeface="Courier New"/>
                <a:cs typeface="Courier New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blocks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Drive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Velocity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project.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run the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Wrap up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activity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discussion.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8036" y="618236"/>
            <a:ext cx="56330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68475" algn="l"/>
                <a:tab pos="2457450" algn="l"/>
                <a:tab pos="4328795" algn="l"/>
              </a:tabLst>
            </a:pPr>
            <a:r>
              <a:rPr dirty="0" spc="50"/>
              <a:t>Changing	</a:t>
            </a:r>
            <a:r>
              <a:rPr dirty="0" spc="40"/>
              <a:t>the	Autopilot's	Velocity</a:t>
            </a:r>
          </a:p>
        </p:txBody>
      </p:sp>
      <p:sp>
        <p:nvSpPr>
          <p:cNvPr id="3" name="object 3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1268222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5664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81190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84884" y="1589887"/>
            <a:ext cx="5320665" cy="440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6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These are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three versions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are asked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Play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section: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7223" y="676111"/>
            <a:ext cx="4121306" cy="3501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95374" y="471423"/>
            <a:ext cx="4772025" cy="3999865"/>
          </a:xfrm>
          <a:custGeom>
            <a:avLst/>
            <a:gdLst/>
            <a:ahLst/>
            <a:cxnLst/>
            <a:rect l="l" t="t" r="r" b="b"/>
            <a:pathLst>
              <a:path w="4772025" h="3999865">
                <a:moveTo>
                  <a:pt x="0" y="3999865"/>
                </a:moveTo>
                <a:lnTo>
                  <a:pt x="4771771" y="3999865"/>
                </a:lnTo>
                <a:lnTo>
                  <a:pt x="4771771" y="0"/>
                </a:lnTo>
                <a:lnTo>
                  <a:pt x="0" y="0"/>
                </a:lnTo>
                <a:lnTo>
                  <a:pt x="0" y="399986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69118" y="4726532"/>
            <a:ext cx="4459006" cy="38111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95374" y="4597780"/>
            <a:ext cx="4772025" cy="3999865"/>
          </a:xfrm>
          <a:custGeom>
            <a:avLst/>
            <a:gdLst/>
            <a:ahLst/>
            <a:cxnLst/>
            <a:rect l="l" t="t" r="r" b="b"/>
            <a:pathLst>
              <a:path w="4772025" h="3999865">
                <a:moveTo>
                  <a:pt x="0" y="3999865"/>
                </a:moveTo>
                <a:lnTo>
                  <a:pt x="4771771" y="3999865"/>
                </a:lnTo>
                <a:lnTo>
                  <a:pt x="4771771" y="0"/>
                </a:lnTo>
                <a:lnTo>
                  <a:pt x="0" y="0"/>
                </a:lnTo>
                <a:lnTo>
                  <a:pt x="0" y="399986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84884" y="7062825"/>
            <a:ext cx="5749290" cy="859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24300"/>
              </a:lnSpc>
              <a:spcBef>
                <a:spcPts val="10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order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set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Autopilot’s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velocity,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 will need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change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default 50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a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value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their choosing. Anything editable inside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is called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parameter.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STEM Lab,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 does </a:t>
            </a:r>
            <a:r>
              <a:rPr dirty="0" u="sng" sz="1100" spc="-5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Arial"/>
                <a:cs typeface="Arial"/>
              </a:rPr>
              <a:t>not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need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change 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second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parameter because all activities 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only use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percentage (%)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maximum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velocity.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0200" y="476250"/>
            <a:ext cx="4762119" cy="6609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95374" y="471423"/>
            <a:ext cx="4772025" cy="6618605"/>
          </a:xfrm>
          <a:custGeom>
            <a:avLst/>
            <a:gdLst/>
            <a:ahLst/>
            <a:cxnLst/>
            <a:rect l="l" t="t" r="r" b="b"/>
            <a:pathLst>
              <a:path w="4772025" h="6618605">
                <a:moveTo>
                  <a:pt x="0" y="6618605"/>
                </a:moveTo>
                <a:lnTo>
                  <a:pt x="4771644" y="6618605"/>
                </a:lnTo>
                <a:lnTo>
                  <a:pt x="4771644" y="0"/>
                </a:lnTo>
                <a:lnTo>
                  <a:pt x="0" y="0"/>
                </a:lnTo>
                <a:lnTo>
                  <a:pt x="0" y="661860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1967839"/>
            <a:ext cx="5770245" cy="1276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2390">
              <a:lnSpc>
                <a:spcPct val="1245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feature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VEXcode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IQ Blocks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further information about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or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other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this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project.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242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might ask about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arrow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at the end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drive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turn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blocks. Please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this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2"/>
              </a:rPr>
              <a:t>page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Robotics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Knowledge Base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explanation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setting blocks that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waiting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non-waiting.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21130" y="762000"/>
            <a:ext cx="5095875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1567" y="471423"/>
            <a:ext cx="5743575" cy="1524000"/>
          </a:xfrm>
          <a:custGeom>
            <a:avLst/>
            <a:gdLst/>
            <a:ahLst/>
            <a:cxnLst/>
            <a:rect l="l" t="t" r="r" b="b"/>
            <a:pathLst>
              <a:path w="5743575" h="1524000">
                <a:moveTo>
                  <a:pt x="0" y="1524000"/>
                </a:moveTo>
                <a:lnTo>
                  <a:pt x="5743575" y="1524000"/>
                </a:lnTo>
                <a:lnTo>
                  <a:pt x="5743575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07774" y="3501588"/>
            <a:ext cx="5541508" cy="372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11567" y="3400297"/>
            <a:ext cx="5766435" cy="538480"/>
          </a:xfrm>
          <a:custGeom>
            <a:avLst/>
            <a:gdLst/>
            <a:ahLst/>
            <a:cxnLst/>
            <a:rect l="l" t="t" r="r" b="b"/>
            <a:pathLst>
              <a:path w="5766434" h="538479">
                <a:moveTo>
                  <a:pt x="0" y="538479"/>
                </a:moveTo>
                <a:lnTo>
                  <a:pt x="5765927" y="538479"/>
                </a:lnTo>
                <a:lnTo>
                  <a:pt x="5765927" y="0"/>
                </a:lnTo>
                <a:lnTo>
                  <a:pt x="0" y="0"/>
                </a:lnTo>
                <a:lnTo>
                  <a:pt x="0" y="538479"/>
                </a:lnTo>
                <a:close/>
              </a:path>
            </a:pathLst>
          </a:custGeom>
          <a:ln w="952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1752" y="8023097"/>
            <a:ext cx="5605145" cy="30480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998345" marR="5080" indent="-1986280">
              <a:lnSpc>
                <a:spcPct val="103299"/>
              </a:lnSpc>
              <a:spcBef>
                <a:spcPts val="65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When adding the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4x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Pitch Shaft, twist the pitch shaft to check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tension while turning. If it spins freely, it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not 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properly inserted into the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motor.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95450" y="476250"/>
            <a:ext cx="45720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623" y="471423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5450" y="4269740"/>
            <a:ext cx="45720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90623" y="4265040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700405"/>
          </a:xfrm>
          <a:custGeom>
            <a:avLst/>
            <a:gdLst/>
            <a:ahLst/>
            <a:cxnLst/>
            <a:rect l="l" t="t" r="r" b="b"/>
            <a:pathLst>
              <a:path w="5999480" h="700405">
                <a:moveTo>
                  <a:pt x="0" y="699820"/>
                </a:moveTo>
                <a:lnTo>
                  <a:pt x="5999353" y="699820"/>
                </a:lnTo>
                <a:lnTo>
                  <a:pt x="5999353" y="0"/>
                </a:lnTo>
                <a:lnTo>
                  <a:pt x="0" y="0"/>
                </a:lnTo>
                <a:lnTo>
                  <a:pt x="0" y="69982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1163066"/>
            <a:ext cx="5999480" cy="699770"/>
          </a:xfrm>
          <a:custGeom>
            <a:avLst/>
            <a:gdLst/>
            <a:ahLst/>
            <a:cxnLst/>
            <a:rect l="l" t="t" r="r" b="b"/>
            <a:pathLst>
              <a:path w="5999480" h="699769">
                <a:moveTo>
                  <a:pt x="0" y="699516"/>
                </a:moveTo>
                <a:lnTo>
                  <a:pt x="5999353" y="699516"/>
                </a:lnTo>
                <a:lnTo>
                  <a:pt x="5999353" y="0"/>
                </a:lnTo>
                <a:lnTo>
                  <a:pt x="0" y="0"/>
                </a:lnTo>
                <a:lnTo>
                  <a:pt x="0" y="699516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56512" y="443636"/>
            <a:ext cx="5637530" cy="12242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158365" marR="5080" indent="-2146300">
              <a:lnSpc>
                <a:spcPct val="140400"/>
              </a:lnSpc>
              <a:spcBef>
                <a:spcPts val="100"/>
              </a:spcBef>
              <a:tabLst>
                <a:tab pos="1504950" algn="l"/>
                <a:tab pos="2193925" algn="l"/>
                <a:tab pos="2540635" algn="l"/>
                <a:tab pos="3806825" algn="l"/>
                <a:tab pos="4968240" algn="l"/>
              </a:tabLst>
            </a:pPr>
            <a:r>
              <a:rPr dirty="0" spc="40"/>
              <a:t>Buildin</a:t>
            </a:r>
            <a:r>
              <a:rPr dirty="0" spc="60"/>
              <a:t>g</a:t>
            </a:r>
            <a:r>
              <a:rPr dirty="0"/>
              <a:t>	</a:t>
            </a:r>
            <a:r>
              <a:rPr dirty="0" spc="35"/>
              <a:t>th</a:t>
            </a:r>
            <a:r>
              <a:rPr dirty="0" spc="50"/>
              <a:t>e</a:t>
            </a:r>
            <a:r>
              <a:rPr dirty="0"/>
              <a:t>		</a:t>
            </a:r>
            <a:r>
              <a:rPr dirty="0" spc="70"/>
              <a:t>A</a:t>
            </a:r>
            <a:r>
              <a:rPr dirty="0" spc="40"/>
              <a:t>utopilo</a:t>
            </a:r>
            <a:r>
              <a:rPr dirty="0" spc="25"/>
              <a:t>t</a:t>
            </a:r>
            <a:r>
              <a:rPr dirty="0"/>
              <a:t>	</a:t>
            </a:r>
            <a:r>
              <a:rPr dirty="0" spc="75"/>
              <a:t>R</a:t>
            </a:r>
            <a:r>
              <a:rPr dirty="0" spc="45"/>
              <a:t>obo</a:t>
            </a:r>
            <a:r>
              <a:rPr dirty="0" spc="25"/>
              <a:t>t</a:t>
            </a:r>
            <a:r>
              <a:rPr dirty="0"/>
              <a:t>	</a:t>
            </a:r>
            <a:r>
              <a:rPr dirty="0" spc="35"/>
              <a:t>with  </a:t>
            </a:r>
            <a:r>
              <a:rPr dirty="0" spc="50"/>
              <a:t>a	</a:t>
            </a:r>
            <a:r>
              <a:rPr dirty="0" spc="60"/>
              <a:t>Team</a:t>
            </a:r>
          </a:p>
        </p:txBody>
      </p:sp>
      <p:sp>
        <p:nvSpPr>
          <p:cNvPr id="6" name="object 6"/>
          <p:cNvSpPr/>
          <p:nvPr/>
        </p:nvSpPr>
        <p:spPr>
          <a:xfrm>
            <a:off x="978712" y="1865629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5664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81190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84884" y="2182722"/>
            <a:ext cx="5757545" cy="687260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Teacher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Toolbox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24600"/>
              </a:lnSpc>
              <a:spcBef>
                <a:spcPts val="1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 instructions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show students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step-by-step instructions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how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Robot.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 Instruction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Tips section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will point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out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additional information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specific steps which will help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students 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successful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their build,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so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sure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out  that section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students. There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optional rubric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evaluate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 page. If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rubrics are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 evaluate students, review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rubric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pass out copies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before  students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begin working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so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clear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how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they 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assessed.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Arial"/>
              <a:cs typeface="Arial"/>
            </a:endParaRPr>
          </a:p>
          <a:p>
            <a:pPr marL="12700" marR="121920">
              <a:lnSpc>
                <a:spcPct val="1242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Before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starting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build, consider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students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organized.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Will 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  have their own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robot,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 in pairs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teams?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working in teams,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  could 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portion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 could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given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 roles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 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utilized during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building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</a:t>
            </a:r>
            <a:r>
              <a:rPr dirty="0" sz="1100" spc="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Autopilot:</a:t>
            </a:r>
            <a:endParaRPr sz="1100">
              <a:latin typeface="Arial"/>
              <a:cs typeface="Arial"/>
            </a:endParaRPr>
          </a:p>
          <a:p>
            <a:pPr algn="just" marL="184785" marR="237490" indent="-172720">
              <a:lnSpc>
                <a:spcPct val="110500"/>
              </a:lnSpc>
              <a:spcBef>
                <a:spcPts val="106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Right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wheel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— 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person follows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steps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1-6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right wheel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 person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also responsible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making sure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motor gets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plugged into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correct  port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(port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6).</a:t>
            </a:r>
            <a:endParaRPr sz="1100">
              <a:latin typeface="Arial"/>
              <a:cs typeface="Arial"/>
            </a:endParaRPr>
          </a:p>
          <a:p>
            <a:pPr marL="184785" marR="244475" indent="-172720">
              <a:lnSpc>
                <a:spcPct val="109100"/>
              </a:lnSpc>
              <a:spcBef>
                <a:spcPts val="67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Left wheel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— 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person follows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steps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7-12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left wheel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 person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also responsible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making sure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motor gets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plugged into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correct  port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(port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1).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Sensors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— 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person follows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steps 13-26 to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frame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attach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sensors.</a:t>
            </a:r>
            <a:endParaRPr sz="1100">
              <a:latin typeface="Arial"/>
              <a:cs typeface="Arial"/>
            </a:endParaRPr>
          </a:p>
          <a:p>
            <a:pPr marL="184785" marR="116205" indent="-172720">
              <a:lnSpc>
                <a:spcPct val="110500"/>
              </a:lnSpc>
              <a:spcBef>
                <a:spcPts val="64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Robot Brain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— 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person follows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steps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27-30 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connect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components  including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Brain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making sure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sensors are attached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correct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ports.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person is also responsible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making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battery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2"/>
              </a:rPr>
              <a:t>charged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and</a:t>
            </a:r>
            <a:r>
              <a:rPr dirty="0" sz="1100" spc="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ready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1150">
              <a:latin typeface="Arial"/>
              <a:cs typeface="Arial"/>
            </a:endParaRPr>
          </a:p>
          <a:p>
            <a:pPr lvl="1" marL="354965" indent="-160655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2: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Distance</a:t>
            </a:r>
            <a:r>
              <a:rPr dirty="0" sz="1100" spc="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3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3: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Color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30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4: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Gyro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30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5: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Touch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LED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4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8: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Bumper</a:t>
            </a:r>
            <a:r>
              <a:rPr dirty="0" sz="1100" spc="-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Switch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3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9: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Bumper</a:t>
            </a:r>
            <a:r>
              <a:rPr dirty="0" sz="1100" spc="-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Switch</a:t>
            </a:r>
            <a:endParaRPr sz="1100">
              <a:latin typeface="Arial"/>
              <a:cs typeface="Arial"/>
            </a:endParaRPr>
          </a:p>
          <a:p>
            <a:pPr marL="12700" marR="67945">
              <a:lnSpc>
                <a:spcPct val="124500"/>
              </a:lnSpc>
              <a:spcBef>
                <a:spcPts val="40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there are two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group,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each choose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two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roles.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there are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three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group,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choose to do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two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roles.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there are</a:t>
            </a:r>
            <a:r>
              <a:rPr dirty="0" sz="11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four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433832"/>
            <a:ext cx="5777230" cy="2072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group, each student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12700" marR="82550">
              <a:lnSpc>
                <a:spcPct val="1246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Provide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list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roles and their responsibilities 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Once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are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their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groups,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members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choose their role. Circulate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classroom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make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sure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every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 has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optional collaboration rubric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page.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242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Remind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roles throughout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exploration.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work, students 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 feel 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though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held accountable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fulfilling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those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roles. Therefore, interject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see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 taking over someone else’s role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 fulfilling their assigned role. Reminders  about who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supposed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doing what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be useful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interventions.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700405"/>
          </a:xfrm>
          <a:custGeom>
            <a:avLst/>
            <a:gdLst/>
            <a:ahLst/>
            <a:cxnLst/>
            <a:rect l="l" t="t" r="r" b="b"/>
            <a:pathLst>
              <a:path w="5999480" h="700405">
                <a:moveTo>
                  <a:pt x="0" y="699820"/>
                </a:moveTo>
                <a:lnTo>
                  <a:pt x="5999353" y="699820"/>
                </a:lnTo>
                <a:lnTo>
                  <a:pt x="5999353" y="0"/>
                </a:lnTo>
                <a:lnTo>
                  <a:pt x="0" y="0"/>
                </a:lnTo>
                <a:lnTo>
                  <a:pt x="0" y="69982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1163066"/>
            <a:ext cx="5999480" cy="699770"/>
          </a:xfrm>
          <a:custGeom>
            <a:avLst/>
            <a:gdLst/>
            <a:ahLst/>
            <a:cxnLst/>
            <a:rect l="l" t="t" r="r" b="b"/>
            <a:pathLst>
              <a:path w="5999480" h="699769">
                <a:moveTo>
                  <a:pt x="0" y="699516"/>
                </a:moveTo>
                <a:lnTo>
                  <a:pt x="5999353" y="699516"/>
                </a:lnTo>
                <a:lnTo>
                  <a:pt x="5999353" y="0"/>
                </a:lnTo>
                <a:lnTo>
                  <a:pt x="0" y="0"/>
                </a:lnTo>
                <a:lnTo>
                  <a:pt x="0" y="699516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8901" y="443636"/>
            <a:ext cx="4695190" cy="12242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23570" marR="5080" indent="-611505">
              <a:lnSpc>
                <a:spcPct val="140400"/>
              </a:lnSpc>
              <a:spcBef>
                <a:spcPts val="100"/>
              </a:spcBef>
              <a:tabLst>
                <a:tab pos="1926589" algn="l"/>
                <a:tab pos="2383790" algn="l"/>
                <a:tab pos="2719070" algn="l"/>
                <a:tab pos="2991485" algn="l"/>
              </a:tabLst>
            </a:pPr>
            <a:r>
              <a:rPr dirty="0" spc="40"/>
              <a:t>Confi</a:t>
            </a:r>
            <a:r>
              <a:rPr dirty="0" spc="60"/>
              <a:t>g</a:t>
            </a:r>
            <a:r>
              <a:rPr dirty="0" spc="35"/>
              <a:t>urati</a:t>
            </a:r>
            <a:r>
              <a:rPr dirty="0" spc="60"/>
              <a:t>o</a:t>
            </a:r>
            <a:r>
              <a:rPr dirty="0" spc="50"/>
              <a:t>n</a:t>
            </a:r>
            <a:r>
              <a:rPr dirty="0"/>
              <a:t>	</a:t>
            </a:r>
            <a:r>
              <a:rPr dirty="0" spc="35"/>
              <a:t>fo</a:t>
            </a:r>
            <a:r>
              <a:rPr dirty="0" spc="30"/>
              <a:t>r</a:t>
            </a:r>
            <a:r>
              <a:rPr dirty="0"/>
              <a:t>	</a:t>
            </a:r>
            <a:r>
              <a:rPr dirty="0" spc="40"/>
              <a:t>Autopil</a:t>
            </a:r>
            <a:r>
              <a:rPr dirty="0" spc="65"/>
              <a:t>o</a:t>
            </a:r>
            <a:r>
              <a:rPr dirty="0" spc="20"/>
              <a:t>t's  </a:t>
            </a:r>
            <a:r>
              <a:rPr dirty="0" spc="45"/>
              <a:t>Motors	</a:t>
            </a:r>
            <a:r>
              <a:rPr dirty="0" spc="55"/>
              <a:t>and	</a:t>
            </a:r>
            <a:r>
              <a:rPr dirty="0" spc="45"/>
              <a:t>Sensors</a:t>
            </a:r>
          </a:p>
        </p:txBody>
      </p:sp>
      <p:sp>
        <p:nvSpPr>
          <p:cNvPr id="6" name="object 6"/>
          <p:cNvSpPr/>
          <p:nvPr/>
        </p:nvSpPr>
        <p:spPr>
          <a:xfrm>
            <a:off x="978712" y="1865629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5664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81190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84884" y="2226310"/>
            <a:ext cx="3536315" cy="2335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configuration for Autopilot’s motors and sensors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are: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1: Left</a:t>
            </a:r>
            <a:r>
              <a:rPr dirty="0" sz="1100" spc="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2: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Distance</a:t>
            </a:r>
            <a:r>
              <a:rPr dirty="0" sz="1100" spc="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3: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Color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9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4: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Gyro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5: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Touch</a:t>
            </a:r>
            <a:r>
              <a:rPr dirty="0" sz="1100" spc="-6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LED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6: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Right</a:t>
            </a:r>
            <a:r>
              <a:rPr dirty="0" sz="1100" spc="-4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8: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Bumper</a:t>
            </a:r>
            <a:r>
              <a:rPr dirty="0" sz="1100" spc="-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Switch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9: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Bumper</a:t>
            </a:r>
            <a:r>
              <a:rPr dirty="0" sz="1100" spc="-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Switch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2525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Steve Stangl</dc:creator>
  <dc:title>Movement Challenge</dc:title>
  <dcterms:created xsi:type="dcterms:W3CDTF">2020-03-25T20:40:52Z</dcterms:created>
  <dcterms:modified xsi:type="dcterms:W3CDTF">2020-03-25T20:40:52Z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2020-03-25T00:00:00Z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2020-03-25T00:00:00Z</vt:filetime>
  </property>
</Properties>
</file>