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815" y="3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0077C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17" name="bk object 17"/>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978712" y="463245"/>
            <a:ext cx="5999480" cy="700405"/>
          </a:xfrm>
          <a:custGeom>
            <a:avLst/>
            <a:gdLst/>
            <a:ahLst/>
            <a:cxnLst/>
            <a:rect l="l" t="t" r="r" b="b"/>
            <a:pathLst>
              <a:path w="5999480" h="700405">
                <a:moveTo>
                  <a:pt x="0" y="699820"/>
                </a:moveTo>
                <a:lnTo>
                  <a:pt x="5999353" y="699820"/>
                </a:lnTo>
                <a:lnTo>
                  <a:pt x="5999353" y="0"/>
                </a:lnTo>
                <a:lnTo>
                  <a:pt x="0" y="0"/>
                </a:lnTo>
                <a:lnTo>
                  <a:pt x="0" y="699820"/>
                </a:lnTo>
                <a:close/>
              </a:path>
            </a:pathLst>
          </a:custGeom>
          <a:solidFill>
            <a:srgbClr val="0077C7"/>
          </a:solidFill>
        </p:spPr>
        <p:txBody>
          <a:bodyPr wrap="square" lIns="0" tIns="0" rIns="0" bIns="0" rtlCol="0"/>
          <a:lstStyle/>
          <a:p>
            <a:endParaRPr/>
          </a:p>
        </p:txBody>
      </p:sp>
      <p:sp>
        <p:nvSpPr>
          <p:cNvPr id="19" name="bk object 19"/>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20" name="bk object 20"/>
          <p:cNvSpPr/>
          <p:nvPr/>
        </p:nvSpPr>
        <p:spPr>
          <a:xfrm>
            <a:off x="978712" y="1163066"/>
            <a:ext cx="5999480" cy="699770"/>
          </a:xfrm>
          <a:custGeom>
            <a:avLst/>
            <a:gdLst/>
            <a:ahLst/>
            <a:cxnLst/>
            <a:rect l="l" t="t" r="r" b="b"/>
            <a:pathLst>
              <a:path w="5999480" h="699769">
                <a:moveTo>
                  <a:pt x="0" y="699516"/>
                </a:moveTo>
                <a:lnTo>
                  <a:pt x="5999353" y="699516"/>
                </a:lnTo>
                <a:lnTo>
                  <a:pt x="5999353" y="0"/>
                </a:lnTo>
                <a:lnTo>
                  <a:pt x="0" y="0"/>
                </a:lnTo>
                <a:lnTo>
                  <a:pt x="0" y="699516"/>
                </a:lnTo>
                <a:close/>
              </a:path>
            </a:pathLst>
          </a:custGeom>
          <a:solidFill>
            <a:srgbClr val="0077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17" name="bk object 17"/>
          <p:cNvSpPr/>
          <p:nvPr/>
        </p:nvSpPr>
        <p:spPr>
          <a:xfrm>
            <a:off x="694055" y="9686923"/>
            <a:ext cx="1221739" cy="26543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304543" y="443636"/>
            <a:ext cx="5163312" cy="1224280"/>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954100" y="1622806"/>
            <a:ext cx="5864199" cy="2578100"/>
          </a:xfrm>
          <a:prstGeom prst="rect">
            <a:avLst/>
          </a:prstGeom>
        </p:spPr>
        <p:txBody>
          <a:bodyPr wrap="square" lIns="0" tIns="0" rIns="0" bIns="0">
            <a:spAutoFit/>
          </a:bodyPr>
          <a:lstStyle>
            <a:lvl1pPr>
              <a:defRPr sz="1800" b="0" i="0">
                <a:solidFill>
                  <a:srgbClr val="0077C7"/>
                </a:solidFill>
                <a:latin typeface="Arial"/>
                <a:cs typeface="Aria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11/5/2020</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 Id="rId5" Type="http://schemas.openxmlformats.org/officeDocument/2006/relationships/image" Target="../media/image53.jpg"/><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5.xml"/><Relationship Id="rId4" Type="http://schemas.openxmlformats.org/officeDocument/2006/relationships/image" Target="../media/image56.jpg"/></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5.xml"/><Relationship Id="rId5" Type="http://schemas.openxmlformats.org/officeDocument/2006/relationships/image" Target="../media/image60.jpg"/><Relationship Id="rId4" Type="http://schemas.openxmlformats.org/officeDocument/2006/relationships/image" Target="../media/image59.jpg"/></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5.xml"/><Relationship Id="rId4" Type="http://schemas.openxmlformats.org/officeDocument/2006/relationships/image" Target="../media/image66.jpg"/></Relationships>
</file>

<file path=ppt/slides/_rels/slide3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5.xml"/><Relationship Id="rId5" Type="http://schemas.openxmlformats.org/officeDocument/2006/relationships/image" Target="../media/image72.jpg"/><Relationship Id="rId4" Type="http://schemas.openxmlformats.org/officeDocument/2006/relationships/image" Target="../media/image71.jpg"/></Relationships>
</file>

<file path=ppt/slides/_rels/slide4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5.xml"/><Relationship Id="rId4" Type="http://schemas.openxmlformats.org/officeDocument/2006/relationships/image" Target="../media/image75.jpg"/></Relationships>
</file>

<file path=ppt/slides/_rels/slide4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5.xml"/><Relationship Id="rId5" Type="http://schemas.openxmlformats.org/officeDocument/2006/relationships/image" Target="../media/image79.jpg"/><Relationship Id="rId4" Type="http://schemas.openxmlformats.org/officeDocument/2006/relationships/image" Target="../media/image78.jpg"/></Relationships>
</file>

<file path=ppt/slides/_rels/slide4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5.xml"/><Relationship Id="rId4" Type="http://schemas.openxmlformats.org/officeDocument/2006/relationships/image" Target="../media/image82.jpg"/></Relationships>
</file>

<file path=ppt/slides/_rels/slide4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5.xml"/><Relationship Id="rId4" Type="http://schemas.openxmlformats.org/officeDocument/2006/relationships/image" Target="../media/image85.jpg"/></Relationships>
</file>

<file path=ppt/slides/_rels/slide4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5.xml"/><Relationship Id="rId4" Type="http://schemas.openxmlformats.org/officeDocument/2006/relationships/image" Target="../media/image88.jpg"/></Relationships>
</file>

<file path=ppt/slides/_rels/slide46.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s://kb.vex.com/hc/en-us/articles/360035952151-How-to-Connect-VEX-IQ-Devices-to-Smart-Port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5.xml"/><Relationship Id="rId4" Type="http://schemas.openxmlformats.org/officeDocument/2006/relationships/image" Target="../media/image93.jpg"/></Relationships>
</file>

<file path=ppt/slides/_rels/slide51.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5.xml"/><Relationship Id="rId4" Type="http://schemas.openxmlformats.org/officeDocument/2006/relationships/image" Target="../media/image96.jpg"/></Relationships>
</file>

<file path=ppt/slides/_rels/slide52.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5.xml"/><Relationship Id="rId4" Type="http://schemas.openxmlformats.org/officeDocument/2006/relationships/image" Target="../media/image99.jpg"/></Relationships>
</file>

<file path=ppt/slides/_rels/slide53.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hyperlink" Target="https://kb.vex.com/hc/en-us/articles/360035593092-How-to-Install-on-an-iPad-VEXcode-IQ-Blocks" TargetMode="External"/><Relationship Id="rId13" Type="http://schemas.openxmlformats.org/officeDocument/2006/relationships/hyperlink" Target="https://kb.vex.com/hc/en-us/articles/360035589772-How-to-Install-and-Remove-a-VEX-IQ-Robot-Brain-Radio" TargetMode="External"/><Relationship Id="rId3" Type="http://schemas.openxmlformats.org/officeDocument/2006/relationships/hyperlink" Target="https://www.vexrobotics.com/228-2500.html" TargetMode="External"/><Relationship Id="rId7" Type="http://schemas.openxmlformats.org/officeDocument/2006/relationships/hyperlink" Target="https://kb.vex.com/hc/en-us/articles/360035592332-How-to-Install-on-a-Chromebook-VEXcode-IQ-Blocks" TargetMode="External"/><Relationship Id="rId12" Type="http://schemas.openxmlformats.org/officeDocument/2006/relationships/hyperlink" Target="https://kb.vex.com/hc/en-us/articles/360035590672-How-to-Read-Indicator-Lights-on-the-VEX-IQ-Robot-Brai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kb.vex.com/hc/en-us/articles/360035953771-How-to-Install-on-macOS-VEXcode-IQ-Blocks" TargetMode="External"/><Relationship Id="rId11" Type="http://schemas.openxmlformats.org/officeDocument/2006/relationships/hyperlink" Target="https://kb.vex.com/hc/en-us/articles/360035952571-How-to-Turn-On-Off-a-VEX-IQ-Robot-Brain" TargetMode="External"/><Relationship Id="rId5" Type="http://schemas.openxmlformats.org/officeDocument/2006/relationships/hyperlink" Target="https://kb.vex.com/hc/en-us/articles/360035953751-How-to-Install-on-Windows-VEXcode-IQ-Blocks" TargetMode="External"/><Relationship Id="rId10" Type="http://schemas.openxmlformats.org/officeDocument/2006/relationships/hyperlink" Target="https://kb.vex.com/hc/en-us/articles/360035952151-How-to-Connect-VEX-IQ-Devices-to-Smart-Ports" TargetMode="External"/><Relationship Id="rId4" Type="http://schemas.openxmlformats.org/officeDocument/2006/relationships/hyperlink" Target="https://www.vexrobotics.com/vexcode-download#IQblocks" TargetMode="External"/><Relationship Id="rId9" Type="http://schemas.openxmlformats.org/officeDocument/2006/relationships/hyperlink" Target="https://www.vexrobotics.com/228-5671.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5.xml"/><Relationship Id="rId4" Type="http://schemas.openxmlformats.org/officeDocument/2006/relationships/image" Target="../media/image109.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g"/><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65.xml.rels><?xml version="1.0" encoding="UTF-8" standalone="yes"?>
<Relationships xmlns="http://schemas.openxmlformats.org/package/2006/relationships"><Relationship Id="rId8" Type="http://schemas.openxmlformats.org/officeDocument/2006/relationships/hyperlink" Target="https://www.vexrobotics.com/228-5671.html" TargetMode="External"/><Relationship Id="rId3" Type="http://schemas.openxmlformats.org/officeDocument/2006/relationships/hyperlink" Target="https://www.vexrobotics.com/vexcode-download#IQblocks" TargetMode="External"/><Relationship Id="rId7" Type="http://schemas.openxmlformats.org/officeDocument/2006/relationships/hyperlink" Target="https://kb.vex.com/hc/en-us/articles/360035593092-How-to-Install-on-an-iPad-VEXcode-IQ-Blocks" TargetMode="External"/><Relationship Id="rId2" Type="http://schemas.openxmlformats.org/officeDocument/2006/relationships/hyperlink" Target="https://www.vexrobotics.com/228-2500.html" TargetMode="External"/><Relationship Id="rId1" Type="http://schemas.openxmlformats.org/officeDocument/2006/relationships/slideLayout" Target="../slideLayouts/slideLayout2.xml"/><Relationship Id="rId6" Type="http://schemas.openxmlformats.org/officeDocument/2006/relationships/hyperlink" Target="https://kb.vex.com/hc/en-us/articles/360035592332-How-to-Install-on-a-Chromebook-VEXcode-IQ-Blocks" TargetMode="External"/><Relationship Id="rId5" Type="http://schemas.openxmlformats.org/officeDocument/2006/relationships/hyperlink" Target="https://kb.vex.com/hc/en-us/articles/360035953771-How-to-Install-on-macOS-VEXcode-IQ-Blocks" TargetMode="External"/><Relationship Id="rId4" Type="http://schemas.openxmlformats.org/officeDocument/2006/relationships/hyperlink" Target="https://kb.vex.com/hc/en-us/articles/360035953751-How-to-Install-on-Windows-VEXcode-IQ-Block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kb.vex.com/hc/en-us/articles/360035952571-How-to-Turn-On-Off-a-VEX-IQ-Robot-Brain" TargetMode="External"/><Relationship Id="rId7" Type="http://schemas.openxmlformats.org/officeDocument/2006/relationships/image" Target="../media/image120.jpg"/><Relationship Id="rId2" Type="http://schemas.openxmlformats.org/officeDocument/2006/relationships/hyperlink" Target="https://kb.vex.com/hc/en-us/articles/360035952151-How-to-Connect-VEX-IQ-Devices-to-Smart-Ports" TargetMode="External"/><Relationship Id="rId1" Type="http://schemas.openxmlformats.org/officeDocument/2006/relationships/slideLayout" Target="../slideLayouts/slideLayout5.xml"/><Relationship Id="rId6" Type="http://schemas.openxmlformats.org/officeDocument/2006/relationships/image" Target="../media/image102.png"/><Relationship Id="rId5" Type="http://schemas.openxmlformats.org/officeDocument/2006/relationships/hyperlink" Target="https://kb.vex.com/hc/en-us/articles/360035589772-How-to-Install-and-Remove-a-VEX-IQ-Robot-Brain-Radio" TargetMode="External"/><Relationship Id="rId4" Type="http://schemas.openxmlformats.org/officeDocument/2006/relationships/hyperlink" Target="https://kb.vex.com/hc/en-us/articles/360035590672-How-to-Read-Indicator-Lights-on-the-VEX-IQ-Robot-Brain"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21.png"/><Relationship Id="rId1" Type="http://schemas.openxmlformats.org/officeDocument/2006/relationships/slideLayout" Target="../slideLayouts/slideLayout5.xml"/><Relationship Id="rId4" Type="http://schemas.openxmlformats.org/officeDocument/2006/relationships/image" Target="../media/image122.jpg"/></Relationships>
</file>

<file path=ppt/slides/_rels/slide68.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hyperlink" Target="https://kb.vex.com/hc/en-us/articles/360035591232-How-to-Download-and-Run-a-Project-VEXcode-IQ-Blocks" TargetMode="External"/><Relationship Id="rId1" Type="http://schemas.openxmlformats.org/officeDocument/2006/relationships/slideLayout" Target="../slideLayouts/slideLayout5.xml"/><Relationship Id="rId4" Type="http://schemas.openxmlformats.org/officeDocument/2006/relationships/image" Target="../media/image126.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vexrobotics.com/iq-field.html"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33.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hyperlink" Target="https://kb.vex.com/hc/en-us/articles/360035952031-How-to-Use-the-Autopilot-Program-in-the-Demos-Folder" TargetMode="External"/><Relationship Id="rId3" Type="http://schemas.openxmlformats.org/officeDocument/2006/relationships/hyperlink" Target="https://kb.vex.com/hc/en-us/articles/360035590672-How-to-Read-Indicator-Lights-on-the-VEX-IQ-Robot-Brain" TargetMode="External"/><Relationship Id="rId7" Type="http://schemas.openxmlformats.org/officeDocument/2006/relationships/hyperlink" Target="https://kb.vex.com/hc/en-us/articles/360035955011-How-to-Charge-the-VEX-IQ-Robot-Battery" TargetMode="External"/><Relationship Id="rId12" Type="http://schemas.openxmlformats.org/officeDocument/2006/relationships/hyperlink" Target="https://kb.vex.com/hc/en-us/articles/360035954551-How-to-Begin-a-New-Project-VEXcode-IQ-Blocks" TargetMode="External"/><Relationship Id="rId2" Type="http://schemas.openxmlformats.org/officeDocument/2006/relationships/hyperlink" Target="https://kb.vex.com/hc/en-us/articles/360035952571-How-to-Turn-On-Off-a-VEX-IQ-Robot-Brain" TargetMode="External"/><Relationship Id="rId1" Type="http://schemas.openxmlformats.org/officeDocument/2006/relationships/slideLayout" Target="../slideLayouts/slideLayout2.xml"/><Relationship Id="rId6" Type="http://schemas.openxmlformats.org/officeDocument/2006/relationships/hyperlink" Target="https://kb.vex.com/hc/en-us/articles/360035951991-How-to-Install-or-Remove-the-VEX-IQ-Robot-Battery" TargetMode="External"/><Relationship Id="rId11" Type="http://schemas.openxmlformats.org/officeDocument/2006/relationships/hyperlink" Target="https://kb.vex.com/hc/en-us/articles/360035955411-How-to-Understand-the-VEX-IQ-Brain-Status-Icon-USB-VEXcode-IQ-Blocks" TargetMode="External"/><Relationship Id="rId5" Type="http://schemas.openxmlformats.org/officeDocument/2006/relationships/hyperlink" Target="https://kb.vex.com/hc/en-us/articles/360035952151-How-to-Connect-VEX-IQ-Devices-to-Smart-Ports" TargetMode="External"/><Relationship Id="rId10" Type="http://schemas.openxmlformats.org/officeDocument/2006/relationships/hyperlink" Target="https://kb.vex.com/hc/en-us/articles/360035590332-Ideas-for-Organizing-the-VEX-IQ-Super-Kit" TargetMode="External"/><Relationship Id="rId4" Type="http://schemas.openxmlformats.org/officeDocument/2006/relationships/hyperlink" Target="https://kb.vex.com/hc/en-us/articles/360035952331-How-to-Navigate-the-VEX-IQ-Robot-Brain" TargetMode="External"/><Relationship Id="rId9" Type="http://schemas.openxmlformats.org/officeDocument/2006/relationships/hyperlink" Target="https://kb.vex.com/hc/en-us/articles/360035953671-Best-Practices-for-Preserving-the-VEX-IQ-Robot-Battery-s-Life"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kb.vex.com/hc/en-us/articles/360035954531-How-to-Save-a-Project-on-Windows-VEXcode-IQ-Blocks" TargetMode="External"/><Relationship Id="rId2" Type="http://schemas.openxmlformats.org/officeDocument/2006/relationships/hyperlink" Target="https://kb.vex.com/hc/en-us/articles/360035591232-How-to-Download-and-Run-a-Project-VEXcode-IQ-Blocks" TargetMode="External"/><Relationship Id="rId1" Type="http://schemas.openxmlformats.org/officeDocument/2006/relationships/slideLayout" Target="../slideLayouts/slideLayout5.xml"/><Relationship Id="rId6" Type="http://schemas.openxmlformats.org/officeDocument/2006/relationships/hyperlink" Target="https://kb.vex.com/hc/en-us/articles/360035591292-How-to-Download-to-a-Selected-Slot-on-the-Brain-VEXcode-IQ-Blocks" TargetMode="External"/><Relationship Id="rId5" Type="http://schemas.openxmlformats.org/officeDocument/2006/relationships/hyperlink" Target="https://kb.vex.com/hc/en-us/articles/360035955351-How-to-Save-on-a-Chromebook-VEXcode-IQ-Blocks" TargetMode="External"/><Relationship Id="rId4" Type="http://schemas.openxmlformats.org/officeDocument/2006/relationships/hyperlink" Target="https://kb.vex.com/hc/en-us/articles/360035954511-How-to-Save-a-Project-on-macOS-VEXcode-IQ-Blocks"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4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938020" cy="10058400"/>
          </a:xfrm>
          <a:custGeom>
            <a:avLst/>
            <a:gdLst/>
            <a:ahLst/>
            <a:cxnLst/>
            <a:rect l="l" t="t" r="r" b="b"/>
            <a:pathLst>
              <a:path w="1938020" h="10058400">
                <a:moveTo>
                  <a:pt x="354393" y="0"/>
                </a:moveTo>
                <a:lnTo>
                  <a:pt x="0" y="0"/>
                </a:lnTo>
                <a:lnTo>
                  <a:pt x="0" y="10058399"/>
                </a:lnTo>
                <a:lnTo>
                  <a:pt x="1938020" y="10058399"/>
                </a:lnTo>
                <a:lnTo>
                  <a:pt x="1938020" y="9718675"/>
                </a:lnTo>
                <a:lnTo>
                  <a:pt x="1918573" y="9616678"/>
                </a:lnTo>
                <a:lnTo>
                  <a:pt x="1875789" y="9540875"/>
                </a:lnTo>
                <a:lnTo>
                  <a:pt x="1833006" y="9493646"/>
                </a:lnTo>
                <a:lnTo>
                  <a:pt x="478917" y="8645525"/>
                </a:lnTo>
                <a:lnTo>
                  <a:pt x="406926" y="8570317"/>
                </a:lnTo>
                <a:lnTo>
                  <a:pt x="369958" y="8491537"/>
                </a:lnTo>
                <a:lnTo>
                  <a:pt x="356339" y="8429426"/>
                </a:lnTo>
                <a:lnTo>
                  <a:pt x="354393" y="8404225"/>
                </a:lnTo>
                <a:lnTo>
                  <a:pt x="354393" y="0"/>
                </a:lnTo>
                <a:close/>
              </a:path>
            </a:pathLst>
          </a:custGeom>
          <a:solidFill>
            <a:srgbClr val="0077C7"/>
          </a:solidFill>
        </p:spPr>
        <p:txBody>
          <a:bodyPr wrap="square" lIns="0" tIns="0" rIns="0" bIns="0" rtlCol="0"/>
          <a:lstStyle/>
          <a:p>
            <a:endParaRPr/>
          </a:p>
        </p:txBody>
      </p:sp>
      <p:sp>
        <p:nvSpPr>
          <p:cNvPr id="3" name="object 3"/>
          <p:cNvSpPr/>
          <p:nvPr/>
        </p:nvSpPr>
        <p:spPr>
          <a:xfrm>
            <a:off x="1786889" y="508000"/>
            <a:ext cx="4380865" cy="95186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188210" y="1784350"/>
            <a:ext cx="3575050" cy="574040"/>
          </a:xfrm>
          <a:prstGeom prst="rect">
            <a:avLst/>
          </a:prstGeom>
        </p:spPr>
        <p:txBody>
          <a:bodyPr vert="horz" wrap="square" lIns="0" tIns="12700" rIns="0" bIns="0" rtlCol="0">
            <a:spAutoFit/>
          </a:bodyPr>
          <a:lstStyle/>
          <a:p>
            <a:pPr marL="12700">
              <a:lnSpc>
                <a:spcPct val="100000"/>
              </a:lnSpc>
              <a:spcBef>
                <a:spcPts val="100"/>
              </a:spcBef>
              <a:tabLst>
                <a:tab pos="1845310" algn="l"/>
              </a:tabLst>
            </a:pPr>
            <a:r>
              <a:rPr sz="3600" spc="65" dirty="0">
                <a:solidFill>
                  <a:srgbClr val="0077C7"/>
                </a:solidFill>
              </a:rPr>
              <a:t>Speedy	</a:t>
            </a:r>
            <a:r>
              <a:rPr sz="3600" spc="55" dirty="0">
                <a:solidFill>
                  <a:srgbClr val="0077C7"/>
                </a:solidFill>
              </a:rPr>
              <a:t>Delivery</a:t>
            </a:r>
            <a:endParaRPr sz="3600"/>
          </a:p>
        </p:txBody>
      </p:sp>
      <p:sp>
        <p:nvSpPr>
          <p:cNvPr id="5" name="object 5"/>
          <p:cNvSpPr txBox="1"/>
          <p:nvPr/>
        </p:nvSpPr>
        <p:spPr>
          <a:xfrm>
            <a:off x="1226616" y="6140577"/>
            <a:ext cx="5498465" cy="521970"/>
          </a:xfrm>
          <a:prstGeom prst="rect">
            <a:avLst/>
          </a:prstGeom>
        </p:spPr>
        <p:txBody>
          <a:bodyPr vert="horz" wrap="square" lIns="0" tIns="2540" rIns="0" bIns="0" rtlCol="0">
            <a:spAutoFit/>
          </a:bodyPr>
          <a:lstStyle/>
          <a:p>
            <a:pPr marL="1989455" marR="5080" indent="-1977389">
              <a:lnSpc>
                <a:spcPct val="103800"/>
              </a:lnSpc>
              <a:spcBef>
                <a:spcPts val="20"/>
              </a:spcBef>
            </a:pPr>
            <a:r>
              <a:rPr sz="1600" spc="-5" dirty="0">
                <a:solidFill>
                  <a:srgbClr val="525252"/>
                </a:solidFill>
                <a:latin typeface="Arial"/>
                <a:cs typeface="Arial"/>
              </a:rPr>
              <a:t>Learn </a:t>
            </a:r>
            <a:r>
              <a:rPr sz="1600" dirty="0">
                <a:solidFill>
                  <a:srgbClr val="525252"/>
                </a:solidFill>
                <a:latin typeface="Arial"/>
                <a:cs typeface="Arial"/>
              </a:rPr>
              <a:t>how </a:t>
            </a:r>
            <a:r>
              <a:rPr sz="1600" spc="-5" dirty="0">
                <a:solidFill>
                  <a:srgbClr val="525252"/>
                </a:solidFill>
                <a:latin typeface="Arial"/>
                <a:cs typeface="Arial"/>
              </a:rPr>
              <a:t>to pick up objects and move them around </a:t>
            </a:r>
            <a:r>
              <a:rPr sz="1600" spc="-10" dirty="0">
                <a:solidFill>
                  <a:srgbClr val="525252"/>
                </a:solidFill>
                <a:latin typeface="Arial"/>
                <a:cs typeface="Arial"/>
              </a:rPr>
              <a:t>with </a:t>
            </a:r>
            <a:r>
              <a:rPr sz="1600" spc="-5" dirty="0">
                <a:solidFill>
                  <a:srgbClr val="525252"/>
                </a:solidFill>
                <a:latin typeface="Arial"/>
                <a:cs typeface="Arial"/>
              </a:rPr>
              <a:t>the  VEX Clawbot</a:t>
            </a:r>
            <a:r>
              <a:rPr sz="1600" spc="-10" dirty="0">
                <a:solidFill>
                  <a:srgbClr val="525252"/>
                </a:solidFill>
                <a:latin typeface="Arial"/>
                <a:cs typeface="Arial"/>
              </a:rPr>
              <a:t> </a:t>
            </a:r>
            <a:r>
              <a:rPr sz="1600" dirty="0">
                <a:solidFill>
                  <a:srgbClr val="525252"/>
                </a:solidFill>
                <a:latin typeface="Arial"/>
                <a:cs typeface="Arial"/>
              </a:rPr>
              <a:t>IQ!</a:t>
            </a:r>
            <a:endParaRPr sz="1600">
              <a:latin typeface="Arial"/>
              <a:cs typeface="Arial"/>
            </a:endParaRPr>
          </a:p>
        </p:txBody>
      </p:sp>
      <p:sp>
        <p:nvSpPr>
          <p:cNvPr id="6" name="object 6"/>
          <p:cNvSpPr/>
          <p:nvPr/>
        </p:nvSpPr>
        <p:spPr>
          <a:xfrm>
            <a:off x="1266825" y="2822067"/>
            <a:ext cx="5429250" cy="322897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62062" y="2817241"/>
            <a:ext cx="5438775" cy="3238500"/>
          </a:xfrm>
          <a:custGeom>
            <a:avLst/>
            <a:gdLst/>
            <a:ahLst/>
            <a:cxnLst/>
            <a:rect l="l" t="t" r="r" b="b"/>
            <a:pathLst>
              <a:path w="5438775" h="3238500">
                <a:moveTo>
                  <a:pt x="0" y="3238500"/>
                </a:moveTo>
                <a:lnTo>
                  <a:pt x="5438775" y="3238500"/>
                </a:lnTo>
                <a:lnTo>
                  <a:pt x="5438775" y="0"/>
                </a:lnTo>
                <a:lnTo>
                  <a:pt x="0" y="0"/>
                </a:lnTo>
                <a:lnTo>
                  <a:pt x="0" y="323850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737105" y="5180203"/>
            <a:ext cx="447484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5: Make </a:t>
            </a:r>
            <a:r>
              <a:rPr sz="900" i="1" dirty="0">
                <a:solidFill>
                  <a:srgbClr val="525252"/>
                </a:solidFill>
                <a:latin typeface="Arial"/>
                <a:cs typeface="Arial"/>
              </a:rPr>
              <a:t>sure </a:t>
            </a:r>
            <a:r>
              <a:rPr sz="900" i="1" spc="-5" dirty="0">
                <a:solidFill>
                  <a:srgbClr val="525252"/>
                </a:solidFill>
                <a:latin typeface="Arial"/>
                <a:cs typeface="Arial"/>
              </a:rPr>
              <a:t>the gears fit together properly before locking the 2x12 Beam </a:t>
            </a:r>
            <a:r>
              <a:rPr sz="900" i="1" dirty="0">
                <a:solidFill>
                  <a:srgbClr val="525252"/>
                </a:solidFill>
                <a:latin typeface="Arial"/>
                <a:cs typeface="Arial"/>
              </a:rPr>
              <a:t>in</a:t>
            </a:r>
            <a:r>
              <a:rPr sz="900" i="1" spc="85" dirty="0">
                <a:solidFill>
                  <a:srgbClr val="525252"/>
                </a:solidFill>
                <a:latin typeface="Arial"/>
                <a:cs typeface="Arial"/>
              </a:rPr>
              <a:t> </a:t>
            </a:r>
            <a:r>
              <a:rPr sz="900" i="1" spc="-5" dirty="0">
                <a:solidFill>
                  <a:srgbClr val="525252"/>
                </a:solidFill>
                <a:latin typeface="Arial"/>
                <a:cs typeface="Arial"/>
              </a:rPr>
              <a:t>place.</a:t>
            </a:r>
            <a:endParaRPr sz="900">
              <a:latin typeface="Arial"/>
              <a:cs typeface="Arial"/>
            </a:endParaRPr>
          </a:p>
        </p:txBody>
      </p:sp>
      <p:sp>
        <p:nvSpPr>
          <p:cNvPr id="4" name="object 4"/>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8600" y="5180203"/>
            <a:ext cx="5752465" cy="304800"/>
          </a:xfrm>
          <a:prstGeom prst="rect">
            <a:avLst/>
          </a:prstGeom>
        </p:spPr>
        <p:txBody>
          <a:bodyPr vert="horz" wrap="square" lIns="0" tIns="7620" rIns="0" bIns="0" rtlCol="0">
            <a:spAutoFit/>
          </a:bodyPr>
          <a:lstStyle/>
          <a:p>
            <a:pPr marL="1274445" marR="5080" indent="-1262380">
              <a:lnSpc>
                <a:spcPct val="103499"/>
              </a:lnSpc>
              <a:spcBef>
                <a:spcPts val="60"/>
              </a:spcBef>
            </a:pPr>
            <a:r>
              <a:rPr sz="900" i="1" spc="-5" dirty="0">
                <a:solidFill>
                  <a:srgbClr val="525252"/>
                </a:solidFill>
                <a:latin typeface="Arial"/>
                <a:cs typeface="Arial"/>
              </a:rPr>
              <a:t>Step 6: After attaching the wheels, twist the wheel that has the shaft going into the motor. If the wheel spins freely  and without tension, the </a:t>
            </a:r>
            <a:r>
              <a:rPr sz="900" i="1" spc="-10" dirty="0">
                <a:solidFill>
                  <a:srgbClr val="525252"/>
                </a:solidFill>
                <a:latin typeface="Arial"/>
                <a:cs typeface="Arial"/>
              </a:rPr>
              <a:t>4x </a:t>
            </a:r>
            <a:r>
              <a:rPr sz="900" i="1" spc="-5" dirty="0">
                <a:solidFill>
                  <a:srgbClr val="525252"/>
                </a:solidFill>
                <a:latin typeface="Arial"/>
                <a:cs typeface="Arial"/>
              </a:rPr>
              <a:t>Pitch Shaft has slipped out of</a:t>
            </a:r>
            <a:r>
              <a:rPr sz="900" i="1" spc="65" dirty="0">
                <a:solidFill>
                  <a:srgbClr val="525252"/>
                </a:solidFill>
                <a:latin typeface="Arial"/>
                <a:cs typeface="Arial"/>
              </a:rPr>
              <a:t> </a:t>
            </a:r>
            <a:r>
              <a:rPr sz="900" i="1" spc="-5" dirty="0">
                <a:solidFill>
                  <a:srgbClr val="525252"/>
                </a:solidFill>
                <a:latin typeface="Arial"/>
                <a:cs typeface="Arial"/>
              </a:rPr>
              <a:t>place.</a:t>
            </a:r>
            <a:endParaRPr sz="900">
              <a:latin typeface="Arial"/>
              <a:cs typeface="Arial"/>
            </a:endParaRPr>
          </a:p>
        </p:txBody>
      </p:sp>
      <p:sp>
        <p:nvSpPr>
          <p:cNvPr id="3" name="object 3"/>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27556" y="7266813"/>
            <a:ext cx="5693410" cy="304800"/>
          </a:xfrm>
          <a:prstGeom prst="rect">
            <a:avLst/>
          </a:prstGeom>
        </p:spPr>
        <p:txBody>
          <a:bodyPr vert="horz" wrap="square" lIns="0" tIns="7620" rIns="0" bIns="0" rtlCol="0">
            <a:spAutoFit/>
          </a:bodyPr>
          <a:lstStyle/>
          <a:p>
            <a:pPr marL="1890395" marR="5080" indent="-1878330">
              <a:lnSpc>
                <a:spcPct val="103600"/>
              </a:lnSpc>
              <a:spcBef>
                <a:spcPts val="60"/>
              </a:spcBef>
            </a:pPr>
            <a:r>
              <a:rPr sz="900" i="1" spc="-5" dirty="0">
                <a:solidFill>
                  <a:srgbClr val="525252"/>
                </a:solidFill>
                <a:latin typeface="Arial"/>
                <a:cs typeface="Arial"/>
              </a:rPr>
              <a:t>Step 8: When adding the 4x Pitch Shaft, twist the pitch </a:t>
            </a:r>
            <a:r>
              <a:rPr sz="900" i="1" dirty="0">
                <a:solidFill>
                  <a:srgbClr val="525252"/>
                </a:solidFill>
                <a:latin typeface="Arial"/>
                <a:cs typeface="Arial"/>
              </a:rPr>
              <a:t>shaft </a:t>
            </a:r>
            <a:r>
              <a:rPr sz="900" i="1" spc="-10" dirty="0">
                <a:solidFill>
                  <a:srgbClr val="525252"/>
                </a:solidFill>
                <a:latin typeface="Arial"/>
                <a:cs typeface="Arial"/>
              </a:rPr>
              <a:t>to </a:t>
            </a:r>
            <a:r>
              <a:rPr sz="900" i="1" spc="-5" dirty="0">
                <a:solidFill>
                  <a:srgbClr val="525252"/>
                </a:solidFill>
                <a:latin typeface="Arial"/>
                <a:cs typeface="Arial"/>
              </a:rPr>
              <a:t>check </a:t>
            </a:r>
            <a:r>
              <a:rPr sz="900" i="1" dirty="0">
                <a:solidFill>
                  <a:srgbClr val="525252"/>
                </a:solidFill>
                <a:latin typeface="Arial"/>
                <a:cs typeface="Arial"/>
              </a:rPr>
              <a:t>for </a:t>
            </a:r>
            <a:r>
              <a:rPr sz="900" i="1" spc="-5" dirty="0">
                <a:solidFill>
                  <a:srgbClr val="525252"/>
                </a:solidFill>
                <a:latin typeface="Arial"/>
                <a:cs typeface="Arial"/>
              </a:rPr>
              <a:t>tension while turning. </a:t>
            </a:r>
            <a:r>
              <a:rPr sz="900" i="1" dirty="0">
                <a:solidFill>
                  <a:srgbClr val="525252"/>
                </a:solidFill>
                <a:latin typeface="Arial"/>
                <a:cs typeface="Arial"/>
              </a:rPr>
              <a:t>If </a:t>
            </a:r>
            <a:r>
              <a:rPr sz="900" i="1" spc="-5" dirty="0">
                <a:solidFill>
                  <a:srgbClr val="525252"/>
                </a:solidFill>
                <a:latin typeface="Arial"/>
                <a:cs typeface="Arial"/>
              </a:rPr>
              <a:t>it spins freely, </a:t>
            </a:r>
            <a:r>
              <a:rPr sz="900" i="1" spc="-10" dirty="0">
                <a:solidFill>
                  <a:srgbClr val="525252"/>
                </a:solidFill>
                <a:latin typeface="Arial"/>
                <a:cs typeface="Arial"/>
              </a:rPr>
              <a:t>it  </a:t>
            </a:r>
            <a:r>
              <a:rPr sz="900" i="1" spc="-5" dirty="0">
                <a:solidFill>
                  <a:srgbClr val="525252"/>
                </a:solidFill>
                <a:latin typeface="Arial"/>
                <a:cs typeface="Arial"/>
              </a:rPr>
              <a:t>is not properly inserted into the</a:t>
            </a:r>
            <a:r>
              <a:rPr sz="900" i="1" spc="15" dirty="0">
                <a:solidFill>
                  <a:srgbClr val="525252"/>
                </a:solidFill>
                <a:latin typeface="Arial"/>
                <a:cs typeface="Arial"/>
              </a:rPr>
              <a:t> </a:t>
            </a:r>
            <a:r>
              <a:rPr sz="900" i="1" spc="-5" dirty="0">
                <a:solidFill>
                  <a:srgbClr val="525252"/>
                </a:solidFill>
                <a:latin typeface="Arial"/>
                <a:cs typeface="Arial"/>
              </a:rPr>
              <a:t>motor.</a:t>
            </a:r>
            <a:endParaRPr sz="900">
              <a:latin typeface="Arial"/>
              <a:cs typeface="Arial"/>
            </a:endParaRPr>
          </a:p>
        </p:txBody>
      </p:sp>
      <p:sp>
        <p:nvSpPr>
          <p:cNvPr id="4" name="object 4"/>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5220334"/>
            <a:ext cx="2438400" cy="19299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5215635"/>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6626" y="6696836"/>
            <a:ext cx="454215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11: Make sure the gears </a:t>
            </a:r>
            <a:r>
              <a:rPr sz="900" i="1" dirty="0">
                <a:solidFill>
                  <a:srgbClr val="525252"/>
                </a:solidFill>
                <a:latin typeface="Arial"/>
                <a:cs typeface="Arial"/>
              </a:rPr>
              <a:t>fit </a:t>
            </a:r>
            <a:r>
              <a:rPr sz="900" i="1" spc="-5" dirty="0">
                <a:solidFill>
                  <a:srgbClr val="525252"/>
                </a:solidFill>
                <a:latin typeface="Arial"/>
                <a:cs typeface="Arial"/>
              </a:rPr>
              <a:t>together properly before locking the 2x12 Beam </a:t>
            </a:r>
            <a:r>
              <a:rPr sz="900" i="1" dirty="0">
                <a:solidFill>
                  <a:srgbClr val="525252"/>
                </a:solidFill>
                <a:latin typeface="Arial"/>
                <a:cs typeface="Arial"/>
              </a:rPr>
              <a:t>in</a:t>
            </a:r>
            <a:r>
              <a:rPr sz="900" i="1" spc="125" dirty="0">
                <a:solidFill>
                  <a:srgbClr val="525252"/>
                </a:solidFill>
                <a:latin typeface="Arial"/>
                <a:cs typeface="Arial"/>
              </a:rPr>
              <a:t> </a:t>
            </a:r>
            <a:r>
              <a:rPr sz="900" i="1" spc="-5" dirty="0">
                <a:solidFill>
                  <a:srgbClr val="525252"/>
                </a:solidFill>
                <a:latin typeface="Arial"/>
                <a:cs typeface="Arial"/>
              </a:rPr>
              <a:t>place.</a:t>
            </a:r>
            <a:endParaRPr sz="900">
              <a:latin typeface="Arial"/>
              <a:cs typeface="Arial"/>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23568" y="2521966"/>
            <a:ext cx="5504180" cy="304800"/>
          </a:xfrm>
          <a:prstGeom prst="rect">
            <a:avLst/>
          </a:prstGeom>
        </p:spPr>
        <p:txBody>
          <a:bodyPr vert="horz" wrap="square" lIns="0" tIns="8255" rIns="0" bIns="0" rtlCol="0">
            <a:spAutoFit/>
          </a:bodyPr>
          <a:lstStyle/>
          <a:p>
            <a:pPr marL="993775" marR="5080" indent="-981710">
              <a:lnSpc>
                <a:spcPct val="103299"/>
              </a:lnSpc>
              <a:spcBef>
                <a:spcPts val="65"/>
              </a:spcBef>
            </a:pPr>
            <a:r>
              <a:rPr sz="900" i="1" spc="-5" dirty="0">
                <a:solidFill>
                  <a:srgbClr val="525252"/>
                </a:solidFill>
                <a:latin typeface="Arial"/>
                <a:cs typeface="Arial"/>
              </a:rPr>
              <a:t>Step 12: </a:t>
            </a:r>
            <a:r>
              <a:rPr sz="900" i="1" dirty="0">
                <a:solidFill>
                  <a:srgbClr val="525252"/>
                </a:solidFill>
                <a:latin typeface="Arial"/>
                <a:cs typeface="Arial"/>
              </a:rPr>
              <a:t>After </a:t>
            </a:r>
            <a:r>
              <a:rPr sz="900" i="1" spc="-5" dirty="0">
                <a:solidFill>
                  <a:srgbClr val="525252"/>
                </a:solidFill>
                <a:latin typeface="Arial"/>
                <a:cs typeface="Arial"/>
              </a:rPr>
              <a:t>attaching the wheels, twist the wheel that has the shaft going into the motor. </a:t>
            </a:r>
            <a:r>
              <a:rPr sz="900" i="1" dirty="0">
                <a:solidFill>
                  <a:srgbClr val="525252"/>
                </a:solidFill>
                <a:latin typeface="Arial"/>
                <a:cs typeface="Arial"/>
              </a:rPr>
              <a:t>If </a:t>
            </a:r>
            <a:r>
              <a:rPr sz="900" i="1" spc="-5" dirty="0">
                <a:solidFill>
                  <a:srgbClr val="525252"/>
                </a:solidFill>
                <a:latin typeface="Arial"/>
                <a:cs typeface="Arial"/>
              </a:rPr>
              <a:t>the wheel spins  freely and without tension, the 4x Pitch Shaft has slipped out of</a:t>
            </a:r>
            <a:r>
              <a:rPr sz="900" i="1" spc="35" dirty="0">
                <a:solidFill>
                  <a:srgbClr val="525252"/>
                </a:solidFill>
                <a:latin typeface="Arial"/>
                <a:cs typeface="Arial"/>
              </a:rPr>
              <a:t> </a:t>
            </a:r>
            <a:r>
              <a:rPr sz="900" i="1" spc="-5" dirty="0">
                <a:solidFill>
                  <a:srgbClr val="525252"/>
                </a:solidFill>
                <a:latin typeface="Arial"/>
                <a:cs typeface="Arial"/>
              </a:rPr>
              <a:t>place.</a:t>
            </a:r>
            <a:endParaRPr sz="900">
              <a:latin typeface="Arial"/>
              <a:cs typeface="Arial"/>
            </a:endParaRPr>
          </a:p>
        </p:txBody>
      </p:sp>
      <p:sp>
        <p:nvSpPr>
          <p:cNvPr id="4" name="object 4"/>
          <p:cNvSpPr txBox="1"/>
          <p:nvPr/>
        </p:nvSpPr>
        <p:spPr>
          <a:xfrm>
            <a:off x="1827022" y="7361682"/>
            <a:ext cx="42995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14: Make sure </a:t>
            </a:r>
            <a:r>
              <a:rPr sz="900" i="1" dirty="0">
                <a:solidFill>
                  <a:srgbClr val="525252"/>
                </a:solidFill>
                <a:latin typeface="Arial"/>
                <a:cs typeface="Arial"/>
              </a:rPr>
              <a:t>the Gyro </a:t>
            </a:r>
            <a:r>
              <a:rPr sz="900" i="1" spc="-10" dirty="0">
                <a:solidFill>
                  <a:srgbClr val="525252"/>
                </a:solidFill>
                <a:latin typeface="Arial"/>
                <a:cs typeface="Arial"/>
              </a:rPr>
              <a:t>is </a:t>
            </a:r>
            <a:r>
              <a:rPr sz="900" i="1" spc="-5" dirty="0">
                <a:solidFill>
                  <a:srgbClr val="525252"/>
                </a:solidFill>
                <a:latin typeface="Arial"/>
                <a:cs typeface="Arial"/>
              </a:rPr>
              <a:t>placed the correct way to allow </a:t>
            </a:r>
            <a:r>
              <a:rPr sz="900" i="1" dirty="0">
                <a:solidFill>
                  <a:srgbClr val="525252"/>
                </a:solidFill>
                <a:latin typeface="Arial"/>
                <a:cs typeface="Arial"/>
              </a:rPr>
              <a:t>correct </a:t>
            </a:r>
            <a:r>
              <a:rPr sz="900" i="1" spc="-5" dirty="0">
                <a:solidFill>
                  <a:srgbClr val="525252"/>
                </a:solidFill>
                <a:latin typeface="Arial"/>
                <a:cs typeface="Arial"/>
              </a:rPr>
              <a:t>cable</a:t>
            </a:r>
            <a:r>
              <a:rPr sz="900" i="1" spc="90" dirty="0">
                <a:solidFill>
                  <a:srgbClr val="525252"/>
                </a:solidFill>
                <a:latin typeface="Arial"/>
                <a:cs typeface="Arial"/>
              </a:rPr>
              <a:t> </a:t>
            </a:r>
            <a:r>
              <a:rPr sz="900" i="1" spc="-5" dirty="0">
                <a:solidFill>
                  <a:srgbClr val="525252"/>
                </a:solidFill>
                <a:latin typeface="Arial"/>
                <a:cs typeface="Arial"/>
              </a:rPr>
              <a:t>access.</a:t>
            </a:r>
            <a:endParaRPr sz="900">
              <a:latin typeface="Arial"/>
              <a:cs typeface="Arial"/>
            </a:endParaRPr>
          </a:p>
        </p:txBody>
      </p:sp>
      <p:sp>
        <p:nvSpPr>
          <p:cNvPr id="5" name="object 5"/>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227577"/>
            <a:ext cx="2438400" cy="19507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22275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314188"/>
            <a:ext cx="2438400" cy="19299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30936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063" y="8783522"/>
            <a:ext cx="2882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18: The orange 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3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16888" y="2521966"/>
            <a:ext cx="5715000" cy="304800"/>
          </a:xfrm>
          <a:prstGeom prst="rect">
            <a:avLst/>
          </a:prstGeom>
        </p:spPr>
        <p:txBody>
          <a:bodyPr vert="horz" wrap="square" lIns="0" tIns="8255" rIns="0" bIns="0" rtlCol="0">
            <a:spAutoFit/>
          </a:bodyPr>
          <a:lstStyle/>
          <a:p>
            <a:pPr marL="597535" marR="5080" indent="-585470">
              <a:lnSpc>
                <a:spcPct val="103299"/>
              </a:lnSpc>
              <a:spcBef>
                <a:spcPts val="65"/>
              </a:spcBef>
            </a:pPr>
            <a:r>
              <a:rPr sz="900" i="1" spc="-5" dirty="0">
                <a:solidFill>
                  <a:srgbClr val="525252"/>
                </a:solidFill>
                <a:latin typeface="Arial"/>
                <a:cs typeface="Arial"/>
              </a:rPr>
              <a:t>Step 19: When attaching the Distance Sensor, </a:t>
            </a:r>
            <a:r>
              <a:rPr sz="900" i="1" spc="-10" dirty="0">
                <a:solidFill>
                  <a:srgbClr val="525252"/>
                </a:solidFill>
                <a:latin typeface="Arial"/>
                <a:cs typeface="Arial"/>
              </a:rPr>
              <a:t>do </a:t>
            </a:r>
            <a:r>
              <a:rPr sz="900" i="1" spc="-5" dirty="0">
                <a:solidFill>
                  <a:srgbClr val="525252"/>
                </a:solidFill>
                <a:latin typeface="Arial"/>
                <a:cs typeface="Arial"/>
              </a:rPr>
              <a:t>not push </a:t>
            </a:r>
            <a:r>
              <a:rPr sz="900" i="1" spc="-10" dirty="0">
                <a:solidFill>
                  <a:srgbClr val="525252"/>
                </a:solidFill>
                <a:latin typeface="Arial"/>
                <a:cs typeface="Arial"/>
              </a:rPr>
              <a:t>on </a:t>
            </a:r>
            <a:r>
              <a:rPr sz="900" i="1" spc="-5" dirty="0">
                <a:solidFill>
                  <a:srgbClr val="525252"/>
                </a:solidFill>
                <a:latin typeface="Arial"/>
                <a:cs typeface="Arial"/>
              </a:rPr>
              <a:t>either of the two mesh covered openings. This will  damage the sensor. Ensure the sensor is placed </a:t>
            </a:r>
            <a:r>
              <a:rPr sz="900" i="1" dirty="0">
                <a:solidFill>
                  <a:srgbClr val="525252"/>
                </a:solidFill>
                <a:latin typeface="Arial"/>
                <a:cs typeface="Arial"/>
              </a:rPr>
              <a:t>in </a:t>
            </a:r>
            <a:r>
              <a:rPr sz="900" i="1" spc="-5" dirty="0">
                <a:solidFill>
                  <a:srgbClr val="525252"/>
                </a:solidFill>
                <a:latin typeface="Arial"/>
                <a:cs typeface="Arial"/>
              </a:rPr>
              <a:t>the </a:t>
            </a:r>
            <a:r>
              <a:rPr sz="900" i="1" dirty="0">
                <a:solidFill>
                  <a:srgbClr val="525252"/>
                </a:solidFill>
                <a:latin typeface="Arial"/>
                <a:cs typeface="Arial"/>
              </a:rPr>
              <a:t>correct </a:t>
            </a:r>
            <a:r>
              <a:rPr sz="900" i="1" spc="-5" dirty="0">
                <a:solidFill>
                  <a:srgbClr val="525252"/>
                </a:solidFill>
                <a:latin typeface="Arial"/>
                <a:cs typeface="Arial"/>
              </a:rPr>
              <a:t>way to allow cable</a:t>
            </a:r>
            <a:r>
              <a:rPr sz="900" i="1" spc="45" dirty="0">
                <a:solidFill>
                  <a:srgbClr val="525252"/>
                </a:solidFill>
                <a:latin typeface="Arial"/>
                <a:cs typeface="Arial"/>
              </a:rPr>
              <a:t> </a:t>
            </a:r>
            <a:r>
              <a:rPr sz="900" i="1" spc="-5" dirty="0">
                <a:solidFill>
                  <a:srgbClr val="525252"/>
                </a:solidFill>
                <a:latin typeface="Arial"/>
                <a:cs typeface="Arial"/>
              </a:rPr>
              <a:t>access.</a:t>
            </a:r>
            <a:endParaRPr sz="900">
              <a:latin typeface="Arial"/>
              <a:cs typeface="Arial"/>
            </a:endParaRPr>
          </a:p>
        </p:txBody>
      </p:sp>
      <p:sp>
        <p:nvSpPr>
          <p:cNvPr id="4" name="object 4"/>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1168704" y="618236"/>
            <a:ext cx="5616575" cy="452120"/>
          </a:xfrm>
          <a:prstGeom prst="rect">
            <a:avLst/>
          </a:prstGeom>
        </p:spPr>
        <p:txBody>
          <a:bodyPr vert="horz" wrap="square" lIns="0" tIns="12065" rIns="0" bIns="0" rtlCol="0">
            <a:spAutoFit/>
          </a:bodyPr>
          <a:lstStyle/>
          <a:p>
            <a:pPr marL="12700">
              <a:lnSpc>
                <a:spcPct val="100000"/>
              </a:lnSpc>
              <a:spcBef>
                <a:spcPts val="95"/>
              </a:spcBef>
              <a:tabLst>
                <a:tab pos="1010919" algn="l"/>
                <a:tab pos="3079115" algn="l"/>
                <a:tab pos="3379470" algn="l"/>
                <a:tab pos="4539615" algn="l"/>
              </a:tabLst>
            </a:pPr>
            <a:r>
              <a:rPr spc="40" dirty="0"/>
              <a:t>Buil</a:t>
            </a:r>
            <a:r>
              <a:rPr spc="60" dirty="0"/>
              <a:t>d</a:t>
            </a:r>
            <a:r>
              <a:rPr dirty="0"/>
              <a:t>	</a:t>
            </a:r>
            <a:r>
              <a:rPr spc="30" dirty="0"/>
              <a:t>I</a:t>
            </a:r>
            <a:r>
              <a:rPr spc="45" dirty="0"/>
              <a:t>n</a:t>
            </a:r>
            <a:r>
              <a:rPr spc="55" dirty="0"/>
              <a:t>s</a:t>
            </a:r>
            <a:r>
              <a:rPr spc="35" dirty="0"/>
              <a:t>truction</a:t>
            </a:r>
            <a:r>
              <a:rPr spc="50" dirty="0"/>
              <a:t>s</a:t>
            </a:r>
            <a:r>
              <a:rPr dirty="0"/>
              <a:t>	</a:t>
            </a:r>
            <a:r>
              <a:rPr spc="30" dirty="0"/>
              <a:t>-</a:t>
            </a:r>
            <a:r>
              <a:rPr dirty="0"/>
              <a:t>	</a:t>
            </a:r>
            <a:r>
              <a:rPr spc="50" dirty="0"/>
              <a:t>Robo</a:t>
            </a:r>
            <a:r>
              <a:rPr spc="25" dirty="0"/>
              <a:t>t</a:t>
            </a:r>
            <a:r>
              <a:rPr dirty="0"/>
              <a:t>	</a:t>
            </a:r>
            <a:r>
              <a:rPr spc="55" dirty="0"/>
              <a:t>Frame</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1084884" y="1622806"/>
            <a:ext cx="5730240" cy="259016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Build </a:t>
            </a:r>
            <a:r>
              <a:rPr sz="1800" dirty="0">
                <a:solidFill>
                  <a:srgbClr val="0077C7"/>
                </a:solidFill>
                <a:latin typeface="Arial"/>
                <a:cs typeface="Arial"/>
              </a:rPr>
              <a:t>Instructions </a:t>
            </a:r>
            <a:r>
              <a:rPr sz="1800" spc="-5" dirty="0">
                <a:solidFill>
                  <a:srgbClr val="0077C7"/>
                </a:solidFill>
                <a:latin typeface="Arial"/>
                <a:cs typeface="Arial"/>
              </a:rPr>
              <a:t>Summary</a:t>
            </a:r>
            <a:endParaRPr sz="1800">
              <a:latin typeface="Arial"/>
              <a:cs typeface="Arial"/>
            </a:endParaRPr>
          </a:p>
          <a:p>
            <a:pPr marL="184785" indent="-172720">
              <a:lnSpc>
                <a:spcPct val="100000"/>
              </a:lnSpc>
              <a:spcBef>
                <a:spcPts val="1380"/>
              </a:spcBef>
              <a:buClr>
                <a:srgbClr val="000000"/>
              </a:buClr>
              <a:buFont typeface="Symbol"/>
              <a:buChar char=""/>
              <a:tabLst>
                <a:tab pos="185420" algn="l"/>
              </a:tabLst>
            </a:pPr>
            <a:r>
              <a:rPr sz="1100" b="1" spc="-5" dirty="0">
                <a:solidFill>
                  <a:srgbClr val="525252"/>
                </a:solidFill>
                <a:latin typeface="Arial"/>
                <a:cs typeface="Arial"/>
              </a:rPr>
              <a:t>Robot Frame Building Instructions </a:t>
            </a:r>
            <a:r>
              <a:rPr sz="1100" b="1" dirty="0">
                <a:solidFill>
                  <a:srgbClr val="525252"/>
                </a:solidFill>
                <a:latin typeface="Arial"/>
                <a:cs typeface="Arial"/>
              </a:rPr>
              <a:t>(22</a:t>
            </a:r>
            <a:r>
              <a:rPr sz="1100" b="1" spc="5"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marL="354965" lvl="1" indent="-160655">
              <a:lnSpc>
                <a:spcPct val="100000"/>
              </a:lnSpc>
              <a:spcBef>
                <a:spcPts val="745"/>
              </a:spcBef>
              <a:buFont typeface="Courier New"/>
              <a:buChar char="o"/>
              <a:tabLst>
                <a:tab pos="355600" algn="l"/>
              </a:tabLst>
            </a:pPr>
            <a:r>
              <a:rPr sz="1100" dirty="0">
                <a:solidFill>
                  <a:srgbClr val="525252"/>
                </a:solidFill>
                <a:latin typeface="Arial"/>
                <a:cs typeface="Arial"/>
              </a:rPr>
              <a:t>Cargo </a:t>
            </a:r>
            <a:r>
              <a:rPr sz="1100" spc="-5" dirty="0">
                <a:solidFill>
                  <a:srgbClr val="525252"/>
                </a:solidFill>
                <a:latin typeface="Arial"/>
                <a:cs typeface="Arial"/>
              </a:rPr>
              <a:t>Holder: steps </a:t>
            </a:r>
            <a:r>
              <a:rPr sz="1100" dirty="0">
                <a:solidFill>
                  <a:srgbClr val="525252"/>
                </a:solidFill>
                <a:latin typeface="Arial"/>
                <a:cs typeface="Arial"/>
              </a:rPr>
              <a:t>20 </a:t>
            </a:r>
            <a:r>
              <a:rPr sz="1100" spc="-5" dirty="0">
                <a:solidFill>
                  <a:srgbClr val="525252"/>
                </a:solidFill>
                <a:latin typeface="Arial"/>
                <a:cs typeface="Arial"/>
              </a:rPr>
              <a:t>to</a:t>
            </a:r>
            <a:r>
              <a:rPr sz="1100" spc="-15" dirty="0">
                <a:solidFill>
                  <a:srgbClr val="525252"/>
                </a:solidFill>
                <a:latin typeface="Arial"/>
                <a:cs typeface="Arial"/>
              </a:rPr>
              <a:t> </a:t>
            </a:r>
            <a:r>
              <a:rPr sz="1100" dirty="0">
                <a:solidFill>
                  <a:srgbClr val="525252"/>
                </a:solidFill>
                <a:latin typeface="Arial"/>
                <a:cs typeface="Arial"/>
              </a:rPr>
              <a:t>28</a:t>
            </a:r>
            <a:endParaRPr sz="1100">
              <a:latin typeface="Arial"/>
              <a:cs typeface="Arial"/>
            </a:endParaRPr>
          </a:p>
          <a:p>
            <a:pPr marL="354965" lvl="1" indent="-170815">
              <a:lnSpc>
                <a:spcPct val="100000"/>
              </a:lnSpc>
              <a:spcBef>
                <a:spcPts val="735"/>
              </a:spcBef>
              <a:buFont typeface="Courier New"/>
              <a:buChar char="o"/>
              <a:tabLst>
                <a:tab pos="355600" algn="l"/>
              </a:tabLst>
            </a:pPr>
            <a:r>
              <a:rPr sz="1100" dirty="0">
                <a:solidFill>
                  <a:srgbClr val="525252"/>
                </a:solidFill>
                <a:latin typeface="Arial"/>
                <a:cs typeface="Arial"/>
              </a:rPr>
              <a:t>Arm </a:t>
            </a:r>
            <a:r>
              <a:rPr sz="1100" spc="-5" dirty="0">
                <a:solidFill>
                  <a:srgbClr val="525252"/>
                </a:solidFill>
                <a:latin typeface="Arial"/>
                <a:cs typeface="Arial"/>
              </a:rPr>
              <a:t>Base: </a:t>
            </a:r>
            <a:r>
              <a:rPr sz="1100" dirty="0">
                <a:solidFill>
                  <a:srgbClr val="525252"/>
                </a:solidFill>
                <a:latin typeface="Arial"/>
                <a:cs typeface="Arial"/>
              </a:rPr>
              <a:t>steps 29 to</a:t>
            </a:r>
            <a:r>
              <a:rPr sz="1100" spc="-30" dirty="0">
                <a:solidFill>
                  <a:srgbClr val="525252"/>
                </a:solidFill>
                <a:latin typeface="Arial"/>
                <a:cs typeface="Arial"/>
              </a:rPr>
              <a:t> </a:t>
            </a:r>
            <a:r>
              <a:rPr sz="1100" spc="-10" dirty="0">
                <a:solidFill>
                  <a:srgbClr val="525252"/>
                </a:solidFill>
                <a:latin typeface="Arial"/>
                <a:cs typeface="Arial"/>
              </a:rPr>
              <a:t>41</a:t>
            </a:r>
            <a:endParaRPr sz="1100">
              <a:latin typeface="Arial"/>
              <a:cs typeface="Arial"/>
            </a:endParaRPr>
          </a:p>
          <a:p>
            <a:pPr marL="184785" indent="-172720">
              <a:lnSpc>
                <a:spcPct val="100000"/>
              </a:lnSpc>
              <a:spcBef>
                <a:spcPts val="800"/>
              </a:spcBef>
              <a:buClr>
                <a:srgbClr val="000000"/>
              </a:buClr>
              <a:buFont typeface="Symbol"/>
              <a:buChar char=""/>
              <a:tabLst>
                <a:tab pos="185420" algn="l"/>
              </a:tabLst>
            </a:pPr>
            <a:r>
              <a:rPr sz="1100" b="1" dirty="0">
                <a:solidFill>
                  <a:srgbClr val="525252"/>
                </a:solidFill>
                <a:latin typeface="Arial"/>
                <a:cs typeface="Arial"/>
              </a:rPr>
              <a:t>Building </a:t>
            </a:r>
            <a:r>
              <a:rPr sz="1100" b="1" spc="-5" dirty="0">
                <a:solidFill>
                  <a:srgbClr val="525252"/>
                </a:solidFill>
                <a:latin typeface="Arial"/>
                <a:cs typeface="Arial"/>
              </a:rPr>
              <a:t>Tips for </a:t>
            </a:r>
            <a:r>
              <a:rPr sz="1100" b="1" spc="-15" dirty="0">
                <a:solidFill>
                  <a:srgbClr val="525252"/>
                </a:solidFill>
                <a:latin typeface="Arial"/>
                <a:cs typeface="Arial"/>
              </a:rPr>
              <a:t>All</a:t>
            </a:r>
            <a:r>
              <a:rPr sz="1100" b="1" spc="30"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a:lnSpc>
                <a:spcPct val="100000"/>
              </a:lnSpc>
              <a:spcBef>
                <a:spcPts val="5"/>
              </a:spcBef>
              <a:buFont typeface="Symbol"/>
              <a:buChar char=""/>
            </a:pPr>
            <a:endParaRPr sz="1050">
              <a:latin typeface="Arial"/>
              <a:cs typeface="Arial"/>
            </a:endParaRPr>
          </a:p>
          <a:p>
            <a:pPr marL="354965" marR="5080" lvl="1" indent="-160020">
              <a:lnSpc>
                <a:spcPct val="110300"/>
              </a:lnSpc>
              <a:buFont typeface="Courier New"/>
              <a:buChar char="o"/>
              <a:tabLst>
                <a:tab pos="355600" algn="l"/>
              </a:tabLst>
            </a:pPr>
            <a:r>
              <a:rPr sz="1100" dirty="0">
                <a:solidFill>
                  <a:srgbClr val="525252"/>
                </a:solidFill>
                <a:latin typeface="Arial"/>
                <a:cs typeface="Arial"/>
              </a:rPr>
              <a:t>The section at the top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step shows important information </a:t>
            </a:r>
            <a:r>
              <a:rPr sz="1100" dirty="0">
                <a:solidFill>
                  <a:srgbClr val="525252"/>
                </a:solidFill>
                <a:latin typeface="Arial"/>
                <a:cs typeface="Arial"/>
              </a:rPr>
              <a:t>for the </a:t>
            </a:r>
            <a:r>
              <a:rPr sz="1100" spc="-5" dirty="0">
                <a:solidFill>
                  <a:srgbClr val="525252"/>
                </a:solidFill>
                <a:latin typeface="Arial"/>
                <a:cs typeface="Arial"/>
              </a:rPr>
              <a:t>build. </a:t>
            </a:r>
            <a:r>
              <a:rPr sz="1100" dirty="0">
                <a:solidFill>
                  <a:srgbClr val="525252"/>
                </a:solidFill>
                <a:latin typeface="Arial"/>
                <a:cs typeface="Arial"/>
              </a:rPr>
              <a:t>The first  number </a:t>
            </a:r>
            <a:r>
              <a:rPr sz="1100" spc="-5" dirty="0">
                <a:solidFill>
                  <a:srgbClr val="525252"/>
                </a:solidFill>
                <a:latin typeface="Arial"/>
                <a:cs typeface="Arial"/>
              </a:rPr>
              <a:t>under </a:t>
            </a:r>
            <a:r>
              <a:rPr sz="1100" dirty="0">
                <a:solidFill>
                  <a:srgbClr val="525252"/>
                </a:solidFill>
                <a:latin typeface="Arial"/>
                <a:cs typeface="Arial"/>
              </a:rPr>
              <a:t>the </a:t>
            </a:r>
            <a:r>
              <a:rPr sz="1100" spc="-5" dirty="0">
                <a:solidFill>
                  <a:srgbClr val="525252"/>
                </a:solidFill>
                <a:latin typeface="Arial"/>
                <a:cs typeface="Arial"/>
              </a:rPr>
              <a:t>image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 (1x, 2x, 4x, etc) is </a:t>
            </a:r>
            <a:r>
              <a:rPr sz="1100" dirty="0">
                <a:solidFill>
                  <a:srgbClr val="525252"/>
                </a:solidFill>
                <a:latin typeface="Arial"/>
                <a:cs typeface="Arial"/>
              </a:rPr>
              <a:t>the </a:t>
            </a:r>
            <a:r>
              <a:rPr sz="1100" spc="-5" dirty="0">
                <a:solidFill>
                  <a:srgbClr val="525252"/>
                </a:solidFill>
                <a:latin typeface="Arial"/>
                <a:cs typeface="Arial"/>
              </a:rPr>
              <a:t>number </a:t>
            </a:r>
            <a:r>
              <a:rPr sz="1100" spc="-10" dirty="0">
                <a:solidFill>
                  <a:srgbClr val="525252"/>
                </a:solidFill>
                <a:latin typeface="Arial"/>
                <a:cs typeface="Arial"/>
              </a:rPr>
              <a:t>of </a:t>
            </a:r>
            <a:r>
              <a:rPr sz="1100" dirty="0">
                <a:solidFill>
                  <a:srgbClr val="525252"/>
                </a:solidFill>
                <a:latin typeface="Arial"/>
                <a:cs typeface="Arial"/>
              </a:rPr>
              <a:t>that </a:t>
            </a:r>
            <a:r>
              <a:rPr sz="1100" spc="-5" dirty="0">
                <a:solidFill>
                  <a:srgbClr val="525252"/>
                </a:solidFill>
                <a:latin typeface="Arial"/>
                <a:cs typeface="Arial"/>
              </a:rPr>
              <a:t>piece you will  </a:t>
            </a:r>
            <a:r>
              <a:rPr sz="1100" dirty="0">
                <a:solidFill>
                  <a:srgbClr val="525252"/>
                </a:solidFill>
                <a:latin typeface="Arial"/>
                <a:cs typeface="Arial"/>
              </a:rPr>
              <a:t>need </a:t>
            </a:r>
            <a:r>
              <a:rPr sz="1100" spc="-5" dirty="0">
                <a:solidFill>
                  <a:srgbClr val="525252"/>
                </a:solidFill>
                <a:latin typeface="Arial"/>
                <a:cs typeface="Arial"/>
              </a:rPr>
              <a:t>in </a:t>
            </a:r>
            <a:r>
              <a:rPr sz="1100" dirty="0">
                <a:solidFill>
                  <a:srgbClr val="525252"/>
                </a:solidFill>
                <a:latin typeface="Arial"/>
                <a:cs typeface="Arial"/>
              </a:rPr>
              <a:t>this </a:t>
            </a:r>
            <a:r>
              <a:rPr sz="1100" spc="-5" dirty="0">
                <a:solidFill>
                  <a:srgbClr val="525252"/>
                </a:solidFill>
                <a:latin typeface="Arial"/>
                <a:cs typeface="Arial"/>
              </a:rPr>
              <a:t>step. </a:t>
            </a:r>
            <a:r>
              <a:rPr sz="1100" dirty="0">
                <a:solidFill>
                  <a:srgbClr val="525252"/>
                </a:solidFill>
                <a:latin typeface="Arial"/>
                <a:cs typeface="Arial"/>
              </a:rPr>
              <a:t>The </a:t>
            </a:r>
            <a:r>
              <a:rPr sz="1100" spc="-10" dirty="0">
                <a:solidFill>
                  <a:srgbClr val="525252"/>
                </a:solidFill>
                <a:latin typeface="Arial"/>
                <a:cs typeface="Arial"/>
              </a:rPr>
              <a:t>next </a:t>
            </a:r>
            <a:r>
              <a:rPr sz="1100" spc="-5" dirty="0">
                <a:solidFill>
                  <a:srgbClr val="525252"/>
                </a:solidFill>
                <a:latin typeface="Arial"/>
                <a:cs typeface="Arial"/>
              </a:rPr>
              <a:t>information under </a:t>
            </a:r>
            <a:r>
              <a:rPr sz="1100" dirty="0">
                <a:solidFill>
                  <a:srgbClr val="525252"/>
                </a:solidFill>
                <a:latin typeface="Arial"/>
                <a:cs typeface="Arial"/>
              </a:rPr>
              <a:t>the part </a:t>
            </a:r>
            <a:r>
              <a:rPr sz="1100" spc="-5" dirty="0">
                <a:solidFill>
                  <a:srgbClr val="525252"/>
                </a:solidFill>
                <a:latin typeface="Arial"/>
                <a:cs typeface="Arial"/>
              </a:rPr>
              <a:t>image </a:t>
            </a:r>
            <a:r>
              <a:rPr sz="1100" dirty="0">
                <a:solidFill>
                  <a:srgbClr val="525252"/>
                </a:solidFill>
                <a:latin typeface="Arial"/>
                <a:cs typeface="Arial"/>
              </a:rPr>
              <a:t>is </a:t>
            </a:r>
            <a:r>
              <a:rPr sz="1100" spc="5" dirty="0">
                <a:solidFill>
                  <a:srgbClr val="525252"/>
                </a:solidFill>
                <a:latin typeface="Arial"/>
                <a:cs typeface="Arial"/>
              </a:rPr>
              <a:t>the </a:t>
            </a:r>
            <a:r>
              <a:rPr sz="1100" spc="-5" dirty="0">
                <a:solidFill>
                  <a:srgbClr val="525252"/>
                </a:solidFill>
                <a:latin typeface="Arial"/>
                <a:cs typeface="Arial"/>
              </a:rPr>
              <a:t>size </a:t>
            </a:r>
            <a:r>
              <a:rPr sz="1100" dirty="0">
                <a:solidFill>
                  <a:srgbClr val="525252"/>
                </a:solidFill>
                <a:latin typeface="Arial"/>
                <a:cs typeface="Arial"/>
              </a:rPr>
              <a:t>and </a:t>
            </a:r>
            <a:r>
              <a:rPr sz="1100" spc="-5" dirty="0">
                <a:solidFill>
                  <a:srgbClr val="525252"/>
                </a:solidFill>
                <a:latin typeface="Arial"/>
                <a:cs typeface="Arial"/>
              </a:rPr>
              <a:t>description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a:t>
            </a:r>
            <a:r>
              <a:rPr sz="1100" spc="1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a:p>
            <a:pPr marL="354965" lvl="1" indent="-170815">
              <a:lnSpc>
                <a:spcPct val="100000"/>
              </a:lnSpc>
              <a:spcBef>
                <a:spcPts val="735"/>
              </a:spcBef>
              <a:buFont typeface="Courier New"/>
              <a:buChar char="o"/>
              <a:tabLst>
                <a:tab pos="355600" algn="l"/>
              </a:tabLst>
            </a:pPr>
            <a:r>
              <a:rPr sz="1100" dirty="0">
                <a:solidFill>
                  <a:srgbClr val="525252"/>
                </a:solidFill>
                <a:latin typeface="Arial"/>
                <a:cs typeface="Arial"/>
              </a:rPr>
              <a:t>The finished </a:t>
            </a:r>
            <a:r>
              <a:rPr sz="1100" spc="-5" dirty="0">
                <a:solidFill>
                  <a:srgbClr val="525252"/>
                </a:solidFill>
                <a:latin typeface="Arial"/>
                <a:cs typeface="Arial"/>
              </a:rPr>
              <a:t>step is illustrated in </a:t>
            </a:r>
            <a:r>
              <a:rPr sz="1100" dirty="0">
                <a:solidFill>
                  <a:srgbClr val="525252"/>
                </a:solidFill>
                <a:latin typeface="Arial"/>
                <a:cs typeface="Arial"/>
              </a:rPr>
              <a:t>the box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lower </a:t>
            </a:r>
            <a:r>
              <a:rPr sz="1100" dirty="0">
                <a:solidFill>
                  <a:srgbClr val="525252"/>
                </a:solidFill>
                <a:latin typeface="Arial"/>
                <a:cs typeface="Arial"/>
              </a:rPr>
              <a:t>right</a:t>
            </a:r>
            <a:r>
              <a:rPr sz="1100" spc="-40" dirty="0">
                <a:solidFill>
                  <a:srgbClr val="525252"/>
                </a:solidFill>
                <a:latin typeface="Arial"/>
                <a:cs typeface="Arial"/>
              </a:rPr>
              <a:t> </a:t>
            </a:r>
            <a:r>
              <a:rPr sz="1100" spc="-5" dirty="0">
                <a:solidFill>
                  <a:srgbClr val="525252"/>
                </a:solidFill>
                <a:latin typeface="Arial"/>
                <a:cs typeface="Arial"/>
              </a:rPr>
              <a:t>corner.</a:t>
            </a:r>
            <a:endParaRPr sz="11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57096" y="417678"/>
            <a:ext cx="5358765" cy="394335"/>
          </a:xfrm>
          <a:prstGeom prst="rect">
            <a:avLst/>
          </a:prstGeom>
        </p:spPr>
        <p:txBody>
          <a:bodyPr vert="horz" wrap="square" lIns="0" tIns="12700" rIns="0" bIns="0" rtlCol="0">
            <a:spAutoFit/>
          </a:bodyPr>
          <a:lstStyle/>
          <a:p>
            <a:pPr marL="182880" marR="5080" indent="-170815">
              <a:lnSpc>
                <a:spcPct val="110000"/>
              </a:lnSpc>
              <a:spcBef>
                <a:spcPts val="100"/>
              </a:spcBef>
            </a:pPr>
            <a:r>
              <a:rPr sz="1100" dirty="0">
                <a:solidFill>
                  <a:srgbClr val="525252"/>
                </a:solidFill>
                <a:latin typeface="Courier New"/>
                <a:cs typeface="Courier New"/>
              </a:rPr>
              <a:t>o </a:t>
            </a:r>
            <a:r>
              <a:rPr sz="1100" spc="-5" dirty="0">
                <a:solidFill>
                  <a:srgbClr val="525252"/>
                </a:solidFill>
                <a:latin typeface="Arial"/>
                <a:cs typeface="Arial"/>
              </a:rPr>
              <a:t>Play close </a:t>
            </a:r>
            <a:r>
              <a:rPr sz="1100" dirty="0">
                <a:solidFill>
                  <a:srgbClr val="525252"/>
                </a:solidFill>
                <a:latin typeface="Arial"/>
                <a:cs typeface="Arial"/>
              </a:rPr>
              <a:t>attention to </a:t>
            </a:r>
            <a:r>
              <a:rPr sz="1100" spc="-5" dirty="0">
                <a:solidFill>
                  <a:srgbClr val="525252"/>
                </a:solidFill>
                <a:latin typeface="Arial"/>
                <a:cs typeface="Arial"/>
              </a:rPr>
              <a:t>the </a:t>
            </a:r>
            <a:r>
              <a:rPr sz="1100" dirty="0">
                <a:solidFill>
                  <a:srgbClr val="525252"/>
                </a:solidFill>
                <a:latin typeface="Arial"/>
                <a:cs typeface="Arial"/>
              </a:rPr>
              <a:t>green </a:t>
            </a:r>
            <a:r>
              <a:rPr sz="1100" spc="-5" dirty="0">
                <a:solidFill>
                  <a:srgbClr val="525252"/>
                </a:solidFill>
                <a:latin typeface="Arial"/>
                <a:cs typeface="Arial"/>
              </a:rPr>
              <a:t>lines in </a:t>
            </a:r>
            <a:r>
              <a:rPr sz="1100" dirty="0">
                <a:solidFill>
                  <a:srgbClr val="525252"/>
                </a:solidFill>
                <a:latin typeface="Arial"/>
                <a:cs typeface="Arial"/>
              </a:rPr>
              <a:t>the </a:t>
            </a:r>
            <a:r>
              <a:rPr sz="1100" spc="-5" dirty="0">
                <a:solidFill>
                  <a:srgbClr val="525252"/>
                </a:solidFill>
                <a:latin typeface="Arial"/>
                <a:cs typeface="Arial"/>
              </a:rPr>
              <a:t>step images. </a:t>
            </a:r>
            <a:r>
              <a:rPr sz="1100" dirty="0">
                <a:solidFill>
                  <a:srgbClr val="525252"/>
                </a:solidFill>
                <a:latin typeface="Arial"/>
                <a:cs typeface="Arial"/>
              </a:rPr>
              <a:t>They </a:t>
            </a:r>
            <a:r>
              <a:rPr sz="1100" spc="-5" dirty="0">
                <a:solidFill>
                  <a:srgbClr val="525252"/>
                </a:solidFill>
                <a:latin typeface="Arial"/>
                <a:cs typeface="Arial"/>
              </a:rPr>
              <a:t>will indicate </a:t>
            </a:r>
            <a:r>
              <a:rPr sz="1100" dirty="0">
                <a:solidFill>
                  <a:srgbClr val="525252"/>
                </a:solidFill>
                <a:latin typeface="Arial"/>
                <a:cs typeface="Arial"/>
              </a:rPr>
              <a:t>how the  parts </a:t>
            </a:r>
            <a:r>
              <a:rPr sz="1100" spc="-5" dirty="0">
                <a:solidFill>
                  <a:srgbClr val="525252"/>
                </a:solidFill>
                <a:latin typeface="Arial"/>
                <a:cs typeface="Arial"/>
              </a:rPr>
              <a:t>should </a:t>
            </a:r>
            <a:r>
              <a:rPr sz="1100" dirty="0">
                <a:solidFill>
                  <a:srgbClr val="525252"/>
                </a:solidFill>
                <a:latin typeface="Arial"/>
                <a:cs typeface="Arial"/>
              </a:rPr>
              <a:t>be</a:t>
            </a:r>
            <a:r>
              <a:rPr sz="1100" spc="-20" dirty="0">
                <a:solidFill>
                  <a:srgbClr val="525252"/>
                </a:solidFill>
                <a:latin typeface="Arial"/>
                <a:cs typeface="Arial"/>
              </a:rPr>
              <a:t> </a:t>
            </a:r>
            <a:r>
              <a:rPr sz="1100" spc="-5" dirty="0">
                <a:solidFill>
                  <a:srgbClr val="525252"/>
                </a:solidFill>
                <a:latin typeface="Arial"/>
                <a:cs typeface="Arial"/>
              </a:rPr>
              <a:t>connected.</a:t>
            </a:r>
            <a:endParaRPr sz="1100">
              <a:latin typeface="Arial"/>
              <a:cs typeface="Arial"/>
            </a:endParaRPr>
          </a:p>
        </p:txBody>
      </p:sp>
      <p:sp>
        <p:nvSpPr>
          <p:cNvPr id="4" name="object 4"/>
          <p:cNvSpPr/>
          <p:nvPr/>
        </p:nvSpPr>
        <p:spPr>
          <a:xfrm>
            <a:off x="1116330" y="921892"/>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917194"/>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3450" y="1789837"/>
            <a:ext cx="3545840" cy="1076960"/>
          </a:xfrm>
          <a:prstGeom prst="rect">
            <a:avLst/>
          </a:prstGeom>
        </p:spPr>
        <p:txBody>
          <a:bodyPr vert="horz" wrap="square" lIns="0" tIns="12700" rIns="0" bIns="0" rtlCol="0">
            <a:spAutoFit/>
          </a:bodyPr>
          <a:lstStyle/>
          <a:p>
            <a:pPr marL="12700" marR="5080" indent="635" algn="ctr">
              <a:lnSpc>
                <a:spcPct val="143700"/>
              </a:lnSpc>
              <a:spcBef>
                <a:spcPts val="100"/>
              </a:spcBef>
            </a:pPr>
            <a:r>
              <a:rPr sz="1600" spc="-5" dirty="0">
                <a:solidFill>
                  <a:srgbClr val="0077C7"/>
                </a:solidFill>
                <a:latin typeface="Arial"/>
                <a:cs typeface="Arial"/>
              </a:rPr>
              <a:t>Discover new </a:t>
            </a:r>
            <a:r>
              <a:rPr sz="1600" dirty="0">
                <a:solidFill>
                  <a:srgbClr val="0077C7"/>
                </a:solidFill>
                <a:latin typeface="Arial"/>
                <a:cs typeface="Arial"/>
              </a:rPr>
              <a:t>hands-on </a:t>
            </a:r>
            <a:r>
              <a:rPr sz="1600" spc="-5" dirty="0">
                <a:solidFill>
                  <a:srgbClr val="0077C7"/>
                </a:solidFill>
                <a:latin typeface="Arial"/>
                <a:cs typeface="Arial"/>
              </a:rPr>
              <a:t>builds </a:t>
            </a:r>
            <a:r>
              <a:rPr sz="1600" dirty="0">
                <a:solidFill>
                  <a:srgbClr val="0077C7"/>
                </a:solidFill>
                <a:latin typeface="Arial"/>
                <a:cs typeface="Arial"/>
              </a:rPr>
              <a:t>and  </a:t>
            </a:r>
            <a:r>
              <a:rPr sz="1600" spc="-5" dirty="0">
                <a:solidFill>
                  <a:srgbClr val="0077C7"/>
                </a:solidFill>
                <a:latin typeface="Arial"/>
                <a:cs typeface="Arial"/>
              </a:rPr>
              <a:t>programming opportunities to further  your understanding of a subject</a:t>
            </a:r>
            <a:r>
              <a:rPr sz="1600" spc="10" dirty="0">
                <a:solidFill>
                  <a:srgbClr val="0077C7"/>
                </a:solidFill>
                <a:latin typeface="Arial"/>
                <a:cs typeface="Arial"/>
              </a:rPr>
              <a:t> </a:t>
            </a:r>
            <a:r>
              <a:rPr sz="1600" spc="-5" dirty="0">
                <a:solidFill>
                  <a:srgbClr val="0077C7"/>
                </a:solidFill>
                <a:latin typeface="Arial"/>
                <a:cs typeface="Arial"/>
              </a:rPr>
              <a:t>matter.</a:t>
            </a:r>
            <a:endParaRPr sz="1600">
              <a:latin typeface="Arial"/>
              <a:cs typeface="Arial"/>
            </a:endParaRPr>
          </a:p>
        </p:txBody>
      </p:sp>
      <p:sp>
        <p:nvSpPr>
          <p:cNvPr id="3" name="object 3"/>
          <p:cNvSpPr/>
          <p:nvPr/>
        </p:nvSpPr>
        <p:spPr>
          <a:xfrm>
            <a:off x="1097280" y="472440"/>
            <a:ext cx="5758307" cy="1050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
        <p:nvSpPr>
          <p:cNvPr id="4" name="object 4"/>
          <p:cNvSpPr/>
          <p:nvPr/>
        </p:nvSpPr>
        <p:spPr>
          <a:xfrm>
            <a:off x="2762250" y="5220334"/>
            <a:ext cx="2438400" cy="1950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57423" y="5215635"/>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299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4" name="object 4"/>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2536063" y="6696836"/>
            <a:ext cx="2882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31: The orange 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3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4" name="object 4"/>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97482" y="4608703"/>
            <a:ext cx="455866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33: Make sure the Bumper Switch </a:t>
            </a:r>
            <a:r>
              <a:rPr sz="900" i="1" spc="-10" dirty="0">
                <a:solidFill>
                  <a:srgbClr val="525252"/>
                </a:solidFill>
                <a:latin typeface="Arial"/>
                <a:cs typeface="Arial"/>
              </a:rPr>
              <a:t>is </a:t>
            </a:r>
            <a:r>
              <a:rPr sz="900" i="1" spc="-5" dirty="0">
                <a:solidFill>
                  <a:srgbClr val="525252"/>
                </a:solidFill>
                <a:latin typeface="Arial"/>
                <a:cs typeface="Arial"/>
              </a:rPr>
              <a:t>placed </a:t>
            </a:r>
            <a:r>
              <a:rPr sz="900" i="1" dirty="0">
                <a:solidFill>
                  <a:srgbClr val="525252"/>
                </a:solidFill>
                <a:latin typeface="Arial"/>
                <a:cs typeface="Arial"/>
              </a:rPr>
              <a:t>in </a:t>
            </a:r>
            <a:r>
              <a:rPr sz="900" i="1" spc="-5" dirty="0">
                <a:solidFill>
                  <a:srgbClr val="525252"/>
                </a:solidFill>
                <a:latin typeface="Arial"/>
                <a:cs typeface="Arial"/>
              </a:rPr>
              <a:t>the correct way to allow cable</a:t>
            </a:r>
            <a:r>
              <a:rPr sz="900" i="1" spc="145" dirty="0">
                <a:solidFill>
                  <a:srgbClr val="525252"/>
                </a:solidFill>
                <a:latin typeface="Arial"/>
                <a:cs typeface="Arial"/>
              </a:rPr>
              <a:t> </a:t>
            </a:r>
            <a:r>
              <a:rPr sz="900" i="1" spc="-5" dirty="0">
                <a:solidFill>
                  <a:srgbClr val="525252"/>
                </a:solidFill>
                <a:latin typeface="Arial"/>
                <a:cs typeface="Arial"/>
              </a:rPr>
              <a:t>access.</a:t>
            </a:r>
            <a:endParaRPr sz="900">
              <a:latin typeface="Arial"/>
              <a:cs typeface="Arial"/>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67713" y="6696836"/>
            <a:ext cx="5422265" cy="304800"/>
          </a:xfrm>
          <a:prstGeom prst="rect">
            <a:avLst/>
          </a:prstGeom>
        </p:spPr>
        <p:txBody>
          <a:bodyPr vert="horz" wrap="square" lIns="0" tIns="8255" rIns="0" bIns="0" rtlCol="0">
            <a:spAutoFit/>
          </a:bodyPr>
          <a:lstStyle/>
          <a:p>
            <a:pPr marL="2516505" marR="5080" indent="-2504440">
              <a:lnSpc>
                <a:spcPct val="103299"/>
              </a:lnSpc>
              <a:spcBef>
                <a:spcPts val="65"/>
              </a:spcBef>
            </a:pPr>
            <a:r>
              <a:rPr sz="900" i="1" spc="-5" dirty="0">
                <a:solidFill>
                  <a:srgbClr val="525252"/>
                </a:solidFill>
                <a:latin typeface="Arial"/>
                <a:cs typeface="Arial"/>
              </a:rPr>
              <a:t>Step 36: Make sure your Smart Motor </a:t>
            </a:r>
            <a:r>
              <a:rPr sz="900" i="1" dirty="0">
                <a:solidFill>
                  <a:srgbClr val="525252"/>
                </a:solidFill>
                <a:latin typeface="Arial"/>
                <a:cs typeface="Arial"/>
              </a:rPr>
              <a:t>is </a:t>
            </a:r>
            <a:r>
              <a:rPr sz="900" i="1" spc="-5" dirty="0">
                <a:solidFill>
                  <a:srgbClr val="525252"/>
                </a:solidFill>
                <a:latin typeface="Arial"/>
                <a:cs typeface="Arial"/>
              </a:rPr>
              <a:t>are oriented </a:t>
            </a:r>
            <a:r>
              <a:rPr sz="900" i="1" dirty="0">
                <a:solidFill>
                  <a:srgbClr val="525252"/>
                </a:solidFill>
                <a:latin typeface="Arial"/>
                <a:cs typeface="Arial"/>
              </a:rPr>
              <a:t>in </a:t>
            </a:r>
            <a:r>
              <a:rPr sz="900" i="1" spc="-5" dirty="0">
                <a:solidFill>
                  <a:srgbClr val="525252"/>
                </a:solidFill>
                <a:latin typeface="Arial"/>
                <a:cs typeface="Arial"/>
              </a:rPr>
              <a:t>the correct direction (the hole </a:t>
            </a:r>
            <a:r>
              <a:rPr sz="900" i="1" dirty="0">
                <a:solidFill>
                  <a:srgbClr val="525252"/>
                </a:solidFill>
                <a:latin typeface="Arial"/>
                <a:cs typeface="Arial"/>
              </a:rPr>
              <a:t>for </a:t>
            </a:r>
            <a:r>
              <a:rPr sz="900" i="1" spc="-5" dirty="0">
                <a:solidFill>
                  <a:srgbClr val="525252"/>
                </a:solidFill>
                <a:latin typeface="Arial"/>
                <a:cs typeface="Arial"/>
              </a:rPr>
              <a:t>the shaft </a:t>
            </a:r>
            <a:r>
              <a:rPr sz="900" i="1" spc="15" dirty="0">
                <a:solidFill>
                  <a:srgbClr val="525252"/>
                </a:solidFill>
                <a:latin typeface="Arial"/>
                <a:cs typeface="Arial"/>
              </a:rPr>
              <a:t>is </a:t>
            </a:r>
            <a:r>
              <a:rPr sz="900" i="1" spc="-10" dirty="0">
                <a:solidFill>
                  <a:srgbClr val="525252"/>
                </a:solidFill>
                <a:latin typeface="Arial"/>
                <a:cs typeface="Arial"/>
              </a:rPr>
              <a:t>on </a:t>
            </a:r>
            <a:r>
              <a:rPr sz="900" i="1" spc="-5" dirty="0">
                <a:solidFill>
                  <a:srgbClr val="525252"/>
                </a:solidFill>
                <a:latin typeface="Arial"/>
                <a:cs typeface="Arial"/>
              </a:rPr>
              <a:t>the  bottom)</a:t>
            </a:r>
            <a:endParaRPr sz="900">
              <a:latin typeface="Arial"/>
              <a:cs typeface="Arial"/>
            </a:endParaRPr>
          </a:p>
        </p:txBody>
      </p:sp>
      <p:sp>
        <p:nvSpPr>
          <p:cNvPr id="4" name="object 4"/>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299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83766" y="4608703"/>
            <a:ext cx="458533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38: Make sure that the Touch LED </a:t>
            </a:r>
            <a:r>
              <a:rPr sz="900" i="1" spc="-10" dirty="0">
                <a:solidFill>
                  <a:srgbClr val="525252"/>
                </a:solidFill>
                <a:latin typeface="Arial"/>
                <a:cs typeface="Arial"/>
              </a:rPr>
              <a:t>is </a:t>
            </a:r>
            <a:r>
              <a:rPr sz="900" i="1" spc="-5" dirty="0">
                <a:solidFill>
                  <a:srgbClr val="525252"/>
                </a:solidFill>
                <a:latin typeface="Arial"/>
                <a:cs typeface="Arial"/>
              </a:rPr>
              <a:t>placed </a:t>
            </a:r>
            <a:r>
              <a:rPr sz="900" i="1" spc="-10" dirty="0">
                <a:solidFill>
                  <a:srgbClr val="525252"/>
                </a:solidFill>
                <a:latin typeface="Arial"/>
                <a:cs typeface="Arial"/>
              </a:rPr>
              <a:t>in </a:t>
            </a:r>
            <a:r>
              <a:rPr sz="900" i="1" spc="-5" dirty="0">
                <a:solidFill>
                  <a:srgbClr val="525252"/>
                </a:solidFill>
                <a:latin typeface="Arial"/>
                <a:cs typeface="Arial"/>
              </a:rPr>
              <a:t>the correct way to allow cable</a:t>
            </a:r>
            <a:r>
              <a:rPr sz="900" i="1" spc="190" dirty="0">
                <a:solidFill>
                  <a:srgbClr val="525252"/>
                </a:solidFill>
                <a:latin typeface="Arial"/>
                <a:cs typeface="Arial"/>
              </a:rPr>
              <a:t> </a:t>
            </a:r>
            <a:r>
              <a:rPr sz="900" i="1" spc="-5" dirty="0">
                <a:solidFill>
                  <a:srgbClr val="525252"/>
                </a:solidFill>
                <a:latin typeface="Arial"/>
                <a:cs typeface="Arial"/>
              </a:rPr>
              <a:t>access.</a:t>
            </a:r>
            <a:endParaRPr sz="900">
              <a:latin typeface="Arial"/>
              <a:cs typeface="Arial"/>
            </a:endParaRPr>
          </a:p>
        </p:txBody>
      </p:sp>
      <p:sp>
        <p:nvSpPr>
          <p:cNvPr id="3" name="object 3"/>
          <p:cNvSpPr txBox="1"/>
          <p:nvPr/>
        </p:nvSpPr>
        <p:spPr>
          <a:xfrm>
            <a:off x="2536063" y="7219568"/>
            <a:ext cx="2882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39: The orange 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3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4" name="object 4"/>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5172328"/>
            <a:ext cx="2438400" cy="195072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5167629"/>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04696" y="2521966"/>
            <a:ext cx="5739130" cy="446405"/>
          </a:xfrm>
          <a:prstGeom prst="rect">
            <a:avLst/>
          </a:prstGeom>
        </p:spPr>
        <p:txBody>
          <a:bodyPr vert="horz" wrap="square" lIns="0" tIns="8255" rIns="0" bIns="0" rtlCol="0">
            <a:spAutoFit/>
          </a:bodyPr>
          <a:lstStyle/>
          <a:p>
            <a:pPr marL="12700" marR="5080" indent="5080" algn="ctr">
              <a:lnSpc>
                <a:spcPct val="103299"/>
              </a:lnSpc>
              <a:spcBef>
                <a:spcPts val="65"/>
              </a:spcBef>
            </a:pPr>
            <a:r>
              <a:rPr sz="900" i="1" spc="-5" dirty="0">
                <a:solidFill>
                  <a:srgbClr val="525252"/>
                </a:solidFill>
                <a:latin typeface="Arial"/>
                <a:cs typeface="Arial"/>
              </a:rPr>
              <a:t>Step 40: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 </a:t>
            </a:r>
            <a:r>
              <a:rPr sz="900" i="1" dirty="0">
                <a:solidFill>
                  <a:srgbClr val="525252"/>
                </a:solidFill>
                <a:latin typeface="Arial"/>
                <a:cs typeface="Arial"/>
              </a:rPr>
              <a:t>When </a:t>
            </a:r>
            <a:r>
              <a:rPr sz="900" i="1" spc="-5" dirty="0">
                <a:solidFill>
                  <a:srgbClr val="525252"/>
                </a:solidFill>
                <a:latin typeface="Arial"/>
                <a:cs typeface="Arial"/>
              </a:rPr>
              <a:t>adding the Step </a:t>
            </a:r>
            <a:r>
              <a:rPr sz="900" i="1" spc="-10" dirty="0">
                <a:solidFill>
                  <a:srgbClr val="525252"/>
                </a:solidFill>
                <a:latin typeface="Arial"/>
                <a:cs typeface="Arial"/>
              </a:rPr>
              <a:t>37 </a:t>
            </a:r>
            <a:r>
              <a:rPr sz="900" i="1" spc="-5" dirty="0">
                <a:solidFill>
                  <a:srgbClr val="525252"/>
                </a:solidFill>
                <a:latin typeface="Arial"/>
                <a:cs typeface="Arial"/>
              </a:rPr>
              <a:t>Assembly, twist the pitch shaft to check </a:t>
            </a:r>
            <a:r>
              <a:rPr sz="900" i="1" dirty="0">
                <a:solidFill>
                  <a:srgbClr val="525252"/>
                </a:solidFill>
                <a:latin typeface="Arial"/>
                <a:cs typeface="Arial"/>
              </a:rPr>
              <a:t>for </a:t>
            </a:r>
            <a:r>
              <a:rPr sz="900" i="1" spc="-5" dirty="0">
                <a:solidFill>
                  <a:srgbClr val="525252"/>
                </a:solidFill>
                <a:latin typeface="Arial"/>
                <a:cs typeface="Arial"/>
              </a:rPr>
              <a:t>tension while turning. If it spins freely, it  is not properly inserted into the</a:t>
            </a:r>
            <a:r>
              <a:rPr sz="900" i="1" spc="15" dirty="0">
                <a:solidFill>
                  <a:srgbClr val="525252"/>
                </a:solidFill>
                <a:latin typeface="Arial"/>
                <a:cs typeface="Arial"/>
              </a:rPr>
              <a:t> </a:t>
            </a:r>
            <a:r>
              <a:rPr sz="900" i="1" spc="-5" dirty="0">
                <a:solidFill>
                  <a:srgbClr val="525252"/>
                </a:solidFill>
                <a:latin typeface="Arial"/>
                <a:cs typeface="Arial"/>
              </a:rPr>
              <a:t>motor.</a:t>
            </a:r>
            <a:endParaRPr sz="900">
              <a:latin typeface="Arial"/>
              <a:cs typeface="Arial"/>
            </a:endParaRPr>
          </a:p>
        </p:txBody>
      </p:sp>
      <p:sp>
        <p:nvSpPr>
          <p:cNvPr id="4" name="object 4"/>
          <p:cNvSpPr txBox="1"/>
          <p:nvPr/>
        </p:nvSpPr>
        <p:spPr>
          <a:xfrm>
            <a:off x="1177848" y="5416677"/>
            <a:ext cx="5596255" cy="304800"/>
          </a:xfrm>
          <a:prstGeom prst="rect">
            <a:avLst/>
          </a:prstGeom>
        </p:spPr>
        <p:txBody>
          <a:bodyPr vert="horz" wrap="square" lIns="0" tIns="8255" rIns="0" bIns="0" rtlCol="0">
            <a:spAutoFit/>
          </a:bodyPr>
          <a:lstStyle/>
          <a:p>
            <a:pPr marL="1487805" marR="5080" indent="-1475740">
              <a:lnSpc>
                <a:spcPct val="103299"/>
              </a:lnSpc>
              <a:spcBef>
                <a:spcPts val="65"/>
              </a:spcBef>
            </a:pPr>
            <a:r>
              <a:rPr sz="900" i="1" spc="-5" dirty="0">
                <a:solidFill>
                  <a:srgbClr val="525252"/>
                </a:solidFill>
                <a:latin typeface="Arial"/>
                <a:cs typeface="Arial"/>
              </a:rPr>
              <a:t>Step 41: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a:t>
            </a:r>
            <a:r>
              <a:rPr sz="900" i="1" spc="5" dirty="0">
                <a:solidFill>
                  <a:srgbClr val="525252"/>
                </a:solidFill>
                <a:latin typeface="Arial"/>
                <a:cs typeface="Arial"/>
              </a:rPr>
              <a:t>the </a:t>
            </a:r>
            <a:r>
              <a:rPr sz="900" i="1" spc="-5" dirty="0">
                <a:solidFill>
                  <a:srgbClr val="525252"/>
                </a:solidFill>
                <a:latin typeface="Arial"/>
                <a:cs typeface="Arial"/>
              </a:rPr>
              <a:t>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 The orange arrows mean </a:t>
            </a:r>
            <a:r>
              <a:rPr sz="900" i="1" dirty="0">
                <a:solidFill>
                  <a:srgbClr val="525252"/>
                </a:solidFill>
                <a:latin typeface="Arial"/>
                <a:cs typeface="Arial"/>
              </a:rPr>
              <a:t>spin </a:t>
            </a:r>
            <a:r>
              <a:rPr sz="900" i="1" spc="-5" dirty="0">
                <a:solidFill>
                  <a:srgbClr val="525252"/>
                </a:solidFill>
                <a:latin typeface="Arial"/>
                <a:cs typeface="Arial"/>
              </a:rPr>
              <a:t>the build around.</a:t>
            </a:r>
            <a:endParaRPr sz="900">
              <a:latin typeface="Arial"/>
              <a:cs typeface="Arial"/>
            </a:endParaRPr>
          </a:p>
        </p:txBody>
      </p:sp>
      <p:sp>
        <p:nvSpPr>
          <p:cNvPr id="5" name="object 5"/>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369436"/>
            <a:ext cx="2438400" cy="192992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36461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1944370" y="618236"/>
            <a:ext cx="4067175" cy="452120"/>
          </a:xfrm>
          <a:prstGeom prst="rect">
            <a:avLst/>
          </a:prstGeom>
        </p:spPr>
        <p:txBody>
          <a:bodyPr vert="horz" wrap="square" lIns="0" tIns="12065" rIns="0" bIns="0" rtlCol="0">
            <a:spAutoFit/>
          </a:bodyPr>
          <a:lstStyle/>
          <a:p>
            <a:pPr marL="12700">
              <a:lnSpc>
                <a:spcPct val="100000"/>
              </a:lnSpc>
              <a:spcBef>
                <a:spcPts val="95"/>
              </a:spcBef>
              <a:tabLst>
                <a:tab pos="1010919" algn="l"/>
                <a:tab pos="3079115" algn="l"/>
                <a:tab pos="3379470" algn="l"/>
              </a:tabLst>
            </a:pPr>
            <a:r>
              <a:rPr spc="40" dirty="0"/>
              <a:t>Buil</a:t>
            </a:r>
            <a:r>
              <a:rPr spc="60" dirty="0"/>
              <a:t>d</a:t>
            </a:r>
            <a:r>
              <a:rPr dirty="0"/>
              <a:t>	</a:t>
            </a:r>
            <a:r>
              <a:rPr spc="30" dirty="0"/>
              <a:t>I</a:t>
            </a:r>
            <a:r>
              <a:rPr spc="45" dirty="0"/>
              <a:t>n</a:t>
            </a:r>
            <a:r>
              <a:rPr spc="55" dirty="0"/>
              <a:t>s</a:t>
            </a:r>
            <a:r>
              <a:rPr spc="35" dirty="0"/>
              <a:t>truction</a:t>
            </a:r>
            <a:r>
              <a:rPr spc="50" dirty="0"/>
              <a:t>s</a:t>
            </a:r>
            <a:r>
              <a:rPr dirty="0"/>
              <a:t>	</a:t>
            </a:r>
            <a:r>
              <a:rPr spc="30" dirty="0"/>
              <a:t>-</a:t>
            </a:r>
            <a:r>
              <a:rPr dirty="0"/>
              <a:t>	</a:t>
            </a:r>
            <a:r>
              <a:rPr spc="50" dirty="0"/>
              <a:t>Arm</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1084884" y="1622806"/>
            <a:ext cx="5730240" cy="232918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Build </a:t>
            </a:r>
            <a:r>
              <a:rPr sz="1800" dirty="0">
                <a:solidFill>
                  <a:srgbClr val="0077C7"/>
                </a:solidFill>
                <a:latin typeface="Arial"/>
                <a:cs typeface="Arial"/>
              </a:rPr>
              <a:t>Instructions</a:t>
            </a:r>
            <a:r>
              <a:rPr sz="1800" spc="-55" dirty="0">
                <a:solidFill>
                  <a:srgbClr val="0077C7"/>
                </a:solidFill>
                <a:latin typeface="Arial"/>
                <a:cs typeface="Arial"/>
              </a:rPr>
              <a:t> </a:t>
            </a:r>
            <a:r>
              <a:rPr sz="1800" spc="-5" dirty="0">
                <a:solidFill>
                  <a:srgbClr val="0077C7"/>
                </a:solidFill>
                <a:latin typeface="Arial"/>
                <a:cs typeface="Arial"/>
              </a:rPr>
              <a:t>Summary</a:t>
            </a:r>
            <a:endParaRPr sz="1800">
              <a:latin typeface="Arial"/>
              <a:cs typeface="Arial"/>
            </a:endParaRPr>
          </a:p>
          <a:p>
            <a:pPr marL="184785" indent="-172720">
              <a:lnSpc>
                <a:spcPct val="100000"/>
              </a:lnSpc>
              <a:spcBef>
                <a:spcPts val="1380"/>
              </a:spcBef>
              <a:buClr>
                <a:srgbClr val="000000"/>
              </a:buClr>
              <a:buFont typeface="Symbol"/>
              <a:buChar char=""/>
              <a:tabLst>
                <a:tab pos="185420" algn="l"/>
              </a:tabLst>
            </a:pPr>
            <a:r>
              <a:rPr sz="1100" b="1" spc="-10" dirty="0">
                <a:solidFill>
                  <a:srgbClr val="525252"/>
                </a:solidFill>
                <a:latin typeface="Arial"/>
                <a:cs typeface="Arial"/>
              </a:rPr>
              <a:t>Arm </a:t>
            </a:r>
            <a:r>
              <a:rPr sz="1100" b="1" dirty="0">
                <a:solidFill>
                  <a:srgbClr val="525252"/>
                </a:solidFill>
                <a:latin typeface="Arial"/>
                <a:cs typeface="Arial"/>
              </a:rPr>
              <a:t>Building </a:t>
            </a:r>
            <a:r>
              <a:rPr sz="1100" b="1" spc="-5" dirty="0">
                <a:solidFill>
                  <a:srgbClr val="525252"/>
                </a:solidFill>
                <a:latin typeface="Arial"/>
                <a:cs typeface="Arial"/>
              </a:rPr>
              <a:t>Instructions </a:t>
            </a:r>
            <a:r>
              <a:rPr sz="1100" b="1" dirty="0">
                <a:solidFill>
                  <a:srgbClr val="525252"/>
                </a:solidFill>
                <a:latin typeface="Arial"/>
                <a:cs typeface="Arial"/>
              </a:rPr>
              <a:t>(19 </a:t>
            </a:r>
            <a:r>
              <a:rPr sz="1100" b="1" spc="-5" dirty="0">
                <a:solidFill>
                  <a:srgbClr val="525252"/>
                </a:solidFill>
                <a:latin typeface="Arial"/>
                <a:cs typeface="Arial"/>
              </a:rPr>
              <a:t>steps):</a:t>
            </a:r>
            <a:endParaRPr sz="1100">
              <a:latin typeface="Arial"/>
              <a:cs typeface="Arial"/>
            </a:endParaRPr>
          </a:p>
          <a:p>
            <a:pPr marL="354965" lvl="1" indent="-170815">
              <a:lnSpc>
                <a:spcPct val="100000"/>
              </a:lnSpc>
              <a:spcBef>
                <a:spcPts val="745"/>
              </a:spcBef>
              <a:buFont typeface="Courier New"/>
              <a:buChar char="o"/>
              <a:tabLst>
                <a:tab pos="355600" algn="l"/>
              </a:tabLst>
            </a:pPr>
            <a:r>
              <a:rPr sz="1100" dirty="0">
                <a:solidFill>
                  <a:srgbClr val="525252"/>
                </a:solidFill>
                <a:latin typeface="Arial"/>
                <a:cs typeface="Arial"/>
              </a:rPr>
              <a:t>Arm: </a:t>
            </a:r>
            <a:r>
              <a:rPr sz="1100" spc="-5" dirty="0">
                <a:solidFill>
                  <a:srgbClr val="525252"/>
                </a:solidFill>
                <a:latin typeface="Arial"/>
                <a:cs typeface="Arial"/>
              </a:rPr>
              <a:t>steps </a:t>
            </a:r>
            <a:r>
              <a:rPr sz="1100" dirty="0">
                <a:solidFill>
                  <a:srgbClr val="525252"/>
                </a:solidFill>
                <a:latin typeface="Arial"/>
                <a:cs typeface="Arial"/>
              </a:rPr>
              <a:t>42 to</a:t>
            </a:r>
            <a:r>
              <a:rPr sz="1100" spc="-25" dirty="0">
                <a:solidFill>
                  <a:srgbClr val="525252"/>
                </a:solidFill>
                <a:latin typeface="Arial"/>
                <a:cs typeface="Arial"/>
              </a:rPr>
              <a:t> </a:t>
            </a:r>
            <a:r>
              <a:rPr sz="1100" dirty="0">
                <a:solidFill>
                  <a:srgbClr val="525252"/>
                </a:solidFill>
                <a:latin typeface="Arial"/>
                <a:cs typeface="Arial"/>
              </a:rPr>
              <a:t>60</a:t>
            </a:r>
            <a:endParaRPr sz="1100">
              <a:latin typeface="Arial"/>
              <a:cs typeface="Arial"/>
            </a:endParaRPr>
          </a:p>
          <a:p>
            <a:pPr marL="184785" indent="-172720">
              <a:lnSpc>
                <a:spcPct val="100000"/>
              </a:lnSpc>
              <a:spcBef>
                <a:spcPts val="795"/>
              </a:spcBef>
              <a:buClr>
                <a:srgbClr val="000000"/>
              </a:buClr>
              <a:buFont typeface="Symbol"/>
              <a:buChar char=""/>
              <a:tabLst>
                <a:tab pos="185420" algn="l"/>
              </a:tabLst>
            </a:pPr>
            <a:r>
              <a:rPr sz="1100" b="1" dirty="0">
                <a:solidFill>
                  <a:srgbClr val="525252"/>
                </a:solidFill>
                <a:latin typeface="Arial"/>
                <a:cs typeface="Arial"/>
              </a:rPr>
              <a:t>Building </a:t>
            </a:r>
            <a:r>
              <a:rPr sz="1100" b="1" spc="-5" dirty="0">
                <a:solidFill>
                  <a:srgbClr val="525252"/>
                </a:solidFill>
                <a:latin typeface="Arial"/>
                <a:cs typeface="Arial"/>
              </a:rPr>
              <a:t>Tips for </a:t>
            </a:r>
            <a:r>
              <a:rPr sz="1100" b="1" spc="-15" dirty="0">
                <a:solidFill>
                  <a:srgbClr val="525252"/>
                </a:solidFill>
                <a:latin typeface="Arial"/>
                <a:cs typeface="Arial"/>
              </a:rPr>
              <a:t>All</a:t>
            </a:r>
            <a:r>
              <a:rPr sz="1100" b="1" spc="25"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a:lnSpc>
                <a:spcPct val="100000"/>
              </a:lnSpc>
              <a:spcBef>
                <a:spcPts val="15"/>
              </a:spcBef>
              <a:buFont typeface="Symbol"/>
              <a:buChar char=""/>
            </a:pPr>
            <a:endParaRPr sz="1050">
              <a:latin typeface="Arial"/>
              <a:cs typeface="Arial"/>
            </a:endParaRPr>
          </a:p>
          <a:p>
            <a:pPr marL="354965" marR="5080" lvl="1" indent="-160020">
              <a:lnSpc>
                <a:spcPct val="110100"/>
              </a:lnSpc>
              <a:buFont typeface="Courier New"/>
              <a:buChar char="o"/>
              <a:tabLst>
                <a:tab pos="355600" algn="l"/>
              </a:tabLst>
            </a:pPr>
            <a:r>
              <a:rPr sz="1100" dirty="0">
                <a:solidFill>
                  <a:srgbClr val="525252"/>
                </a:solidFill>
                <a:latin typeface="Arial"/>
                <a:cs typeface="Arial"/>
              </a:rPr>
              <a:t>The section at the top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step shows important information </a:t>
            </a:r>
            <a:r>
              <a:rPr sz="1100" dirty="0">
                <a:solidFill>
                  <a:srgbClr val="525252"/>
                </a:solidFill>
                <a:latin typeface="Arial"/>
                <a:cs typeface="Arial"/>
              </a:rPr>
              <a:t>for the </a:t>
            </a:r>
            <a:r>
              <a:rPr sz="1100" spc="-5" dirty="0">
                <a:solidFill>
                  <a:srgbClr val="525252"/>
                </a:solidFill>
                <a:latin typeface="Arial"/>
                <a:cs typeface="Arial"/>
              </a:rPr>
              <a:t>build. </a:t>
            </a:r>
            <a:r>
              <a:rPr sz="1100" dirty="0">
                <a:solidFill>
                  <a:srgbClr val="525252"/>
                </a:solidFill>
                <a:latin typeface="Arial"/>
                <a:cs typeface="Arial"/>
              </a:rPr>
              <a:t>The first  number </a:t>
            </a:r>
            <a:r>
              <a:rPr sz="1100" spc="-5" dirty="0">
                <a:solidFill>
                  <a:srgbClr val="525252"/>
                </a:solidFill>
                <a:latin typeface="Arial"/>
                <a:cs typeface="Arial"/>
              </a:rPr>
              <a:t>under </a:t>
            </a:r>
            <a:r>
              <a:rPr sz="1100" dirty="0">
                <a:solidFill>
                  <a:srgbClr val="525252"/>
                </a:solidFill>
                <a:latin typeface="Arial"/>
                <a:cs typeface="Arial"/>
              </a:rPr>
              <a:t>the </a:t>
            </a:r>
            <a:r>
              <a:rPr sz="1100" spc="-5" dirty="0">
                <a:solidFill>
                  <a:srgbClr val="525252"/>
                </a:solidFill>
                <a:latin typeface="Arial"/>
                <a:cs typeface="Arial"/>
              </a:rPr>
              <a:t>image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 (1x, 2x, 4x, etc) is </a:t>
            </a:r>
            <a:r>
              <a:rPr sz="1100" dirty="0">
                <a:solidFill>
                  <a:srgbClr val="525252"/>
                </a:solidFill>
                <a:latin typeface="Arial"/>
                <a:cs typeface="Arial"/>
              </a:rPr>
              <a:t>the </a:t>
            </a:r>
            <a:r>
              <a:rPr sz="1100" spc="-5" dirty="0">
                <a:solidFill>
                  <a:srgbClr val="525252"/>
                </a:solidFill>
                <a:latin typeface="Arial"/>
                <a:cs typeface="Arial"/>
              </a:rPr>
              <a:t>number </a:t>
            </a:r>
            <a:r>
              <a:rPr sz="1100" spc="-10" dirty="0">
                <a:solidFill>
                  <a:srgbClr val="525252"/>
                </a:solidFill>
                <a:latin typeface="Arial"/>
                <a:cs typeface="Arial"/>
              </a:rPr>
              <a:t>of </a:t>
            </a:r>
            <a:r>
              <a:rPr sz="1100" dirty="0">
                <a:solidFill>
                  <a:srgbClr val="525252"/>
                </a:solidFill>
                <a:latin typeface="Arial"/>
                <a:cs typeface="Arial"/>
              </a:rPr>
              <a:t>that </a:t>
            </a:r>
            <a:r>
              <a:rPr sz="1100" spc="-5" dirty="0">
                <a:solidFill>
                  <a:srgbClr val="525252"/>
                </a:solidFill>
                <a:latin typeface="Arial"/>
                <a:cs typeface="Arial"/>
              </a:rPr>
              <a:t>piece you will  </a:t>
            </a:r>
            <a:r>
              <a:rPr sz="1100" dirty="0">
                <a:solidFill>
                  <a:srgbClr val="525252"/>
                </a:solidFill>
                <a:latin typeface="Arial"/>
                <a:cs typeface="Arial"/>
              </a:rPr>
              <a:t>need </a:t>
            </a:r>
            <a:r>
              <a:rPr sz="1100" spc="-5" dirty="0">
                <a:solidFill>
                  <a:srgbClr val="525252"/>
                </a:solidFill>
                <a:latin typeface="Arial"/>
                <a:cs typeface="Arial"/>
              </a:rPr>
              <a:t>in </a:t>
            </a:r>
            <a:r>
              <a:rPr sz="1100" dirty="0">
                <a:solidFill>
                  <a:srgbClr val="525252"/>
                </a:solidFill>
                <a:latin typeface="Arial"/>
                <a:cs typeface="Arial"/>
              </a:rPr>
              <a:t>this </a:t>
            </a:r>
            <a:r>
              <a:rPr sz="1100" spc="-5" dirty="0">
                <a:solidFill>
                  <a:srgbClr val="525252"/>
                </a:solidFill>
                <a:latin typeface="Arial"/>
                <a:cs typeface="Arial"/>
              </a:rPr>
              <a:t>step. </a:t>
            </a:r>
            <a:r>
              <a:rPr sz="1100" dirty="0">
                <a:solidFill>
                  <a:srgbClr val="525252"/>
                </a:solidFill>
                <a:latin typeface="Arial"/>
                <a:cs typeface="Arial"/>
              </a:rPr>
              <a:t>The </a:t>
            </a:r>
            <a:r>
              <a:rPr sz="1100" spc="-10" dirty="0">
                <a:solidFill>
                  <a:srgbClr val="525252"/>
                </a:solidFill>
                <a:latin typeface="Arial"/>
                <a:cs typeface="Arial"/>
              </a:rPr>
              <a:t>next </a:t>
            </a:r>
            <a:r>
              <a:rPr sz="1100" spc="-5" dirty="0">
                <a:solidFill>
                  <a:srgbClr val="525252"/>
                </a:solidFill>
                <a:latin typeface="Arial"/>
                <a:cs typeface="Arial"/>
              </a:rPr>
              <a:t>information under </a:t>
            </a:r>
            <a:r>
              <a:rPr sz="1100" dirty="0">
                <a:solidFill>
                  <a:srgbClr val="525252"/>
                </a:solidFill>
                <a:latin typeface="Arial"/>
                <a:cs typeface="Arial"/>
              </a:rPr>
              <a:t>the part </a:t>
            </a:r>
            <a:r>
              <a:rPr sz="1100" spc="-5" dirty="0">
                <a:solidFill>
                  <a:srgbClr val="525252"/>
                </a:solidFill>
                <a:latin typeface="Arial"/>
                <a:cs typeface="Arial"/>
              </a:rPr>
              <a:t>image </a:t>
            </a:r>
            <a:r>
              <a:rPr sz="1100" dirty="0">
                <a:solidFill>
                  <a:srgbClr val="525252"/>
                </a:solidFill>
                <a:latin typeface="Arial"/>
                <a:cs typeface="Arial"/>
              </a:rPr>
              <a:t>is the </a:t>
            </a:r>
            <a:r>
              <a:rPr sz="1100" spc="-5" dirty="0">
                <a:solidFill>
                  <a:srgbClr val="525252"/>
                </a:solidFill>
                <a:latin typeface="Arial"/>
                <a:cs typeface="Arial"/>
              </a:rPr>
              <a:t>size </a:t>
            </a:r>
            <a:r>
              <a:rPr sz="1100" dirty="0">
                <a:solidFill>
                  <a:srgbClr val="525252"/>
                </a:solidFill>
                <a:latin typeface="Arial"/>
                <a:cs typeface="Arial"/>
              </a:rPr>
              <a:t>and </a:t>
            </a:r>
            <a:r>
              <a:rPr sz="1100" spc="-5" dirty="0">
                <a:solidFill>
                  <a:srgbClr val="525252"/>
                </a:solidFill>
                <a:latin typeface="Arial"/>
                <a:cs typeface="Arial"/>
              </a:rPr>
              <a:t>description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a:t>
            </a:r>
            <a:r>
              <a:rPr sz="1100" spc="1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a:p>
            <a:pPr marL="354965" lvl="1" indent="-170815">
              <a:lnSpc>
                <a:spcPct val="100000"/>
              </a:lnSpc>
              <a:spcBef>
                <a:spcPts val="745"/>
              </a:spcBef>
              <a:buFont typeface="Courier New"/>
              <a:buChar char="o"/>
              <a:tabLst>
                <a:tab pos="355600" algn="l"/>
              </a:tabLst>
            </a:pPr>
            <a:r>
              <a:rPr sz="1100" dirty="0">
                <a:solidFill>
                  <a:srgbClr val="525252"/>
                </a:solidFill>
                <a:latin typeface="Arial"/>
                <a:cs typeface="Arial"/>
              </a:rPr>
              <a:t>The finished </a:t>
            </a:r>
            <a:r>
              <a:rPr sz="1100" spc="-5" dirty="0">
                <a:solidFill>
                  <a:srgbClr val="525252"/>
                </a:solidFill>
                <a:latin typeface="Arial"/>
                <a:cs typeface="Arial"/>
              </a:rPr>
              <a:t>step is illustrated in </a:t>
            </a:r>
            <a:r>
              <a:rPr sz="1100" dirty="0">
                <a:solidFill>
                  <a:srgbClr val="525252"/>
                </a:solidFill>
                <a:latin typeface="Arial"/>
                <a:cs typeface="Arial"/>
              </a:rPr>
              <a:t>the box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lower </a:t>
            </a:r>
            <a:r>
              <a:rPr sz="1100" dirty="0">
                <a:solidFill>
                  <a:srgbClr val="525252"/>
                </a:solidFill>
                <a:latin typeface="Arial"/>
                <a:cs typeface="Arial"/>
              </a:rPr>
              <a:t>right</a:t>
            </a:r>
            <a:r>
              <a:rPr sz="1100" spc="-40" dirty="0">
                <a:solidFill>
                  <a:srgbClr val="525252"/>
                </a:solidFill>
                <a:latin typeface="Arial"/>
                <a:cs typeface="Arial"/>
              </a:rPr>
              <a:t> </a:t>
            </a:r>
            <a:r>
              <a:rPr sz="1100" spc="-5" dirty="0">
                <a:solidFill>
                  <a:srgbClr val="525252"/>
                </a:solidFill>
                <a:latin typeface="Arial"/>
                <a:cs typeface="Arial"/>
              </a:rPr>
              <a:t>corner.</a:t>
            </a:r>
            <a:endParaRPr sz="11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57096" y="417678"/>
            <a:ext cx="5358765" cy="394335"/>
          </a:xfrm>
          <a:prstGeom prst="rect">
            <a:avLst/>
          </a:prstGeom>
        </p:spPr>
        <p:txBody>
          <a:bodyPr vert="horz" wrap="square" lIns="0" tIns="12700" rIns="0" bIns="0" rtlCol="0">
            <a:spAutoFit/>
          </a:bodyPr>
          <a:lstStyle/>
          <a:p>
            <a:pPr marL="182880" marR="5080" indent="-170815">
              <a:lnSpc>
                <a:spcPct val="110000"/>
              </a:lnSpc>
              <a:spcBef>
                <a:spcPts val="100"/>
              </a:spcBef>
            </a:pPr>
            <a:r>
              <a:rPr sz="1100" dirty="0">
                <a:solidFill>
                  <a:srgbClr val="525252"/>
                </a:solidFill>
                <a:latin typeface="Courier New"/>
                <a:cs typeface="Courier New"/>
              </a:rPr>
              <a:t>o </a:t>
            </a:r>
            <a:r>
              <a:rPr sz="1100" spc="-5" dirty="0">
                <a:solidFill>
                  <a:srgbClr val="525252"/>
                </a:solidFill>
                <a:latin typeface="Arial"/>
                <a:cs typeface="Arial"/>
              </a:rPr>
              <a:t>Play close </a:t>
            </a:r>
            <a:r>
              <a:rPr sz="1100" dirty="0">
                <a:solidFill>
                  <a:srgbClr val="525252"/>
                </a:solidFill>
                <a:latin typeface="Arial"/>
                <a:cs typeface="Arial"/>
              </a:rPr>
              <a:t>attention to </a:t>
            </a:r>
            <a:r>
              <a:rPr sz="1100" spc="-5" dirty="0">
                <a:solidFill>
                  <a:srgbClr val="525252"/>
                </a:solidFill>
                <a:latin typeface="Arial"/>
                <a:cs typeface="Arial"/>
              </a:rPr>
              <a:t>the </a:t>
            </a:r>
            <a:r>
              <a:rPr sz="1100" dirty="0">
                <a:solidFill>
                  <a:srgbClr val="525252"/>
                </a:solidFill>
                <a:latin typeface="Arial"/>
                <a:cs typeface="Arial"/>
              </a:rPr>
              <a:t>green </a:t>
            </a:r>
            <a:r>
              <a:rPr sz="1100" spc="-5" dirty="0">
                <a:solidFill>
                  <a:srgbClr val="525252"/>
                </a:solidFill>
                <a:latin typeface="Arial"/>
                <a:cs typeface="Arial"/>
              </a:rPr>
              <a:t>lines in </a:t>
            </a:r>
            <a:r>
              <a:rPr sz="1100" dirty="0">
                <a:solidFill>
                  <a:srgbClr val="525252"/>
                </a:solidFill>
                <a:latin typeface="Arial"/>
                <a:cs typeface="Arial"/>
              </a:rPr>
              <a:t>the </a:t>
            </a:r>
            <a:r>
              <a:rPr sz="1100" spc="-5" dirty="0">
                <a:solidFill>
                  <a:srgbClr val="525252"/>
                </a:solidFill>
                <a:latin typeface="Arial"/>
                <a:cs typeface="Arial"/>
              </a:rPr>
              <a:t>step images. </a:t>
            </a:r>
            <a:r>
              <a:rPr sz="1100" dirty="0">
                <a:solidFill>
                  <a:srgbClr val="525252"/>
                </a:solidFill>
                <a:latin typeface="Arial"/>
                <a:cs typeface="Arial"/>
              </a:rPr>
              <a:t>They </a:t>
            </a:r>
            <a:r>
              <a:rPr sz="1100" spc="-5" dirty="0">
                <a:solidFill>
                  <a:srgbClr val="525252"/>
                </a:solidFill>
                <a:latin typeface="Arial"/>
                <a:cs typeface="Arial"/>
              </a:rPr>
              <a:t>will indicate </a:t>
            </a:r>
            <a:r>
              <a:rPr sz="1100" dirty="0">
                <a:solidFill>
                  <a:srgbClr val="525252"/>
                </a:solidFill>
                <a:latin typeface="Arial"/>
                <a:cs typeface="Arial"/>
              </a:rPr>
              <a:t>how the  parts </a:t>
            </a:r>
            <a:r>
              <a:rPr sz="1100" spc="-5" dirty="0">
                <a:solidFill>
                  <a:srgbClr val="525252"/>
                </a:solidFill>
                <a:latin typeface="Arial"/>
                <a:cs typeface="Arial"/>
              </a:rPr>
              <a:t>should </a:t>
            </a:r>
            <a:r>
              <a:rPr sz="1100" dirty="0">
                <a:solidFill>
                  <a:srgbClr val="525252"/>
                </a:solidFill>
                <a:latin typeface="Arial"/>
                <a:cs typeface="Arial"/>
              </a:rPr>
              <a:t>be</a:t>
            </a:r>
            <a:r>
              <a:rPr sz="1100" spc="-20" dirty="0">
                <a:solidFill>
                  <a:srgbClr val="525252"/>
                </a:solidFill>
                <a:latin typeface="Arial"/>
                <a:cs typeface="Arial"/>
              </a:rPr>
              <a:t> </a:t>
            </a:r>
            <a:r>
              <a:rPr sz="1100" spc="-5" dirty="0">
                <a:solidFill>
                  <a:srgbClr val="525252"/>
                </a:solidFill>
                <a:latin typeface="Arial"/>
                <a:cs typeface="Arial"/>
              </a:rPr>
              <a:t>connected.</a:t>
            </a:r>
            <a:endParaRPr sz="1100">
              <a:latin typeface="Arial"/>
              <a:cs typeface="Arial"/>
            </a:endParaRPr>
          </a:p>
        </p:txBody>
      </p:sp>
      <p:sp>
        <p:nvSpPr>
          <p:cNvPr id="4" name="object 4"/>
          <p:cNvSpPr/>
          <p:nvPr/>
        </p:nvSpPr>
        <p:spPr>
          <a:xfrm>
            <a:off x="1116330" y="921892"/>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917194"/>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marL="130810">
              <a:lnSpc>
                <a:spcPct val="100000"/>
              </a:lnSpc>
              <a:spcBef>
                <a:spcPts val="1365"/>
              </a:spcBef>
              <a:tabLst>
                <a:tab pos="942340" algn="l"/>
                <a:tab pos="2904490" algn="l"/>
                <a:tab pos="3879215" algn="l"/>
                <a:tab pos="4364990" algn="l"/>
                <a:tab pos="5053330" algn="l"/>
              </a:tabLst>
            </a:pPr>
            <a:r>
              <a:rPr spc="55" dirty="0"/>
              <a:t>The	Completed	</a:t>
            </a:r>
            <a:r>
              <a:rPr spc="45" dirty="0"/>
              <a:t>Look	of	</a:t>
            </a:r>
            <a:r>
              <a:rPr spc="40" dirty="0"/>
              <a:t>the	</a:t>
            </a:r>
            <a:r>
              <a:rPr spc="45" dirty="0"/>
              <a:t>Build</a:t>
            </a:r>
          </a:p>
        </p:txBody>
      </p:sp>
      <p:sp>
        <p:nvSpPr>
          <p:cNvPr id="3" name="object 3"/>
          <p:cNvSpPr txBox="1"/>
          <p:nvPr/>
        </p:nvSpPr>
        <p:spPr>
          <a:xfrm>
            <a:off x="3136519" y="5701665"/>
            <a:ext cx="16833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The completed Clawbot </a:t>
            </a:r>
            <a:r>
              <a:rPr sz="900" i="1" dirty="0">
                <a:solidFill>
                  <a:srgbClr val="525252"/>
                </a:solidFill>
                <a:latin typeface="Arial"/>
                <a:cs typeface="Arial"/>
              </a:rPr>
              <a:t>IQ</a:t>
            </a:r>
            <a:r>
              <a:rPr sz="900" i="1" spc="-20" dirty="0">
                <a:solidFill>
                  <a:srgbClr val="525252"/>
                </a:solidFill>
                <a:latin typeface="Arial"/>
                <a:cs typeface="Arial"/>
              </a:rPr>
              <a:t> </a:t>
            </a:r>
            <a:r>
              <a:rPr sz="900" i="1" spc="-5" dirty="0">
                <a:solidFill>
                  <a:srgbClr val="525252"/>
                </a:solidFill>
                <a:latin typeface="Arial"/>
                <a:cs typeface="Arial"/>
              </a:rPr>
              <a:t>build.</a:t>
            </a:r>
            <a:endParaRPr sz="900">
              <a:latin typeface="Arial"/>
              <a:cs typeface="Arial"/>
            </a:endParaRPr>
          </a:p>
        </p:txBody>
      </p:sp>
      <p:sp>
        <p:nvSpPr>
          <p:cNvPr id="4" name="object 4"/>
          <p:cNvSpPr txBox="1"/>
          <p:nvPr/>
        </p:nvSpPr>
        <p:spPr>
          <a:xfrm>
            <a:off x="1084884" y="6183858"/>
            <a:ext cx="5724525" cy="440055"/>
          </a:xfrm>
          <a:prstGeom prst="rect">
            <a:avLst/>
          </a:prstGeom>
        </p:spPr>
        <p:txBody>
          <a:bodyPr vert="horz" wrap="square" lIns="0" tIns="12700" rIns="0" bIns="0" rtlCol="0">
            <a:spAutoFit/>
          </a:bodyPr>
          <a:lstStyle/>
          <a:p>
            <a:pPr marL="12700" marR="5080">
              <a:lnSpc>
                <a:spcPct val="123600"/>
              </a:lnSpc>
              <a:spcBef>
                <a:spcPts val="100"/>
              </a:spcBef>
            </a:pPr>
            <a:r>
              <a:rPr sz="1100" dirty="0">
                <a:solidFill>
                  <a:srgbClr val="525252"/>
                </a:solidFill>
                <a:latin typeface="Arial"/>
                <a:cs typeface="Arial"/>
              </a:rPr>
              <a:t>This robot </a:t>
            </a:r>
            <a:r>
              <a:rPr sz="1100" spc="-5" dirty="0">
                <a:solidFill>
                  <a:srgbClr val="525252"/>
                </a:solidFill>
                <a:latin typeface="Arial"/>
                <a:cs typeface="Arial"/>
              </a:rPr>
              <a:t>is designed </a:t>
            </a:r>
            <a:r>
              <a:rPr sz="1100" dirty="0">
                <a:solidFill>
                  <a:srgbClr val="525252"/>
                </a:solidFill>
                <a:latin typeface="Arial"/>
                <a:cs typeface="Arial"/>
              </a:rPr>
              <a:t>so </a:t>
            </a:r>
            <a:r>
              <a:rPr sz="1100" spc="-5" dirty="0">
                <a:solidFill>
                  <a:srgbClr val="525252"/>
                </a:solidFill>
                <a:latin typeface="Arial"/>
                <a:cs typeface="Arial"/>
              </a:rPr>
              <a:t>that it </a:t>
            </a:r>
            <a:r>
              <a:rPr sz="1100" dirty="0">
                <a:solidFill>
                  <a:srgbClr val="525252"/>
                </a:solidFill>
                <a:latin typeface="Arial"/>
                <a:cs typeface="Arial"/>
              </a:rPr>
              <a:t>can be </a:t>
            </a:r>
            <a:r>
              <a:rPr sz="1100" spc="-5" dirty="0">
                <a:solidFill>
                  <a:srgbClr val="525252"/>
                </a:solidFill>
                <a:latin typeface="Arial"/>
                <a:cs typeface="Arial"/>
              </a:rPr>
              <a:t>built quickly </a:t>
            </a:r>
            <a:r>
              <a:rPr sz="1100" dirty="0">
                <a:solidFill>
                  <a:srgbClr val="525252"/>
                </a:solidFill>
                <a:latin typeface="Arial"/>
                <a:cs typeface="Arial"/>
              </a:rPr>
              <a:t>and </a:t>
            </a:r>
            <a:r>
              <a:rPr sz="1100" spc="-5" dirty="0">
                <a:solidFill>
                  <a:srgbClr val="525252"/>
                </a:solidFill>
                <a:latin typeface="Arial"/>
                <a:cs typeface="Arial"/>
              </a:rPr>
              <a:t>drive </a:t>
            </a:r>
            <a:r>
              <a:rPr sz="1100" dirty="0">
                <a:solidFill>
                  <a:srgbClr val="525252"/>
                </a:solidFill>
                <a:latin typeface="Arial"/>
                <a:cs typeface="Arial"/>
              </a:rPr>
              <a:t>around </a:t>
            </a:r>
            <a:r>
              <a:rPr sz="1100" spc="-5" dirty="0">
                <a:solidFill>
                  <a:srgbClr val="525252"/>
                </a:solidFill>
                <a:latin typeface="Arial"/>
                <a:cs typeface="Arial"/>
              </a:rPr>
              <a:t>either autonomously </a:t>
            </a:r>
            <a:r>
              <a:rPr sz="1100" dirty="0">
                <a:solidFill>
                  <a:srgbClr val="525252"/>
                </a:solidFill>
                <a:latin typeface="Arial"/>
                <a:cs typeface="Arial"/>
              </a:rPr>
              <a:t>or  </a:t>
            </a:r>
            <a:r>
              <a:rPr sz="1100" spc="-5"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Controller in </a:t>
            </a:r>
            <a:r>
              <a:rPr sz="1100" dirty="0">
                <a:solidFill>
                  <a:srgbClr val="525252"/>
                </a:solidFill>
                <a:latin typeface="Arial"/>
                <a:cs typeface="Arial"/>
              </a:rPr>
              <a:t>a </a:t>
            </a:r>
            <a:r>
              <a:rPr sz="1100" spc="-5" dirty="0">
                <a:solidFill>
                  <a:srgbClr val="525252"/>
                </a:solidFill>
                <a:latin typeface="Arial"/>
                <a:cs typeface="Arial"/>
              </a:rPr>
              <a:t>short amount </a:t>
            </a:r>
            <a:r>
              <a:rPr sz="1100" spc="-10" dirty="0">
                <a:solidFill>
                  <a:srgbClr val="525252"/>
                </a:solidFill>
                <a:latin typeface="Arial"/>
                <a:cs typeface="Arial"/>
              </a:rPr>
              <a:t>of</a:t>
            </a:r>
            <a:r>
              <a:rPr sz="1100" spc="5" dirty="0">
                <a:solidFill>
                  <a:srgbClr val="525252"/>
                </a:solidFill>
                <a:latin typeface="Arial"/>
                <a:cs typeface="Arial"/>
              </a:rPr>
              <a:t> </a:t>
            </a:r>
            <a:r>
              <a:rPr sz="1100" spc="-5" dirty="0">
                <a:solidFill>
                  <a:srgbClr val="525252"/>
                </a:solidFill>
                <a:latin typeface="Arial"/>
                <a:cs typeface="Arial"/>
              </a:rPr>
              <a:t>time.</a:t>
            </a:r>
            <a:endParaRPr sz="1100">
              <a:latin typeface="Arial"/>
              <a:cs typeface="Arial"/>
            </a:endParaRPr>
          </a:p>
        </p:txBody>
      </p:sp>
      <p:sp>
        <p:nvSpPr>
          <p:cNvPr id="5" name="object 5"/>
          <p:cNvSpPr/>
          <p:nvPr/>
        </p:nvSpPr>
        <p:spPr>
          <a:xfrm>
            <a:off x="1720509" y="1750636"/>
            <a:ext cx="4531653" cy="376967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95374" y="1665732"/>
            <a:ext cx="4772025" cy="3944620"/>
          </a:xfrm>
          <a:custGeom>
            <a:avLst/>
            <a:gdLst/>
            <a:ahLst/>
            <a:cxnLst/>
            <a:rect l="l" t="t" r="r" b="b"/>
            <a:pathLst>
              <a:path w="4772025" h="3944620">
                <a:moveTo>
                  <a:pt x="0" y="3944620"/>
                </a:moveTo>
                <a:lnTo>
                  <a:pt x="4771771" y="3944620"/>
                </a:lnTo>
                <a:lnTo>
                  <a:pt x="4771771" y="0"/>
                </a:lnTo>
                <a:lnTo>
                  <a:pt x="0" y="0"/>
                </a:lnTo>
                <a:lnTo>
                  <a:pt x="0" y="39446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
        <p:nvSpPr>
          <p:cNvPr id="4" name="object 4"/>
          <p:cNvSpPr/>
          <p:nvPr/>
        </p:nvSpPr>
        <p:spPr>
          <a:xfrm>
            <a:off x="2762250" y="5220334"/>
            <a:ext cx="2438400" cy="1950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57423" y="5215635"/>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27022" y="4608703"/>
            <a:ext cx="430149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48: Make sure the gears </a:t>
            </a:r>
            <a:r>
              <a:rPr sz="900" i="1" dirty="0">
                <a:solidFill>
                  <a:srgbClr val="525252"/>
                </a:solidFill>
                <a:latin typeface="Arial"/>
                <a:cs typeface="Arial"/>
              </a:rPr>
              <a:t>fit </a:t>
            </a:r>
            <a:r>
              <a:rPr sz="900" i="1" spc="-5" dirty="0">
                <a:solidFill>
                  <a:srgbClr val="525252"/>
                </a:solidFill>
                <a:latin typeface="Arial"/>
                <a:cs typeface="Arial"/>
              </a:rPr>
              <a:t>together properly before moving on </a:t>
            </a:r>
            <a:r>
              <a:rPr sz="900" i="1" spc="-10" dirty="0">
                <a:solidFill>
                  <a:srgbClr val="525252"/>
                </a:solidFill>
                <a:latin typeface="Arial"/>
                <a:cs typeface="Arial"/>
              </a:rPr>
              <a:t>to </a:t>
            </a:r>
            <a:r>
              <a:rPr sz="900" i="1" spc="-5" dirty="0">
                <a:solidFill>
                  <a:srgbClr val="525252"/>
                </a:solidFill>
                <a:latin typeface="Arial"/>
                <a:cs typeface="Arial"/>
              </a:rPr>
              <a:t>the next</a:t>
            </a:r>
            <a:r>
              <a:rPr sz="900" i="1" spc="155" dirty="0">
                <a:solidFill>
                  <a:srgbClr val="525252"/>
                </a:solidFill>
                <a:latin typeface="Arial"/>
                <a:cs typeface="Arial"/>
              </a:rPr>
              <a:t> </a:t>
            </a:r>
            <a:r>
              <a:rPr sz="900" i="1" spc="-5" dirty="0">
                <a:solidFill>
                  <a:srgbClr val="525252"/>
                </a:solidFill>
                <a:latin typeface="Arial"/>
                <a:cs typeface="Arial"/>
              </a:rPr>
              <a:t>step.</a:t>
            </a:r>
            <a:endParaRPr sz="900">
              <a:latin typeface="Arial"/>
              <a:cs typeface="Arial"/>
            </a:endParaRPr>
          </a:p>
        </p:txBody>
      </p:sp>
      <p:sp>
        <p:nvSpPr>
          <p:cNvPr id="3" name="object 3"/>
          <p:cNvSpPr txBox="1"/>
          <p:nvPr/>
        </p:nvSpPr>
        <p:spPr>
          <a:xfrm>
            <a:off x="1104696" y="7219568"/>
            <a:ext cx="5740400" cy="304800"/>
          </a:xfrm>
          <a:prstGeom prst="rect">
            <a:avLst/>
          </a:prstGeom>
        </p:spPr>
        <p:txBody>
          <a:bodyPr vert="horz" wrap="square" lIns="0" tIns="7620" rIns="0" bIns="0" rtlCol="0">
            <a:spAutoFit/>
          </a:bodyPr>
          <a:lstStyle/>
          <a:p>
            <a:pPr marL="1878330" marR="5080" indent="-1866264">
              <a:lnSpc>
                <a:spcPct val="103600"/>
              </a:lnSpc>
              <a:spcBef>
                <a:spcPts val="60"/>
              </a:spcBef>
            </a:pPr>
            <a:r>
              <a:rPr sz="900" i="1" spc="-5" dirty="0">
                <a:solidFill>
                  <a:srgbClr val="525252"/>
                </a:solidFill>
                <a:latin typeface="Arial"/>
                <a:cs typeface="Arial"/>
              </a:rPr>
              <a:t>Step 49: Turn one of the black shafts in the center of the </a:t>
            </a:r>
            <a:r>
              <a:rPr sz="900" i="1" spc="-10" dirty="0">
                <a:solidFill>
                  <a:srgbClr val="525252"/>
                </a:solidFill>
                <a:latin typeface="Arial"/>
                <a:cs typeface="Arial"/>
              </a:rPr>
              <a:t>gear </a:t>
            </a:r>
            <a:r>
              <a:rPr sz="900" i="1" spc="-5" dirty="0">
                <a:solidFill>
                  <a:srgbClr val="525252"/>
                </a:solidFill>
                <a:latin typeface="Arial"/>
                <a:cs typeface="Arial"/>
              </a:rPr>
              <a:t>to make sure they </a:t>
            </a:r>
            <a:r>
              <a:rPr sz="900" i="1" spc="-10" dirty="0">
                <a:solidFill>
                  <a:srgbClr val="525252"/>
                </a:solidFill>
                <a:latin typeface="Arial"/>
                <a:cs typeface="Arial"/>
              </a:rPr>
              <a:t>are </a:t>
            </a:r>
            <a:r>
              <a:rPr sz="900" i="1" spc="-5" dirty="0">
                <a:solidFill>
                  <a:srgbClr val="525252"/>
                </a:solidFill>
                <a:latin typeface="Arial"/>
                <a:cs typeface="Arial"/>
              </a:rPr>
              <a:t>together and both turn at the  same time before adding the 4x4</a:t>
            </a:r>
            <a:r>
              <a:rPr sz="900" i="1" dirty="0">
                <a:solidFill>
                  <a:srgbClr val="525252"/>
                </a:solidFill>
                <a:latin typeface="Arial"/>
                <a:cs typeface="Arial"/>
              </a:rPr>
              <a:t> </a:t>
            </a:r>
            <a:r>
              <a:rPr sz="900" i="1" spc="-5" dirty="0">
                <a:solidFill>
                  <a:srgbClr val="525252"/>
                </a:solidFill>
                <a:latin typeface="Arial"/>
                <a:cs typeface="Arial"/>
              </a:rPr>
              <a:t>Plate.</a:t>
            </a:r>
            <a:endParaRPr sz="900">
              <a:latin typeface="Arial"/>
              <a:cs typeface="Arial"/>
            </a:endParaRPr>
          </a:p>
        </p:txBody>
      </p:sp>
      <p:sp>
        <p:nvSpPr>
          <p:cNvPr id="4" name="object 4"/>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5172328"/>
            <a:ext cx="2438400" cy="195072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5167629"/>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7848" y="6696836"/>
            <a:ext cx="5594985" cy="304800"/>
          </a:xfrm>
          <a:prstGeom prst="rect">
            <a:avLst/>
          </a:prstGeom>
        </p:spPr>
        <p:txBody>
          <a:bodyPr vert="horz" wrap="square" lIns="0" tIns="8255" rIns="0" bIns="0" rtlCol="0">
            <a:spAutoFit/>
          </a:bodyPr>
          <a:lstStyle/>
          <a:p>
            <a:pPr marL="2703830" marR="5080" indent="-2691765">
              <a:lnSpc>
                <a:spcPct val="103299"/>
              </a:lnSpc>
              <a:spcBef>
                <a:spcPts val="65"/>
              </a:spcBef>
            </a:pPr>
            <a:r>
              <a:rPr sz="900" i="1" spc="-5" dirty="0">
                <a:solidFill>
                  <a:srgbClr val="525252"/>
                </a:solidFill>
                <a:latin typeface="Arial"/>
                <a:cs typeface="Arial"/>
              </a:rPr>
              <a:t>Step 56: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77848" y="6696836"/>
            <a:ext cx="5593080" cy="304800"/>
          </a:xfrm>
          <a:prstGeom prst="rect">
            <a:avLst/>
          </a:prstGeom>
        </p:spPr>
        <p:txBody>
          <a:bodyPr vert="horz" wrap="square" lIns="0" tIns="8255" rIns="0" bIns="0" rtlCol="0">
            <a:spAutoFit/>
          </a:bodyPr>
          <a:lstStyle/>
          <a:p>
            <a:pPr marL="2703830" marR="5080" indent="-2691765">
              <a:lnSpc>
                <a:spcPct val="103299"/>
              </a:lnSpc>
              <a:spcBef>
                <a:spcPts val="65"/>
              </a:spcBef>
            </a:pPr>
            <a:r>
              <a:rPr sz="900" i="1" spc="-5" dirty="0">
                <a:solidFill>
                  <a:srgbClr val="525252"/>
                </a:solidFill>
                <a:latin typeface="Arial"/>
                <a:cs typeface="Arial"/>
              </a:rPr>
              <a:t>Step 59: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4" name="object 4"/>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4696" y="2521966"/>
            <a:ext cx="5742305" cy="446405"/>
          </a:xfrm>
          <a:prstGeom prst="rect">
            <a:avLst/>
          </a:prstGeom>
        </p:spPr>
        <p:txBody>
          <a:bodyPr vert="horz" wrap="square" lIns="0" tIns="12700" rIns="0" bIns="0" rtlCol="0">
            <a:spAutoFit/>
          </a:bodyPr>
          <a:lstStyle/>
          <a:p>
            <a:pPr algn="ctr">
              <a:lnSpc>
                <a:spcPct val="100000"/>
              </a:lnSpc>
              <a:spcBef>
                <a:spcPts val="100"/>
              </a:spcBef>
            </a:pPr>
            <a:r>
              <a:rPr sz="900" i="1" spc="-5" dirty="0">
                <a:solidFill>
                  <a:srgbClr val="525252"/>
                </a:solidFill>
                <a:latin typeface="Arial"/>
                <a:cs typeface="Arial"/>
              </a:rPr>
              <a:t>Step 60: Make sure your Smart Motor </a:t>
            </a:r>
            <a:r>
              <a:rPr sz="900" i="1" dirty="0">
                <a:solidFill>
                  <a:srgbClr val="525252"/>
                </a:solidFill>
                <a:latin typeface="Arial"/>
                <a:cs typeface="Arial"/>
              </a:rPr>
              <a:t>is </a:t>
            </a:r>
            <a:r>
              <a:rPr sz="900" i="1" spc="-5" dirty="0">
                <a:solidFill>
                  <a:srgbClr val="525252"/>
                </a:solidFill>
                <a:latin typeface="Arial"/>
                <a:cs typeface="Arial"/>
              </a:rPr>
              <a:t>are </a:t>
            </a:r>
            <a:r>
              <a:rPr sz="900" i="1" dirty="0">
                <a:solidFill>
                  <a:srgbClr val="525252"/>
                </a:solidFill>
                <a:latin typeface="Arial"/>
                <a:cs typeface="Arial"/>
              </a:rPr>
              <a:t>oriented in </a:t>
            </a:r>
            <a:r>
              <a:rPr sz="900" i="1" spc="-5" dirty="0">
                <a:solidFill>
                  <a:srgbClr val="525252"/>
                </a:solidFill>
                <a:latin typeface="Arial"/>
                <a:cs typeface="Arial"/>
              </a:rPr>
              <a:t>the correct direction (the hole </a:t>
            </a:r>
            <a:r>
              <a:rPr sz="900" i="1" dirty="0">
                <a:solidFill>
                  <a:srgbClr val="525252"/>
                </a:solidFill>
                <a:latin typeface="Arial"/>
                <a:cs typeface="Arial"/>
              </a:rPr>
              <a:t>for </a:t>
            </a:r>
            <a:r>
              <a:rPr sz="900" i="1" spc="-5" dirty="0">
                <a:solidFill>
                  <a:srgbClr val="525252"/>
                </a:solidFill>
                <a:latin typeface="Arial"/>
                <a:cs typeface="Arial"/>
              </a:rPr>
              <a:t>the shaft </a:t>
            </a:r>
            <a:r>
              <a:rPr sz="900" i="1" spc="-10" dirty="0">
                <a:solidFill>
                  <a:srgbClr val="525252"/>
                </a:solidFill>
                <a:latin typeface="Arial"/>
                <a:cs typeface="Arial"/>
              </a:rPr>
              <a:t>is on </a:t>
            </a:r>
            <a:r>
              <a:rPr sz="900" i="1" spc="-5" dirty="0">
                <a:solidFill>
                  <a:srgbClr val="525252"/>
                </a:solidFill>
                <a:latin typeface="Arial"/>
                <a:cs typeface="Arial"/>
              </a:rPr>
              <a:t>the</a:t>
            </a:r>
            <a:r>
              <a:rPr sz="900" i="1" spc="204" dirty="0">
                <a:solidFill>
                  <a:srgbClr val="525252"/>
                </a:solidFill>
                <a:latin typeface="Arial"/>
                <a:cs typeface="Arial"/>
              </a:rPr>
              <a:t> </a:t>
            </a:r>
            <a:r>
              <a:rPr sz="900" i="1" spc="-5" dirty="0">
                <a:solidFill>
                  <a:srgbClr val="525252"/>
                </a:solidFill>
                <a:latin typeface="Arial"/>
                <a:cs typeface="Arial"/>
              </a:rPr>
              <a:t>right).</a:t>
            </a:r>
            <a:endParaRPr sz="900">
              <a:latin typeface="Arial"/>
              <a:cs typeface="Arial"/>
            </a:endParaRPr>
          </a:p>
          <a:p>
            <a:pPr marL="146685" marR="140335" algn="ctr">
              <a:lnSpc>
                <a:spcPct val="103299"/>
              </a:lnSpc>
            </a:pPr>
            <a:r>
              <a:rPr sz="900" i="1" dirty="0">
                <a:solidFill>
                  <a:srgbClr val="525252"/>
                </a:solidFill>
                <a:latin typeface="Arial"/>
                <a:cs typeface="Arial"/>
              </a:rPr>
              <a:t>After </a:t>
            </a:r>
            <a:r>
              <a:rPr sz="900" i="1" spc="-5" dirty="0">
                <a:solidFill>
                  <a:srgbClr val="525252"/>
                </a:solidFill>
                <a:latin typeface="Arial"/>
                <a:cs typeface="Arial"/>
              </a:rPr>
              <a:t>adding motor, turn one </a:t>
            </a:r>
            <a:r>
              <a:rPr sz="900" i="1" spc="-10" dirty="0">
                <a:solidFill>
                  <a:srgbClr val="525252"/>
                </a:solidFill>
                <a:latin typeface="Arial"/>
                <a:cs typeface="Arial"/>
              </a:rPr>
              <a:t>of </a:t>
            </a:r>
            <a:r>
              <a:rPr sz="900" i="1" spc="-5" dirty="0">
                <a:solidFill>
                  <a:srgbClr val="525252"/>
                </a:solidFill>
                <a:latin typeface="Arial"/>
                <a:cs typeface="Arial"/>
              </a:rPr>
              <a:t>the gears to check </a:t>
            </a:r>
            <a:r>
              <a:rPr sz="900" i="1" dirty="0">
                <a:solidFill>
                  <a:srgbClr val="525252"/>
                </a:solidFill>
                <a:latin typeface="Arial"/>
                <a:cs typeface="Arial"/>
              </a:rPr>
              <a:t>for </a:t>
            </a:r>
            <a:r>
              <a:rPr sz="900" i="1" spc="-5" dirty="0">
                <a:solidFill>
                  <a:srgbClr val="525252"/>
                </a:solidFill>
                <a:latin typeface="Arial"/>
                <a:cs typeface="Arial"/>
              </a:rPr>
              <a:t>tension while turning. </a:t>
            </a:r>
            <a:r>
              <a:rPr sz="900" i="1" dirty="0">
                <a:solidFill>
                  <a:srgbClr val="525252"/>
                </a:solidFill>
                <a:latin typeface="Arial"/>
                <a:cs typeface="Arial"/>
              </a:rPr>
              <a:t>If it </a:t>
            </a:r>
            <a:r>
              <a:rPr sz="900" i="1" spc="-5" dirty="0">
                <a:solidFill>
                  <a:srgbClr val="525252"/>
                </a:solidFill>
                <a:latin typeface="Arial"/>
                <a:cs typeface="Arial"/>
              </a:rPr>
              <a:t>spins freely, </a:t>
            </a:r>
            <a:r>
              <a:rPr sz="900" i="1" dirty="0">
                <a:solidFill>
                  <a:srgbClr val="525252"/>
                </a:solidFill>
                <a:latin typeface="Arial"/>
                <a:cs typeface="Arial"/>
              </a:rPr>
              <a:t>it </a:t>
            </a:r>
            <a:r>
              <a:rPr sz="900" i="1" spc="-10" dirty="0">
                <a:solidFill>
                  <a:srgbClr val="525252"/>
                </a:solidFill>
                <a:latin typeface="Arial"/>
                <a:cs typeface="Arial"/>
              </a:rPr>
              <a:t>is </a:t>
            </a:r>
            <a:r>
              <a:rPr sz="900" i="1" spc="-5" dirty="0">
                <a:solidFill>
                  <a:srgbClr val="525252"/>
                </a:solidFill>
                <a:latin typeface="Arial"/>
                <a:cs typeface="Arial"/>
              </a:rPr>
              <a:t>not properly  inserted into the</a:t>
            </a:r>
            <a:r>
              <a:rPr sz="900" i="1" spc="-15" dirty="0">
                <a:solidFill>
                  <a:srgbClr val="525252"/>
                </a:solidFill>
                <a:latin typeface="Arial"/>
                <a:cs typeface="Arial"/>
              </a:rPr>
              <a:t> </a:t>
            </a:r>
            <a:r>
              <a:rPr sz="900" i="1" spc="-5" dirty="0">
                <a:solidFill>
                  <a:srgbClr val="525252"/>
                </a:solidFill>
                <a:latin typeface="Arial"/>
                <a:cs typeface="Arial"/>
              </a:rPr>
              <a:t>motor.</a:t>
            </a:r>
            <a:endParaRPr sz="900">
              <a:latin typeface="Arial"/>
              <a:cs typeface="Arial"/>
            </a:endParaRPr>
          </a:p>
        </p:txBody>
      </p:sp>
      <p:sp>
        <p:nvSpPr>
          <p:cNvPr id="3" name="object 3"/>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algn="ctr">
              <a:lnSpc>
                <a:spcPct val="100000"/>
              </a:lnSpc>
              <a:spcBef>
                <a:spcPts val="1365"/>
              </a:spcBef>
              <a:tabLst>
                <a:tab pos="998219" algn="l"/>
                <a:tab pos="3066415" algn="l"/>
                <a:tab pos="3366770" algn="l"/>
              </a:tabLst>
            </a:pPr>
            <a:r>
              <a:rPr spc="45" dirty="0"/>
              <a:t>Build	</a:t>
            </a:r>
            <a:r>
              <a:rPr spc="40" dirty="0"/>
              <a:t>Instructions	</a:t>
            </a:r>
            <a:r>
              <a:rPr spc="30" dirty="0"/>
              <a:t>-	</a:t>
            </a:r>
            <a:r>
              <a:rPr spc="50" dirty="0"/>
              <a:t>Claw</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42875">
              <a:lnSpc>
                <a:spcPct val="100000"/>
              </a:lnSpc>
              <a:spcBef>
                <a:spcPts val="100"/>
              </a:spcBef>
            </a:pPr>
            <a:r>
              <a:rPr spc="-5" dirty="0"/>
              <a:t>Build </a:t>
            </a:r>
            <a:r>
              <a:rPr dirty="0"/>
              <a:t>Instructions </a:t>
            </a:r>
            <a:r>
              <a:rPr spc="-5" dirty="0"/>
              <a:t>Summary</a:t>
            </a:r>
          </a:p>
          <a:p>
            <a:pPr marL="314960" indent="-172720">
              <a:lnSpc>
                <a:spcPct val="100000"/>
              </a:lnSpc>
              <a:spcBef>
                <a:spcPts val="1380"/>
              </a:spcBef>
              <a:buClr>
                <a:srgbClr val="000000"/>
              </a:buClr>
              <a:buFont typeface="Symbol"/>
              <a:buChar char=""/>
              <a:tabLst>
                <a:tab pos="316230" algn="l"/>
              </a:tabLst>
            </a:pPr>
            <a:r>
              <a:rPr sz="1100" b="1" spc="-5" dirty="0">
                <a:solidFill>
                  <a:srgbClr val="525252"/>
                </a:solidFill>
                <a:latin typeface="Arial"/>
                <a:cs typeface="Arial"/>
              </a:rPr>
              <a:t>Claw Building Instructions </a:t>
            </a:r>
            <a:r>
              <a:rPr sz="1100" b="1" dirty="0">
                <a:solidFill>
                  <a:srgbClr val="525252"/>
                </a:solidFill>
                <a:latin typeface="Arial"/>
                <a:cs typeface="Arial"/>
              </a:rPr>
              <a:t>(22</a:t>
            </a:r>
            <a:r>
              <a:rPr sz="1100" b="1" spc="5"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marL="485140" lvl="1" indent="-170815">
              <a:lnSpc>
                <a:spcPct val="100000"/>
              </a:lnSpc>
              <a:spcBef>
                <a:spcPts val="745"/>
              </a:spcBef>
              <a:buFont typeface="Courier New"/>
              <a:buChar char="o"/>
              <a:tabLst>
                <a:tab pos="486409" algn="l"/>
              </a:tabLst>
            </a:pPr>
            <a:r>
              <a:rPr sz="1100" spc="-10" dirty="0">
                <a:solidFill>
                  <a:srgbClr val="525252"/>
                </a:solidFill>
                <a:latin typeface="Arial"/>
                <a:cs typeface="Arial"/>
              </a:rPr>
              <a:t>Claw: </a:t>
            </a:r>
            <a:r>
              <a:rPr sz="1100" dirty="0">
                <a:solidFill>
                  <a:srgbClr val="525252"/>
                </a:solidFill>
                <a:latin typeface="Arial"/>
                <a:cs typeface="Arial"/>
              </a:rPr>
              <a:t>steps 61 to</a:t>
            </a:r>
            <a:r>
              <a:rPr sz="1100" spc="-5" dirty="0">
                <a:solidFill>
                  <a:srgbClr val="525252"/>
                </a:solidFill>
                <a:latin typeface="Arial"/>
                <a:cs typeface="Arial"/>
              </a:rPr>
              <a:t> </a:t>
            </a:r>
            <a:r>
              <a:rPr sz="1100" dirty="0">
                <a:solidFill>
                  <a:srgbClr val="525252"/>
                </a:solidFill>
                <a:latin typeface="Arial"/>
                <a:cs typeface="Arial"/>
              </a:rPr>
              <a:t>82</a:t>
            </a:r>
            <a:endParaRPr sz="1100">
              <a:latin typeface="Arial"/>
              <a:cs typeface="Arial"/>
            </a:endParaRPr>
          </a:p>
          <a:p>
            <a:pPr marL="314960" indent="-172720">
              <a:lnSpc>
                <a:spcPct val="100000"/>
              </a:lnSpc>
              <a:spcBef>
                <a:spcPts val="795"/>
              </a:spcBef>
              <a:buClr>
                <a:srgbClr val="000000"/>
              </a:buClr>
              <a:buFont typeface="Symbol"/>
              <a:buChar char=""/>
              <a:tabLst>
                <a:tab pos="316230" algn="l"/>
              </a:tabLst>
            </a:pPr>
            <a:r>
              <a:rPr sz="1100" b="1" dirty="0">
                <a:solidFill>
                  <a:srgbClr val="525252"/>
                </a:solidFill>
                <a:latin typeface="Arial"/>
                <a:cs typeface="Arial"/>
              </a:rPr>
              <a:t>Building </a:t>
            </a:r>
            <a:r>
              <a:rPr sz="1100" b="1" spc="-5" dirty="0">
                <a:solidFill>
                  <a:srgbClr val="525252"/>
                </a:solidFill>
                <a:latin typeface="Arial"/>
                <a:cs typeface="Arial"/>
              </a:rPr>
              <a:t>Tips for </a:t>
            </a:r>
            <a:r>
              <a:rPr sz="1100" b="1" spc="-15" dirty="0">
                <a:solidFill>
                  <a:srgbClr val="525252"/>
                </a:solidFill>
                <a:latin typeface="Arial"/>
                <a:cs typeface="Arial"/>
              </a:rPr>
              <a:t>All</a:t>
            </a:r>
            <a:r>
              <a:rPr sz="1100" b="1" spc="25"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marL="130175">
              <a:lnSpc>
                <a:spcPct val="100000"/>
              </a:lnSpc>
              <a:spcBef>
                <a:spcPts val="15"/>
              </a:spcBef>
              <a:buFont typeface="Symbol"/>
              <a:buChar char=""/>
            </a:pPr>
            <a:endParaRPr sz="1050">
              <a:latin typeface="Arial"/>
              <a:cs typeface="Arial"/>
            </a:endParaRPr>
          </a:p>
          <a:p>
            <a:pPr marL="485140" marR="5080" lvl="1" indent="-160020">
              <a:lnSpc>
                <a:spcPct val="110100"/>
              </a:lnSpc>
              <a:buFont typeface="Courier New"/>
              <a:buChar char="o"/>
              <a:tabLst>
                <a:tab pos="486409" algn="l"/>
              </a:tabLst>
            </a:pPr>
            <a:r>
              <a:rPr sz="1100" dirty="0">
                <a:solidFill>
                  <a:srgbClr val="525252"/>
                </a:solidFill>
                <a:latin typeface="Arial"/>
                <a:cs typeface="Arial"/>
              </a:rPr>
              <a:t>The section at the top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step shows important information </a:t>
            </a:r>
            <a:r>
              <a:rPr sz="1100" dirty="0">
                <a:solidFill>
                  <a:srgbClr val="525252"/>
                </a:solidFill>
                <a:latin typeface="Arial"/>
                <a:cs typeface="Arial"/>
              </a:rPr>
              <a:t>for the </a:t>
            </a:r>
            <a:r>
              <a:rPr sz="1100" spc="-5" dirty="0">
                <a:solidFill>
                  <a:srgbClr val="525252"/>
                </a:solidFill>
                <a:latin typeface="Arial"/>
                <a:cs typeface="Arial"/>
              </a:rPr>
              <a:t>build. </a:t>
            </a:r>
            <a:r>
              <a:rPr sz="1100" dirty="0">
                <a:solidFill>
                  <a:srgbClr val="525252"/>
                </a:solidFill>
                <a:latin typeface="Arial"/>
                <a:cs typeface="Arial"/>
              </a:rPr>
              <a:t>The first  number </a:t>
            </a:r>
            <a:r>
              <a:rPr sz="1100" spc="-5" dirty="0">
                <a:solidFill>
                  <a:srgbClr val="525252"/>
                </a:solidFill>
                <a:latin typeface="Arial"/>
                <a:cs typeface="Arial"/>
              </a:rPr>
              <a:t>under </a:t>
            </a:r>
            <a:r>
              <a:rPr sz="1100" dirty="0">
                <a:solidFill>
                  <a:srgbClr val="525252"/>
                </a:solidFill>
                <a:latin typeface="Arial"/>
                <a:cs typeface="Arial"/>
              </a:rPr>
              <a:t>the </a:t>
            </a:r>
            <a:r>
              <a:rPr sz="1100" spc="-5" dirty="0">
                <a:solidFill>
                  <a:srgbClr val="525252"/>
                </a:solidFill>
                <a:latin typeface="Arial"/>
                <a:cs typeface="Arial"/>
              </a:rPr>
              <a:t>image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 (1x, 2x, 4x, etc) is </a:t>
            </a:r>
            <a:r>
              <a:rPr sz="1100" dirty="0">
                <a:solidFill>
                  <a:srgbClr val="525252"/>
                </a:solidFill>
                <a:latin typeface="Arial"/>
                <a:cs typeface="Arial"/>
              </a:rPr>
              <a:t>the </a:t>
            </a:r>
            <a:r>
              <a:rPr sz="1100" spc="-5" dirty="0">
                <a:solidFill>
                  <a:srgbClr val="525252"/>
                </a:solidFill>
                <a:latin typeface="Arial"/>
                <a:cs typeface="Arial"/>
              </a:rPr>
              <a:t>number </a:t>
            </a:r>
            <a:r>
              <a:rPr sz="1100" spc="-10" dirty="0">
                <a:solidFill>
                  <a:srgbClr val="525252"/>
                </a:solidFill>
                <a:latin typeface="Arial"/>
                <a:cs typeface="Arial"/>
              </a:rPr>
              <a:t>of </a:t>
            </a:r>
            <a:r>
              <a:rPr sz="1100" dirty="0">
                <a:solidFill>
                  <a:srgbClr val="525252"/>
                </a:solidFill>
                <a:latin typeface="Arial"/>
                <a:cs typeface="Arial"/>
              </a:rPr>
              <a:t>that </a:t>
            </a:r>
            <a:r>
              <a:rPr sz="1100" spc="-5" dirty="0">
                <a:solidFill>
                  <a:srgbClr val="525252"/>
                </a:solidFill>
                <a:latin typeface="Arial"/>
                <a:cs typeface="Arial"/>
              </a:rPr>
              <a:t>piece you will  </a:t>
            </a:r>
            <a:r>
              <a:rPr sz="1100" dirty="0">
                <a:solidFill>
                  <a:srgbClr val="525252"/>
                </a:solidFill>
                <a:latin typeface="Arial"/>
                <a:cs typeface="Arial"/>
              </a:rPr>
              <a:t>need </a:t>
            </a:r>
            <a:r>
              <a:rPr sz="1100" spc="-5" dirty="0">
                <a:solidFill>
                  <a:srgbClr val="525252"/>
                </a:solidFill>
                <a:latin typeface="Arial"/>
                <a:cs typeface="Arial"/>
              </a:rPr>
              <a:t>in </a:t>
            </a:r>
            <a:r>
              <a:rPr sz="1100" dirty="0">
                <a:solidFill>
                  <a:srgbClr val="525252"/>
                </a:solidFill>
                <a:latin typeface="Arial"/>
                <a:cs typeface="Arial"/>
              </a:rPr>
              <a:t>this </a:t>
            </a:r>
            <a:r>
              <a:rPr sz="1100" spc="-5" dirty="0">
                <a:solidFill>
                  <a:srgbClr val="525252"/>
                </a:solidFill>
                <a:latin typeface="Arial"/>
                <a:cs typeface="Arial"/>
              </a:rPr>
              <a:t>step. </a:t>
            </a:r>
            <a:r>
              <a:rPr sz="1100" dirty="0">
                <a:solidFill>
                  <a:srgbClr val="525252"/>
                </a:solidFill>
                <a:latin typeface="Arial"/>
                <a:cs typeface="Arial"/>
              </a:rPr>
              <a:t>The </a:t>
            </a:r>
            <a:r>
              <a:rPr sz="1100" spc="-10" dirty="0">
                <a:solidFill>
                  <a:srgbClr val="525252"/>
                </a:solidFill>
                <a:latin typeface="Arial"/>
                <a:cs typeface="Arial"/>
              </a:rPr>
              <a:t>next </a:t>
            </a:r>
            <a:r>
              <a:rPr sz="1100" spc="-5" dirty="0">
                <a:solidFill>
                  <a:srgbClr val="525252"/>
                </a:solidFill>
                <a:latin typeface="Arial"/>
                <a:cs typeface="Arial"/>
              </a:rPr>
              <a:t>information under </a:t>
            </a:r>
            <a:r>
              <a:rPr sz="1100" dirty="0">
                <a:solidFill>
                  <a:srgbClr val="525252"/>
                </a:solidFill>
                <a:latin typeface="Arial"/>
                <a:cs typeface="Arial"/>
              </a:rPr>
              <a:t>the part </a:t>
            </a:r>
            <a:r>
              <a:rPr sz="1100" spc="-5" dirty="0">
                <a:solidFill>
                  <a:srgbClr val="525252"/>
                </a:solidFill>
                <a:latin typeface="Arial"/>
                <a:cs typeface="Arial"/>
              </a:rPr>
              <a:t>image </a:t>
            </a:r>
            <a:r>
              <a:rPr sz="1100" dirty="0">
                <a:solidFill>
                  <a:srgbClr val="525252"/>
                </a:solidFill>
                <a:latin typeface="Arial"/>
                <a:cs typeface="Arial"/>
              </a:rPr>
              <a:t>is the </a:t>
            </a:r>
            <a:r>
              <a:rPr sz="1100" spc="-5" dirty="0">
                <a:solidFill>
                  <a:srgbClr val="525252"/>
                </a:solidFill>
                <a:latin typeface="Arial"/>
                <a:cs typeface="Arial"/>
              </a:rPr>
              <a:t>size </a:t>
            </a:r>
            <a:r>
              <a:rPr sz="1100" dirty="0">
                <a:solidFill>
                  <a:srgbClr val="525252"/>
                </a:solidFill>
                <a:latin typeface="Arial"/>
                <a:cs typeface="Arial"/>
              </a:rPr>
              <a:t>and </a:t>
            </a:r>
            <a:r>
              <a:rPr sz="1100" spc="-5" dirty="0">
                <a:solidFill>
                  <a:srgbClr val="525252"/>
                </a:solidFill>
                <a:latin typeface="Arial"/>
                <a:cs typeface="Arial"/>
              </a:rPr>
              <a:t>description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a:t>
            </a:r>
            <a:r>
              <a:rPr sz="1100" spc="1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a:p>
            <a:pPr marL="485140" lvl="1" indent="-170815">
              <a:lnSpc>
                <a:spcPct val="100000"/>
              </a:lnSpc>
              <a:spcBef>
                <a:spcPts val="745"/>
              </a:spcBef>
              <a:buFont typeface="Courier New"/>
              <a:buChar char="o"/>
              <a:tabLst>
                <a:tab pos="486409" algn="l"/>
              </a:tabLst>
            </a:pPr>
            <a:r>
              <a:rPr sz="1100" dirty="0">
                <a:solidFill>
                  <a:srgbClr val="525252"/>
                </a:solidFill>
                <a:latin typeface="Arial"/>
                <a:cs typeface="Arial"/>
              </a:rPr>
              <a:t>The finished </a:t>
            </a:r>
            <a:r>
              <a:rPr sz="1100" spc="-5" dirty="0">
                <a:solidFill>
                  <a:srgbClr val="525252"/>
                </a:solidFill>
                <a:latin typeface="Arial"/>
                <a:cs typeface="Arial"/>
              </a:rPr>
              <a:t>step is illustrated in </a:t>
            </a:r>
            <a:r>
              <a:rPr sz="1100" dirty="0">
                <a:solidFill>
                  <a:srgbClr val="525252"/>
                </a:solidFill>
                <a:latin typeface="Arial"/>
                <a:cs typeface="Arial"/>
              </a:rPr>
              <a:t>the box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lower </a:t>
            </a:r>
            <a:r>
              <a:rPr sz="1100" dirty="0">
                <a:solidFill>
                  <a:srgbClr val="525252"/>
                </a:solidFill>
                <a:latin typeface="Arial"/>
                <a:cs typeface="Arial"/>
              </a:rPr>
              <a:t>right</a:t>
            </a:r>
            <a:r>
              <a:rPr sz="1100" spc="-40" dirty="0">
                <a:solidFill>
                  <a:srgbClr val="525252"/>
                </a:solidFill>
                <a:latin typeface="Arial"/>
                <a:cs typeface="Arial"/>
              </a:rPr>
              <a:t> </a:t>
            </a:r>
            <a:r>
              <a:rPr sz="1100" spc="-5" dirty="0">
                <a:solidFill>
                  <a:srgbClr val="525252"/>
                </a:solidFill>
                <a:latin typeface="Arial"/>
                <a:cs typeface="Arial"/>
              </a:rPr>
              <a:t>corner.</a:t>
            </a:r>
            <a:endParaRPr sz="11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7096" y="417678"/>
            <a:ext cx="5361305" cy="394335"/>
          </a:xfrm>
          <a:prstGeom prst="rect">
            <a:avLst/>
          </a:prstGeom>
        </p:spPr>
        <p:txBody>
          <a:bodyPr vert="horz" wrap="square" lIns="0" tIns="12700" rIns="0" bIns="0" rtlCol="0">
            <a:spAutoFit/>
          </a:bodyPr>
          <a:lstStyle/>
          <a:p>
            <a:pPr marL="182880" marR="5080" indent="-170815">
              <a:lnSpc>
                <a:spcPct val="110000"/>
              </a:lnSpc>
              <a:spcBef>
                <a:spcPts val="100"/>
              </a:spcBef>
            </a:pPr>
            <a:r>
              <a:rPr sz="1100" dirty="0">
                <a:solidFill>
                  <a:srgbClr val="525252"/>
                </a:solidFill>
                <a:latin typeface="Courier New"/>
                <a:cs typeface="Courier New"/>
              </a:rPr>
              <a:t>o </a:t>
            </a:r>
            <a:r>
              <a:rPr sz="1100" spc="-5" dirty="0">
                <a:solidFill>
                  <a:srgbClr val="525252"/>
                </a:solidFill>
                <a:latin typeface="Arial"/>
                <a:cs typeface="Arial"/>
              </a:rPr>
              <a:t>Play close </a:t>
            </a:r>
            <a:r>
              <a:rPr sz="1100" dirty="0">
                <a:solidFill>
                  <a:srgbClr val="525252"/>
                </a:solidFill>
                <a:latin typeface="Arial"/>
                <a:cs typeface="Arial"/>
              </a:rPr>
              <a:t>attention to </a:t>
            </a:r>
            <a:r>
              <a:rPr sz="1100" spc="-5" dirty="0">
                <a:solidFill>
                  <a:srgbClr val="525252"/>
                </a:solidFill>
                <a:latin typeface="Arial"/>
                <a:cs typeface="Arial"/>
              </a:rPr>
              <a:t>the </a:t>
            </a:r>
            <a:r>
              <a:rPr sz="1100" dirty="0">
                <a:solidFill>
                  <a:srgbClr val="525252"/>
                </a:solidFill>
                <a:latin typeface="Arial"/>
                <a:cs typeface="Arial"/>
              </a:rPr>
              <a:t>green </a:t>
            </a:r>
            <a:r>
              <a:rPr sz="1100" spc="-5" dirty="0">
                <a:solidFill>
                  <a:srgbClr val="525252"/>
                </a:solidFill>
                <a:latin typeface="Arial"/>
                <a:cs typeface="Arial"/>
              </a:rPr>
              <a:t>lines in </a:t>
            </a:r>
            <a:r>
              <a:rPr sz="1100" dirty="0">
                <a:solidFill>
                  <a:srgbClr val="525252"/>
                </a:solidFill>
                <a:latin typeface="Arial"/>
                <a:cs typeface="Arial"/>
              </a:rPr>
              <a:t>the </a:t>
            </a:r>
            <a:r>
              <a:rPr sz="1100" spc="-5" dirty="0">
                <a:solidFill>
                  <a:srgbClr val="525252"/>
                </a:solidFill>
                <a:latin typeface="Arial"/>
                <a:cs typeface="Arial"/>
              </a:rPr>
              <a:t>step images. </a:t>
            </a:r>
            <a:r>
              <a:rPr sz="1100" dirty="0">
                <a:solidFill>
                  <a:srgbClr val="525252"/>
                </a:solidFill>
                <a:latin typeface="Arial"/>
                <a:cs typeface="Arial"/>
              </a:rPr>
              <a:t>They </a:t>
            </a:r>
            <a:r>
              <a:rPr sz="1100" spc="-5" dirty="0">
                <a:solidFill>
                  <a:srgbClr val="525252"/>
                </a:solidFill>
                <a:latin typeface="Arial"/>
                <a:cs typeface="Arial"/>
              </a:rPr>
              <a:t>will indicate </a:t>
            </a:r>
            <a:r>
              <a:rPr sz="1100" dirty="0">
                <a:solidFill>
                  <a:srgbClr val="525252"/>
                </a:solidFill>
                <a:latin typeface="Arial"/>
                <a:cs typeface="Arial"/>
              </a:rPr>
              <a:t>how the  parts </a:t>
            </a:r>
            <a:r>
              <a:rPr sz="1100" spc="-5" dirty="0">
                <a:solidFill>
                  <a:srgbClr val="525252"/>
                </a:solidFill>
                <a:latin typeface="Arial"/>
                <a:cs typeface="Arial"/>
              </a:rPr>
              <a:t>should </a:t>
            </a:r>
            <a:r>
              <a:rPr sz="1100" dirty="0">
                <a:solidFill>
                  <a:srgbClr val="525252"/>
                </a:solidFill>
                <a:latin typeface="Arial"/>
                <a:cs typeface="Arial"/>
              </a:rPr>
              <a:t>be</a:t>
            </a:r>
            <a:r>
              <a:rPr sz="1100" spc="-20" dirty="0">
                <a:solidFill>
                  <a:srgbClr val="525252"/>
                </a:solidFill>
                <a:latin typeface="Arial"/>
                <a:cs typeface="Arial"/>
              </a:rPr>
              <a:t> </a:t>
            </a:r>
            <a:r>
              <a:rPr sz="1100" spc="-5" dirty="0">
                <a:solidFill>
                  <a:srgbClr val="525252"/>
                </a:solidFill>
                <a:latin typeface="Arial"/>
                <a:cs typeface="Arial"/>
              </a:rPr>
              <a:t>connected.</a:t>
            </a:r>
            <a:endParaRPr sz="1100">
              <a:latin typeface="Arial"/>
              <a:cs typeface="Arial"/>
            </a:endParaRPr>
          </a:p>
        </p:txBody>
      </p:sp>
      <p:sp>
        <p:nvSpPr>
          <p:cNvPr id="3" name="object 3"/>
          <p:cNvSpPr/>
          <p:nvPr/>
        </p:nvSpPr>
        <p:spPr>
          <a:xfrm>
            <a:off x="1116330" y="921892"/>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917194"/>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
        <p:nvSpPr>
          <p:cNvPr id="5" name="object 5"/>
          <p:cNvSpPr/>
          <p:nvPr/>
        </p:nvSpPr>
        <p:spPr>
          <a:xfrm>
            <a:off x="2762250" y="5220334"/>
            <a:ext cx="2438400" cy="19507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757423" y="5215635"/>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700405"/>
          </a:xfrm>
          <a:custGeom>
            <a:avLst/>
            <a:gdLst/>
            <a:ahLst/>
            <a:cxnLst/>
            <a:rect l="l" t="t" r="r" b="b"/>
            <a:pathLst>
              <a:path w="5999480" h="700405">
                <a:moveTo>
                  <a:pt x="0" y="699820"/>
                </a:moveTo>
                <a:lnTo>
                  <a:pt x="5999353" y="699820"/>
                </a:lnTo>
                <a:lnTo>
                  <a:pt x="5999353" y="0"/>
                </a:lnTo>
                <a:lnTo>
                  <a:pt x="0" y="0"/>
                </a:lnTo>
                <a:lnTo>
                  <a:pt x="0" y="699820"/>
                </a:lnTo>
                <a:close/>
              </a:path>
            </a:pathLst>
          </a:custGeom>
          <a:solidFill>
            <a:srgbClr val="0077C7"/>
          </a:solidFill>
        </p:spPr>
        <p:txBody>
          <a:bodyPr wrap="square" lIns="0" tIns="0" rIns="0" bIns="0" rtlCol="0"/>
          <a:lstStyle/>
          <a:p>
            <a:endParaRPr/>
          </a:p>
        </p:txBody>
      </p:sp>
      <p:sp>
        <p:nvSpPr>
          <p:cNvPr id="5" name="object 5"/>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6" name="object 6"/>
          <p:cNvSpPr/>
          <p:nvPr/>
        </p:nvSpPr>
        <p:spPr>
          <a:xfrm>
            <a:off x="978712" y="1163066"/>
            <a:ext cx="5999480" cy="699770"/>
          </a:xfrm>
          <a:custGeom>
            <a:avLst/>
            <a:gdLst/>
            <a:ahLst/>
            <a:cxnLst/>
            <a:rect l="l" t="t" r="r" b="b"/>
            <a:pathLst>
              <a:path w="5999480" h="699769">
                <a:moveTo>
                  <a:pt x="0" y="699516"/>
                </a:moveTo>
                <a:lnTo>
                  <a:pt x="5999353" y="699516"/>
                </a:lnTo>
                <a:lnTo>
                  <a:pt x="5999353" y="0"/>
                </a:lnTo>
                <a:lnTo>
                  <a:pt x="0" y="0"/>
                </a:lnTo>
                <a:lnTo>
                  <a:pt x="0" y="699516"/>
                </a:lnTo>
                <a:close/>
              </a:path>
            </a:pathLst>
          </a:custGeom>
          <a:solidFill>
            <a:srgbClr val="0077C7"/>
          </a:solidFill>
        </p:spPr>
        <p:txBody>
          <a:bodyPr wrap="square" lIns="0" tIns="0" rIns="0" bIns="0" rtlCol="0"/>
          <a:lstStyle/>
          <a:p>
            <a:endParaRPr/>
          </a:p>
        </p:txBody>
      </p:sp>
      <p:sp>
        <p:nvSpPr>
          <p:cNvPr id="7" name="object 7"/>
          <p:cNvSpPr txBox="1">
            <a:spLocks noGrp="1"/>
          </p:cNvSpPr>
          <p:nvPr>
            <p:ph type="title"/>
          </p:nvPr>
        </p:nvSpPr>
        <p:spPr>
          <a:xfrm>
            <a:off x="1296669" y="443636"/>
            <a:ext cx="5362575" cy="1224280"/>
          </a:xfrm>
          <a:prstGeom prst="rect">
            <a:avLst/>
          </a:prstGeom>
        </p:spPr>
        <p:txBody>
          <a:bodyPr vert="horz" wrap="square" lIns="0" tIns="12700" rIns="0" bIns="0" rtlCol="0">
            <a:spAutoFit/>
          </a:bodyPr>
          <a:lstStyle/>
          <a:p>
            <a:pPr marL="1963420" marR="5080" indent="-1951355">
              <a:lnSpc>
                <a:spcPct val="140400"/>
              </a:lnSpc>
              <a:spcBef>
                <a:spcPts val="100"/>
              </a:spcBef>
              <a:tabLst>
                <a:tab pos="1010919" algn="l"/>
                <a:tab pos="3079115" algn="l"/>
                <a:tab pos="3379470" algn="l"/>
                <a:tab pos="5134610" algn="l"/>
              </a:tabLst>
            </a:pPr>
            <a:r>
              <a:rPr spc="40" dirty="0"/>
              <a:t>Buil</a:t>
            </a:r>
            <a:r>
              <a:rPr spc="60" dirty="0"/>
              <a:t>d</a:t>
            </a:r>
            <a:r>
              <a:rPr dirty="0"/>
              <a:t>	</a:t>
            </a:r>
            <a:r>
              <a:rPr spc="30" dirty="0"/>
              <a:t>I</a:t>
            </a:r>
            <a:r>
              <a:rPr spc="45" dirty="0"/>
              <a:t>n</a:t>
            </a:r>
            <a:r>
              <a:rPr spc="55" dirty="0"/>
              <a:t>s</a:t>
            </a:r>
            <a:r>
              <a:rPr spc="35" dirty="0"/>
              <a:t>truction</a:t>
            </a:r>
            <a:r>
              <a:rPr spc="50" dirty="0"/>
              <a:t>s</a:t>
            </a:r>
            <a:r>
              <a:rPr dirty="0"/>
              <a:t>	</a:t>
            </a:r>
            <a:r>
              <a:rPr spc="30" dirty="0"/>
              <a:t>-</a:t>
            </a:r>
            <a:r>
              <a:rPr dirty="0"/>
              <a:t>	</a:t>
            </a:r>
            <a:r>
              <a:rPr spc="35" dirty="0"/>
              <a:t>Drivetrai</a:t>
            </a:r>
            <a:r>
              <a:rPr spc="55" dirty="0"/>
              <a:t>n</a:t>
            </a:r>
            <a:r>
              <a:rPr dirty="0"/>
              <a:t>	</a:t>
            </a:r>
            <a:r>
              <a:rPr spc="35" dirty="0"/>
              <a:t>+  </a:t>
            </a:r>
            <a:r>
              <a:rPr spc="45" dirty="0"/>
              <a:t>Distance</a:t>
            </a:r>
          </a:p>
        </p:txBody>
      </p:sp>
      <p:sp>
        <p:nvSpPr>
          <p:cNvPr id="8" name="object 8"/>
          <p:cNvSpPr/>
          <p:nvPr/>
        </p:nvSpPr>
        <p:spPr>
          <a:xfrm>
            <a:off x="978712" y="1865629"/>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9" name="object 9"/>
          <p:cNvSpPr/>
          <p:nvPr/>
        </p:nvSpPr>
        <p:spPr>
          <a:xfrm>
            <a:off x="975664"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0" name="object 10"/>
          <p:cNvSpPr/>
          <p:nvPr/>
        </p:nvSpPr>
        <p:spPr>
          <a:xfrm>
            <a:off x="6981190"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1" name="object 11"/>
          <p:cNvSpPr txBox="1"/>
          <p:nvPr/>
        </p:nvSpPr>
        <p:spPr>
          <a:xfrm>
            <a:off x="1084884" y="2220214"/>
            <a:ext cx="5730240" cy="285051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Build </a:t>
            </a:r>
            <a:r>
              <a:rPr sz="1800" dirty="0">
                <a:solidFill>
                  <a:srgbClr val="0077C7"/>
                </a:solidFill>
                <a:latin typeface="Arial"/>
                <a:cs typeface="Arial"/>
              </a:rPr>
              <a:t>Instructions </a:t>
            </a:r>
            <a:r>
              <a:rPr sz="1800" spc="-5" dirty="0">
                <a:solidFill>
                  <a:srgbClr val="0077C7"/>
                </a:solidFill>
                <a:latin typeface="Arial"/>
                <a:cs typeface="Arial"/>
              </a:rPr>
              <a:t>Summary</a:t>
            </a:r>
            <a:endParaRPr sz="1800">
              <a:latin typeface="Arial"/>
              <a:cs typeface="Arial"/>
            </a:endParaRPr>
          </a:p>
          <a:p>
            <a:pPr marL="184785" indent="-172720">
              <a:lnSpc>
                <a:spcPct val="100000"/>
              </a:lnSpc>
              <a:spcBef>
                <a:spcPts val="1385"/>
              </a:spcBef>
              <a:buClr>
                <a:srgbClr val="000000"/>
              </a:buClr>
              <a:buFont typeface="Symbol"/>
              <a:buChar char=""/>
              <a:tabLst>
                <a:tab pos="185420" algn="l"/>
              </a:tabLst>
            </a:pPr>
            <a:r>
              <a:rPr sz="1100" b="1" spc="-5" dirty="0">
                <a:solidFill>
                  <a:srgbClr val="525252"/>
                </a:solidFill>
                <a:latin typeface="Arial"/>
                <a:cs typeface="Arial"/>
              </a:rPr>
              <a:t>Drivetrain </a:t>
            </a:r>
            <a:r>
              <a:rPr sz="1100" b="1" dirty="0">
                <a:solidFill>
                  <a:srgbClr val="525252"/>
                </a:solidFill>
                <a:latin typeface="Arial"/>
                <a:cs typeface="Arial"/>
              </a:rPr>
              <a:t>+ Distance </a:t>
            </a:r>
            <a:r>
              <a:rPr sz="1100" b="1" spc="-5" dirty="0">
                <a:solidFill>
                  <a:srgbClr val="525252"/>
                </a:solidFill>
                <a:latin typeface="Arial"/>
                <a:cs typeface="Arial"/>
              </a:rPr>
              <a:t>Building Instructions </a:t>
            </a:r>
            <a:r>
              <a:rPr sz="1100" b="1" dirty="0">
                <a:solidFill>
                  <a:srgbClr val="525252"/>
                </a:solidFill>
                <a:latin typeface="Arial"/>
                <a:cs typeface="Arial"/>
              </a:rPr>
              <a:t>(19</a:t>
            </a:r>
            <a:r>
              <a:rPr sz="1100" b="1" spc="-40"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marL="354965" lvl="1" indent="-160655">
              <a:lnSpc>
                <a:spcPct val="100000"/>
              </a:lnSpc>
              <a:spcBef>
                <a:spcPts val="740"/>
              </a:spcBef>
              <a:buFont typeface="Courier New"/>
              <a:buChar char="o"/>
              <a:tabLst>
                <a:tab pos="355600" algn="l"/>
              </a:tabLst>
            </a:pPr>
            <a:r>
              <a:rPr sz="1100" spc="-5" dirty="0">
                <a:solidFill>
                  <a:srgbClr val="525252"/>
                </a:solidFill>
                <a:latin typeface="Arial"/>
                <a:cs typeface="Arial"/>
              </a:rPr>
              <a:t>Right </a:t>
            </a:r>
            <a:r>
              <a:rPr sz="1100" dirty="0">
                <a:solidFill>
                  <a:srgbClr val="525252"/>
                </a:solidFill>
                <a:latin typeface="Arial"/>
                <a:cs typeface="Arial"/>
              </a:rPr>
              <a:t>Wheel: </a:t>
            </a:r>
            <a:r>
              <a:rPr sz="1100" spc="-5" dirty="0">
                <a:solidFill>
                  <a:srgbClr val="525252"/>
                </a:solidFill>
                <a:latin typeface="Arial"/>
                <a:cs typeface="Arial"/>
              </a:rPr>
              <a:t>steps </a:t>
            </a:r>
            <a:r>
              <a:rPr sz="1100" dirty="0">
                <a:solidFill>
                  <a:srgbClr val="525252"/>
                </a:solidFill>
                <a:latin typeface="Arial"/>
                <a:cs typeface="Arial"/>
              </a:rPr>
              <a:t>1 to</a:t>
            </a:r>
            <a:r>
              <a:rPr sz="1100" spc="-95" dirty="0">
                <a:solidFill>
                  <a:srgbClr val="525252"/>
                </a:solidFill>
                <a:latin typeface="Arial"/>
                <a:cs typeface="Arial"/>
              </a:rPr>
              <a:t> </a:t>
            </a:r>
            <a:r>
              <a:rPr sz="1100" dirty="0">
                <a:solidFill>
                  <a:srgbClr val="525252"/>
                </a:solidFill>
                <a:latin typeface="Arial"/>
                <a:cs typeface="Arial"/>
              </a:rPr>
              <a:t>6</a:t>
            </a:r>
            <a:endParaRPr sz="1100">
              <a:latin typeface="Arial"/>
              <a:cs typeface="Arial"/>
            </a:endParaRPr>
          </a:p>
          <a:p>
            <a:pPr marL="354965" lvl="1" indent="-170815">
              <a:lnSpc>
                <a:spcPct val="100000"/>
              </a:lnSpc>
              <a:spcBef>
                <a:spcPts val="735"/>
              </a:spcBef>
              <a:buFont typeface="Courier New"/>
              <a:buChar char="o"/>
              <a:tabLst>
                <a:tab pos="355600" algn="l"/>
              </a:tabLst>
            </a:pPr>
            <a:r>
              <a:rPr sz="1100" dirty="0">
                <a:solidFill>
                  <a:srgbClr val="525252"/>
                </a:solidFill>
                <a:latin typeface="Arial"/>
                <a:cs typeface="Arial"/>
              </a:rPr>
              <a:t>Left Wheel: </a:t>
            </a:r>
            <a:r>
              <a:rPr sz="1100" spc="-5" dirty="0">
                <a:solidFill>
                  <a:srgbClr val="525252"/>
                </a:solidFill>
                <a:latin typeface="Arial"/>
                <a:cs typeface="Arial"/>
              </a:rPr>
              <a:t>steps </a:t>
            </a:r>
            <a:r>
              <a:rPr sz="1100" dirty="0">
                <a:solidFill>
                  <a:srgbClr val="525252"/>
                </a:solidFill>
                <a:latin typeface="Arial"/>
                <a:cs typeface="Arial"/>
              </a:rPr>
              <a:t>7 to</a:t>
            </a:r>
            <a:r>
              <a:rPr sz="1100" spc="-100" dirty="0">
                <a:solidFill>
                  <a:srgbClr val="525252"/>
                </a:solidFill>
                <a:latin typeface="Arial"/>
                <a:cs typeface="Arial"/>
              </a:rPr>
              <a:t> </a:t>
            </a:r>
            <a:r>
              <a:rPr sz="1100" dirty="0">
                <a:solidFill>
                  <a:srgbClr val="525252"/>
                </a:solidFill>
                <a:latin typeface="Arial"/>
                <a:cs typeface="Arial"/>
              </a:rPr>
              <a:t>12</a:t>
            </a:r>
            <a:endParaRPr sz="1100">
              <a:latin typeface="Arial"/>
              <a:cs typeface="Arial"/>
            </a:endParaRPr>
          </a:p>
          <a:p>
            <a:pPr marL="354965" lvl="1" indent="-170815">
              <a:lnSpc>
                <a:spcPct val="100000"/>
              </a:lnSpc>
              <a:spcBef>
                <a:spcPts val="735"/>
              </a:spcBef>
              <a:buFont typeface="Courier New"/>
              <a:buChar char="o"/>
              <a:tabLst>
                <a:tab pos="355600" algn="l"/>
              </a:tabLst>
            </a:pPr>
            <a:r>
              <a:rPr sz="1100" spc="-5" dirty="0">
                <a:solidFill>
                  <a:srgbClr val="525252"/>
                </a:solidFill>
                <a:latin typeface="Arial"/>
                <a:cs typeface="Arial"/>
              </a:rPr>
              <a:t>Distance Sensor: </a:t>
            </a:r>
            <a:r>
              <a:rPr sz="1100" dirty="0">
                <a:solidFill>
                  <a:srgbClr val="525252"/>
                </a:solidFill>
                <a:latin typeface="Arial"/>
                <a:cs typeface="Arial"/>
              </a:rPr>
              <a:t>steps </a:t>
            </a:r>
            <a:r>
              <a:rPr sz="1100" spc="-10" dirty="0">
                <a:solidFill>
                  <a:srgbClr val="525252"/>
                </a:solidFill>
                <a:latin typeface="Arial"/>
                <a:cs typeface="Arial"/>
              </a:rPr>
              <a:t>13 </a:t>
            </a:r>
            <a:r>
              <a:rPr sz="1100" dirty="0">
                <a:solidFill>
                  <a:srgbClr val="525252"/>
                </a:solidFill>
                <a:latin typeface="Arial"/>
                <a:cs typeface="Arial"/>
              </a:rPr>
              <a:t>to</a:t>
            </a:r>
            <a:r>
              <a:rPr sz="1100" spc="-10" dirty="0">
                <a:solidFill>
                  <a:srgbClr val="525252"/>
                </a:solidFill>
                <a:latin typeface="Arial"/>
                <a:cs typeface="Arial"/>
              </a:rPr>
              <a:t> </a:t>
            </a:r>
            <a:r>
              <a:rPr sz="1100" dirty="0">
                <a:solidFill>
                  <a:srgbClr val="525252"/>
                </a:solidFill>
                <a:latin typeface="Arial"/>
                <a:cs typeface="Arial"/>
              </a:rPr>
              <a:t>19</a:t>
            </a:r>
            <a:endParaRPr sz="1100">
              <a:latin typeface="Arial"/>
              <a:cs typeface="Arial"/>
            </a:endParaRPr>
          </a:p>
          <a:p>
            <a:pPr marL="184785" indent="-172720">
              <a:lnSpc>
                <a:spcPct val="100000"/>
              </a:lnSpc>
              <a:spcBef>
                <a:spcPts val="800"/>
              </a:spcBef>
              <a:buClr>
                <a:srgbClr val="000000"/>
              </a:buClr>
              <a:buFont typeface="Symbol"/>
              <a:buChar char=""/>
              <a:tabLst>
                <a:tab pos="185420" algn="l"/>
              </a:tabLst>
            </a:pPr>
            <a:r>
              <a:rPr sz="1100" b="1" dirty="0">
                <a:solidFill>
                  <a:srgbClr val="525252"/>
                </a:solidFill>
                <a:latin typeface="Arial"/>
                <a:cs typeface="Arial"/>
              </a:rPr>
              <a:t>Building </a:t>
            </a:r>
            <a:r>
              <a:rPr sz="1100" b="1" spc="-5" dirty="0">
                <a:solidFill>
                  <a:srgbClr val="525252"/>
                </a:solidFill>
                <a:latin typeface="Arial"/>
                <a:cs typeface="Arial"/>
              </a:rPr>
              <a:t>Tips for </a:t>
            </a:r>
            <a:r>
              <a:rPr sz="1100" b="1" spc="-15" dirty="0">
                <a:solidFill>
                  <a:srgbClr val="525252"/>
                </a:solidFill>
                <a:latin typeface="Arial"/>
                <a:cs typeface="Arial"/>
              </a:rPr>
              <a:t>All</a:t>
            </a:r>
            <a:r>
              <a:rPr sz="1100" b="1" spc="25"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a:lnSpc>
                <a:spcPct val="100000"/>
              </a:lnSpc>
              <a:buFont typeface="Symbol"/>
              <a:buChar char=""/>
            </a:pPr>
            <a:endParaRPr sz="1050">
              <a:latin typeface="Arial"/>
              <a:cs typeface="Arial"/>
            </a:endParaRPr>
          </a:p>
          <a:p>
            <a:pPr marL="354965" marR="5080" lvl="1" indent="-160020">
              <a:lnSpc>
                <a:spcPct val="110300"/>
              </a:lnSpc>
              <a:spcBef>
                <a:spcPts val="5"/>
              </a:spcBef>
              <a:buFont typeface="Courier New"/>
              <a:buChar char="o"/>
              <a:tabLst>
                <a:tab pos="355600" algn="l"/>
              </a:tabLst>
            </a:pPr>
            <a:r>
              <a:rPr sz="1100" dirty="0">
                <a:solidFill>
                  <a:srgbClr val="525252"/>
                </a:solidFill>
                <a:latin typeface="Arial"/>
                <a:cs typeface="Arial"/>
              </a:rPr>
              <a:t>The section at the top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step shows important information </a:t>
            </a:r>
            <a:r>
              <a:rPr sz="1100" dirty="0">
                <a:solidFill>
                  <a:srgbClr val="525252"/>
                </a:solidFill>
                <a:latin typeface="Arial"/>
                <a:cs typeface="Arial"/>
              </a:rPr>
              <a:t>for the </a:t>
            </a:r>
            <a:r>
              <a:rPr sz="1100" spc="-5" dirty="0">
                <a:solidFill>
                  <a:srgbClr val="525252"/>
                </a:solidFill>
                <a:latin typeface="Arial"/>
                <a:cs typeface="Arial"/>
              </a:rPr>
              <a:t>build. </a:t>
            </a:r>
            <a:r>
              <a:rPr sz="1100" dirty="0">
                <a:solidFill>
                  <a:srgbClr val="525252"/>
                </a:solidFill>
                <a:latin typeface="Arial"/>
                <a:cs typeface="Arial"/>
              </a:rPr>
              <a:t>The first  number </a:t>
            </a:r>
            <a:r>
              <a:rPr sz="1100" spc="-5" dirty="0">
                <a:solidFill>
                  <a:srgbClr val="525252"/>
                </a:solidFill>
                <a:latin typeface="Arial"/>
                <a:cs typeface="Arial"/>
              </a:rPr>
              <a:t>under </a:t>
            </a:r>
            <a:r>
              <a:rPr sz="1100" dirty="0">
                <a:solidFill>
                  <a:srgbClr val="525252"/>
                </a:solidFill>
                <a:latin typeface="Arial"/>
                <a:cs typeface="Arial"/>
              </a:rPr>
              <a:t>the </a:t>
            </a:r>
            <a:r>
              <a:rPr sz="1100" spc="-5" dirty="0">
                <a:solidFill>
                  <a:srgbClr val="525252"/>
                </a:solidFill>
                <a:latin typeface="Arial"/>
                <a:cs typeface="Arial"/>
              </a:rPr>
              <a:t>image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 (1x, 2x, 4x, etc) is </a:t>
            </a:r>
            <a:r>
              <a:rPr sz="1100" dirty="0">
                <a:solidFill>
                  <a:srgbClr val="525252"/>
                </a:solidFill>
                <a:latin typeface="Arial"/>
                <a:cs typeface="Arial"/>
              </a:rPr>
              <a:t>the </a:t>
            </a:r>
            <a:r>
              <a:rPr sz="1100" spc="-5" dirty="0">
                <a:solidFill>
                  <a:srgbClr val="525252"/>
                </a:solidFill>
                <a:latin typeface="Arial"/>
                <a:cs typeface="Arial"/>
              </a:rPr>
              <a:t>number </a:t>
            </a:r>
            <a:r>
              <a:rPr sz="1100" spc="-10" dirty="0">
                <a:solidFill>
                  <a:srgbClr val="525252"/>
                </a:solidFill>
                <a:latin typeface="Arial"/>
                <a:cs typeface="Arial"/>
              </a:rPr>
              <a:t>of </a:t>
            </a:r>
            <a:r>
              <a:rPr sz="1100" dirty="0">
                <a:solidFill>
                  <a:srgbClr val="525252"/>
                </a:solidFill>
                <a:latin typeface="Arial"/>
                <a:cs typeface="Arial"/>
              </a:rPr>
              <a:t>that </a:t>
            </a:r>
            <a:r>
              <a:rPr sz="1100" spc="-5" dirty="0">
                <a:solidFill>
                  <a:srgbClr val="525252"/>
                </a:solidFill>
                <a:latin typeface="Arial"/>
                <a:cs typeface="Arial"/>
              </a:rPr>
              <a:t>piece you will  </a:t>
            </a:r>
            <a:r>
              <a:rPr sz="1100" dirty="0">
                <a:solidFill>
                  <a:srgbClr val="525252"/>
                </a:solidFill>
                <a:latin typeface="Arial"/>
                <a:cs typeface="Arial"/>
              </a:rPr>
              <a:t>need </a:t>
            </a:r>
            <a:r>
              <a:rPr sz="1100" spc="-5" dirty="0">
                <a:solidFill>
                  <a:srgbClr val="525252"/>
                </a:solidFill>
                <a:latin typeface="Arial"/>
                <a:cs typeface="Arial"/>
              </a:rPr>
              <a:t>in </a:t>
            </a:r>
            <a:r>
              <a:rPr sz="1100" dirty="0">
                <a:solidFill>
                  <a:srgbClr val="525252"/>
                </a:solidFill>
                <a:latin typeface="Arial"/>
                <a:cs typeface="Arial"/>
              </a:rPr>
              <a:t>this </a:t>
            </a:r>
            <a:r>
              <a:rPr sz="1100" spc="-5" dirty="0">
                <a:solidFill>
                  <a:srgbClr val="525252"/>
                </a:solidFill>
                <a:latin typeface="Arial"/>
                <a:cs typeface="Arial"/>
              </a:rPr>
              <a:t>step. </a:t>
            </a:r>
            <a:r>
              <a:rPr sz="1100" dirty="0">
                <a:solidFill>
                  <a:srgbClr val="525252"/>
                </a:solidFill>
                <a:latin typeface="Arial"/>
                <a:cs typeface="Arial"/>
              </a:rPr>
              <a:t>The </a:t>
            </a:r>
            <a:r>
              <a:rPr sz="1100" spc="-10" dirty="0">
                <a:solidFill>
                  <a:srgbClr val="525252"/>
                </a:solidFill>
                <a:latin typeface="Arial"/>
                <a:cs typeface="Arial"/>
              </a:rPr>
              <a:t>next </a:t>
            </a:r>
            <a:r>
              <a:rPr sz="1100" spc="-5" dirty="0">
                <a:solidFill>
                  <a:srgbClr val="525252"/>
                </a:solidFill>
                <a:latin typeface="Arial"/>
                <a:cs typeface="Arial"/>
              </a:rPr>
              <a:t>information under </a:t>
            </a:r>
            <a:r>
              <a:rPr sz="1100" dirty="0">
                <a:solidFill>
                  <a:srgbClr val="525252"/>
                </a:solidFill>
                <a:latin typeface="Arial"/>
                <a:cs typeface="Arial"/>
              </a:rPr>
              <a:t>the part </a:t>
            </a:r>
            <a:r>
              <a:rPr sz="1100" spc="-5" dirty="0">
                <a:solidFill>
                  <a:srgbClr val="525252"/>
                </a:solidFill>
                <a:latin typeface="Arial"/>
                <a:cs typeface="Arial"/>
              </a:rPr>
              <a:t>image </a:t>
            </a:r>
            <a:r>
              <a:rPr sz="1100" dirty="0">
                <a:solidFill>
                  <a:srgbClr val="525252"/>
                </a:solidFill>
                <a:latin typeface="Arial"/>
                <a:cs typeface="Arial"/>
              </a:rPr>
              <a:t>is the </a:t>
            </a:r>
            <a:r>
              <a:rPr sz="1100" spc="-5" dirty="0">
                <a:solidFill>
                  <a:srgbClr val="525252"/>
                </a:solidFill>
                <a:latin typeface="Arial"/>
                <a:cs typeface="Arial"/>
              </a:rPr>
              <a:t>size </a:t>
            </a:r>
            <a:r>
              <a:rPr sz="1100" dirty="0">
                <a:solidFill>
                  <a:srgbClr val="525252"/>
                </a:solidFill>
                <a:latin typeface="Arial"/>
                <a:cs typeface="Arial"/>
              </a:rPr>
              <a:t>and </a:t>
            </a:r>
            <a:r>
              <a:rPr sz="1100" spc="-5" dirty="0">
                <a:solidFill>
                  <a:srgbClr val="525252"/>
                </a:solidFill>
                <a:latin typeface="Arial"/>
                <a:cs typeface="Arial"/>
              </a:rPr>
              <a:t>description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a:t>
            </a:r>
            <a:r>
              <a:rPr sz="1100" spc="1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a:p>
            <a:pPr marL="354965" lvl="1" indent="-170815">
              <a:lnSpc>
                <a:spcPct val="100000"/>
              </a:lnSpc>
              <a:spcBef>
                <a:spcPts val="730"/>
              </a:spcBef>
              <a:buFont typeface="Courier New"/>
              <a:buChar char="o"/>
              <a:tabLst>
                <a:tab pos="355600" algn="l"/>
              </a:tabLst>
            </a:pPr>
            <a:r>
              <a:rPr sz="1100" dirty="0">
                <a:solidFill>
                  <a:srgbClr val="525252"/>
                </a:solidFill>
                <a:latin typeface="Arial"/>
                <a:cs typeface="Arial"/>
              </a:rPr>
              <a:t>The finished </a:t>
            </a:r>
            <a:r>
              <a:rPr sz="1100" spc="-5" dirty="0">
                <a:solidFill>
                  <a:srgbClr val="525252"/>
                </a:solidFill>
                <a:latin typeface="Arial"/>
                <a:cs typeface="Arial"/>
              </a:rPr>
              <a:t>step is illustrated in </a:t>
            </a:r>
            <a:r>
              <a:rPr sz="1100" dirty="0">
                <a:solidFill>
                  <a:srgbClr val="525252"/>
                </a:solidFill>
                <a:latin typeface="Arial"/>
                <a:cs typeface="Arial"/>
              </a:rPr>
              <a:t>the box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lower </a:t>
            </a:r>
            <a:r>
              <a:rPr sz="1100" dirty="0">
                <a:solidFill>
                  <a:srgbClr val="525252"/>
                </a:solidFill>
                <a:latin typeface="Arial"/>
                <a:cs typeface="Arial"/>
              </a:rPr>
              <a:t>right</a:t>
            </a:r>
            <a:r>
              <a:rPr sz="1100" spc="-40" dirty="0">
                <a:solidFill>
                  <a:srgbClr val="525252"/>
                </a:solidFill>
                <a:latin typeface="Arial"/>
                <a:cs typeface="Arial"/>
              </a:rPr>
              <a:t> </a:t>
            </a:r>
            <a:r>
              <a:rPr sz="1100" spc="-5" dirty="0">
                <a:solidFill>
                  <a:srgbClr val="525252"/>
                </a:solidFill>
                <a:latin typeface="Arial"/>
                <a:cs typeface="Arial"/>
              </a:rPr>
              <a:t>corner.</a:t>
            </a:r>
            <a:endParaRPr sz="11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4" name="object 4"/>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35760" y="4608703"/>
            <a:ext cx="547941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67: Make sure that the 100mm </a:t>
            </a:r>
            <a:r>
              <a:rPr sz="900" i="1" dirty="0">
                <a:solidFill>
                  <a:srgbClr val="525252"/>
                </a:solidFill>
                <a:latin typeface="Arial"/>
                <a:cs typeface="Arial"/>
              </a:rPr>
              <a:t>Travel </a:t>
            </a:r>
            <a:r>
              <a:rPr sz="900" i="1" spc="-5" dirty="0">
                <a:solidFill>
                  <a:srgbClr val="525252"/>
                </a:solidFill>
                <a:latin typeface="Arial"/>
                <a:cs typeface="Arial"/>
              </a:rPr>
              <a:t>Tire fits snugly in the grove of the </a:t>
            </a:r>
            <a:r>
              <a:rPr sz="900" i="1" spc="-10" dirty="0">
                <a:solidFill>
                  <a:srgbClr val="525252"/>
                </a:solidFill>
                <a:latin typeface="Arial"/>
                <a:cs typeface="Arial"/>
              </a:rPr>
              <a:t>2x </a:t>
            </a:r>
            <a:r>
              <a:rPr sz="900" i="1" dirty="0">
                <a:solidFill>
                  <a:srgbClr val="525252"/>
                </a:solidFill>
                <a:latin typeface="Arial"/>
                <a:cs typeface="Arial"/>
              </a:rPr>
              <a:t>Wide, ½ </a:t>
            </a:r>
            <a:r>
              <a:rPr sz="900" i="1" spc="-5" dirty="0">
                <a:solidFill>
                  <a:srgbClr val="525252"/>
                </a:solidFill>
                <a:latin typeface="Arial"/>
                <a:cs typeface="Arial"/>
              </a:rPr>
              <a:t>Corner</a:t>
            </a:r>
            <a:r>
              <a:rPr sz="900" i="1" spc="135" dirty="0">
                <a:solidFill>
                  <a:srgbClr val="525252"/>
                </a:solidFill>
                <a:latin typeface="Arial"/>
                <a:cs typeface="Arial"/>
              </a:rPr>
              <a:t> </a:t>
            </a:r>
            <a:r>
              <a:rPr sz="900" i="1" spc="-5" dirty="0">
                <a:solidFill>
                  <a:srgbClr val="525252"/>
                </a:solidFill>
                <a:latin typeface="Arial"/>
                <a:cs typeface="Arial"/>
              </a:rPr>
              <a:t>Connector.</a:t>
            </a:r>
            <a:endParaRPr sz="900">
              <a:latin typeface="Arial"/>
              <a:cs typeface="Arial"/>
            </a:endParaRPr>
          </a:p>
        </p:txBody>
      </p:sp>
      <p:sp>
        <p:nvSpPr>
          <p:cNvPr id="4" name="object 4"/>
          <p:cNvSpPr txBox="1"/>
          <p:nvPr/>
        </p:nvSpPr>
        <p:spPr>
          <a:xfrm>
            <a:off x="2536063" y="7219568"/>
            <a:ext cx="2882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68: The orange 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3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5" name="object 5"/>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2562860"/>
            <a:ext cx="2438400" cy="192992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172328"/>
            <a:ext cx="2438400" cy="19299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167629"/>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4" name="object 4"/>
          <p:cNvSpPr/>
          <p:nvPr/>
        </p:nvSpPr>
        <p:spPr>
          <a:xfrm>
            <a:off x="2762250" y="2562860"/>
            <a:ext cx="2438400" cy="19507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4649470"/>
            <a:ext cx="2438400" cy="19507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6736080"/>
            <a:ext cx="2438400" cy="19507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757423" y="673138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35760" y="6696836"/>
            <a:ext cx="547941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75: Make sure that the 100mm </a:t>
            </a:r>
            <a:r>
              <a:rPr sz="900" i="1" dirty="0">
                <a:solidFill>
                  <a:srgbClr val="525252"/>
                </a:solidFill>
                <a:latin typeface="Arial"/>
                <a:cs typeface="Arial"/>
              </a:rPr>
              <a:t>Travel </a:t>
            </a:r>
            <a:r>
              <a:rPr sz="900" i="1" spc="-5" dirty="0">
                <a:solidFill>
                  <a:srgbClr val="525252"/>
                </a:solidFill>
                <a:latin typeface="Arial"/>
                <a:cs typeface="Arial"/>
              </a:rPr>
              <a:t>Tire fits snugly in the grove of the </a:t>
            </a:r>
            <a:r>
              <a:rPr sz="900" i="1" spc="-10" dirty="0">
                <a:solidFill>
                  <a:srgbClr val="525252"/>
                </a:solidFill>
                <a:latin typeface="Arial"/>
                <a:cs typeface="Arial"/>
              </a:rPr>
              <a:t>2x </a:t>
            </a:r>
            <a:r>
              <a:rPr sz="900" i="1" dirty="0">
                <a:solidFill>
                  <a:srgbClr val="525252"/>
                </a:solidFill>
                <a:latin typeface="Arial"/>
                <a:cs typeface="Arial"/>
              </a:rPr>
              <a:t>Wide, ½ </a:t>
            </a:r>
            <a:r>
              <a:rPr sz="900" i="1" spc="-5" dirty="0">
                <a:solidFill>
                  <a:srgbClr val="525252"/>
                </a:solidFill>
                <a:latin typeface="Arial"/>
                <a:cs typeface="Arial"/>
              </a:rPr>
              <a:t>Corner</a:t>
            </a:r>
            <a:r>
              <a:rPr sz="900" i="1" spc="135" dirty="0">
                <a:solidFill>
                  <a:srgbClr val="525252"/>
                </a:solidFill>
                <a:latin typeface="Arial"/>
                <a:cs typeface="Arial"/>
              </a:rPr>
              <a:t> </a:t>
            </a:r>
            <a:r>
              <a:rPr sz="900" i="1" spc="-5" dirty="0">
                <a:solidFill>
                  <a:srgbClr val="525252"/>
                </a:solidFill>
                <a:latin typeface="Arial"/>
                <a:cs typeface="Arial"/>
              </a:rPr>
              <a:t>Connector.</a:t>
            </a:r>
            <a:endParaRPr sz="900">
              <a:latin typeface="Arial"/>
              <a:cs typeface="Arial"/>
            </a:endParaRPr>
          </a:p>
        </p:txBody>
      </p:sp>
      <p:sp>
        <p:nvSpPr>
          <p:cNvPr id="4" name="object 4"/>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2562860"/>
            <a:ext cx="2438400" cy="19299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8" name="object 8"/>
          <p:cNvSpPr/>
          <p:nvPr/>
        </p:nvSpPr>
        <p:spPr>
          <a:xfrm>
            <a:off x="2762250" y="4649470"/>
            <a:ext cx="2438400" cy="192992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57423" y="4644771"/>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063" y="2521966"/>
            <a:ext cx="28829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76: The orange 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3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3" name="object 3"/>
          <p:cNvSpPr txBox="1"/>
          <p:nvPr/>
        </p:nvSpPr>
        <p:spPr>
          <a:xfrm>
            <a:off x="1177848" y="5131434"/>
            <a:ext cx="5597525" cy="304800"/>
          </a:xfrm>
          <a:prstGeom prst="rect">
            <a:avLst/>
          </a:prstGeom>
        </p:spPr>
        <p:txBody>
          <a:bodyPr vert="horz" wrap="square" lIns="0" tIns="7620" rIns="0" bIns="0" rtlCol="0">
            <a:spAutoFit/>
          </a:bodyPr>
          <a:lstStyle/>
          <a:p>
            <a:pPr marL="2703830" marR="5080" indent="-2691765">
              <a:lnSpc>
                <a:spcPct val="103499"/>
              </a:lnSpc>
              <a:spcBef>
                <a:spcPts val="60"/>
              </a:spcBef>
            </a:pPr>
            <a:r>
              <a:rPr sz="900" i="1" spc="-5" dirty="0">
                <a:solidFill>
                  <a:srgbClr val="525252"/>
                </a:solidFill>
                <a:latin typeface="Arial"/>
                <a:cs typeface="Arial"/>
              </a:rPr>
              <a:t>Step 77: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4" name="object 4"/>
          <p:cNvSpPr txBox="1"/>
          <p:nvPr/>
        </p:nvSpPr>
        <p:spPr>
          <a:xfrm>
            <a:off x="1177848" y="7884414"/>
            <a:ext cx="5593080" cy="304800"/>
          </a:xfrm>
          <a:prstGeom prst="rect">
            <a:avLst/>
          </a:prstGeom>
        </p:spPr>
        <p:txBody>
          <a:bodyPr vert="horz" wrap="square" lIns="0" tIns="8255" rIns="0" bIns="0" rtlCol="0">
            <a:spAutoFit/>
          </a:bodyPr>
          <a:lstStyle/>
          <a:p>
            <a:pPr marL="2703830" marR="5080" indent="-2691765">
              <a:lnSpc>
                <a:spcPct val="103299"/>
              </a:lnSpc>
              <a:spcBef>
                <a:spcPts val="65"/>
              </a:spcBef>
            </a:pPr>
            <a:r>
              <a:rPr sz="900" i="1" spc="-5" dirty="0">
                <a:solidFill>
                  <a:srgbClr val="525252"/>
                </a:solidFill>
                <a:latin typeface="Arial"/>
                <a:cs typeface="Arial"/>
              </a:rPr>
              <a:t>Step 78: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5" name="object 5"/>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085719"/>
            <a:ext cx="2438400" cy="195071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080892"/>
            <a:ext cx="2447925" cy="1960245"/>
          </a:xfrm>
          <a:custGeom>
            <a:avLst/>
            <a:gdLst/>
            <a:ahLst/>
            <a:cxnLst/>
            <a:rect l="l" t="t" r="r" b="b"/>
            <a:pathLst>
              <a:path w="2447925" h="1960245">
                <a:moveTo>
                  <a:pt x="0" y="1960244"/>
                </a:moveTo>
                <a:lnTo>
                  <a:pt x="2447925" y="1960244"/>
                </a:lnTo>
                <a:lnTo>
                  <a:pt x="2447925" y="0"/>
                </a:lnTo>
                <a:lnTo>
                  <a:pt x="0" y="0"/>
                </a:lnTo>
                <a:lnTo>
                  <a:pt x="0" y="1960244"/>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837046"/>
            <a:ext cx="2438400" cy="195072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83222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47368" y="4608703"/>
            <a:ext cx="5661660" cy="304800"/>
          </a:xfrm>
          <a:prstGeom prst="rect">
            <a:avLst/>
          </a:prstGeom>
        </p:spPr>
        <p:txBody>
          <a:bodyPr vert="horz" wrap="square" lIns="0" tIns="8255" rIns="0" bIns="0" rtlCol="0">
            <a:spAutoFit/>
          </a:bodyPr>
          <a:lstStyle/>
          <a:p>
            <a:pPr marL="2482850" marR="5080" indent="-2470785">
              <a:lnSpc>
                <a:spcPct val="103299"/>
              </a:lnSpc>
              <a:spcBef>
                <a:spcPts val="65"/>
              </a:spcBef>
            </a:pPr>
            <a:r>
              <a:rPr sz="900" i="1" spc="-5" dirty="0">
                <a:solidFill>
                  <a:srgbClr val="525252"/>
                </a:solidFill>
                <a:latin typeface="Arial"/>
                <a:cs typeface="Arial"/>
              </a:rPr>
              <a:t>Step 80: The sensor being attached </a:t>
            </a:r>
            <a:r>
              <a:rPr sz="900" i="1" spc="-10" dirty="0">
                <a:solidFill>
                  <a:srgbClr val="525252"/>
                </a:solidFill>
                <a:latin typeface="Arial"/>
                <a:cs typeface="Arial"/>
              </a:rPr>
              <a:t>is </a:t>
            </a:r>
            <a:r>
              <a:rPr sz="900" i="1" spc="-5" dirty="0">
                <a:solidFill>
                  <a:srgbClr val="525252"/>
                </a:solidFill>
                <a:latin typeface="Arial"/>
                <a:cs typeface="Arial"/>
              </a:rPr>
              <a:t>the Color Sensor. Ensure the sensor is placed in </a:t>
            </a:r>
            <a:r>
              <a:rPr sz="900" i="1" spc="-10" dirty="0">
                <a:solidFill>
                  <a:srgbClr val="525252"/>
                </a:solidFill>
                <a:latin typeface="Arial"/>
                <a:cs typeface="Arial"/>
              </a:rPr>
              <a:t>the </a:t>
            </a:r>
            <a:r>
              <a:rPr sz="900" i="1" spc="5" dirty="0">
                <a:solidFill>
                  <a:srgbClr val="525252"/>
                </a:solidFill>
                <a:latin typeface="Arial"/>
                <a:cs typeface="Arial"/>
              </a:rPr>
              <a:t>correct </a:t>
            </a:r>
            <a:r>
              <a:rPr sz="900" i="1" spc="-5" dirty="0">
                <a:solidFill>
                  <a:srgbClr val="525252"/>
                </a:solidFill>
                <a:latin typeface="Arial"/>
                <a:cs typeface="Arial"/>
              </a:rPr>
              <a:t>way </a:t>
            </a:r>
            <a:r>
              <a:rPr sz="900" i="1" spc="-10" dirty="0">
                <a:solidFill>
                  <a:srgbClr val="525252"/>
                </a:solidFill>
                <a:latin typeface="Arial"/>
                <a:cs typeface="Arial"/>
              </a:rPr>
              <a:t>to </a:t>
            </a:r>
            <a:r>
              <a:rPr sz="900" i="1" spc="-5" dirty="0">
                <a:solidFill>
                  <a:srgbClr val="525252"/>
                </a:solidFill>
                <a:latin typeface="Arial"/>
                <a:cs typeface="Arial"/>
              </a:rPr>
              <a:t>allow  cable access.</a:t>
            </a:r>
            <a:endParaRPr sz="900">
              <a:latin typeface="Arial"/>
              <a:cs typeface="Arial"/>
            </a:endParaRPr>
          </a:p>
        </p:txBody>
      </p:sp>
      <p:sp>
        <p:nvSpPr>
          <p:cNvPr id="4" name="object 4"/>
          <p:cNvSpPr txBox="1"/>
          <p:nvPr/>
        </p:nvSpPr>
        <p:spPr>
          <a:xfrm>
            <a:off x="1177848" y="7361682"/>
            <a:ext cx="5593080" cy="304800"/>
          </a:xfrm>
          <a:prstGeom prst="rect">
            <a:avLst/>
          </a:prstGeom>
        </p:spPr>
        <p:txBody>
          <a:bodyPr vert="horz" wrap="square" lIns="0" tIns="8255" rIns="0" bIns="0" rtlCol="0">
            <a:spAutoFit/>
          </a:bodyPr>
          <a:lstStyle/>
          <a:p>
            <a:pPr marL="2703830" marR="5080" indent="-2691765">
              <a:lnSpc>
                <a:spcPct val="103299"/>
              </a:lnSpc>
              <a:spcBef>
                <a:spcPts val="65"/>
              </a:spcBef>
            </a:pPr>
            <a:r>
              <a:rPr sz="900" i="1" spc="-5" dirty="0">
                <a:solidFill>
                  <a:srgbClr val="525252"/>
                </a:solidFill>
                <a:latin typeface="Arial"/>
                <a:cs typeface="Arial"/>
              </a:rPr>
              <a:t>Step 81: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5" name="object 5"/>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2562860"/>
            <a:ext cx="2438400" cy="192992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2558160"/>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314188"/>
            <a:ext cx="2438400" cy="19299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30936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2480945" marR="121920" indent="-2355215">
              <a:lnSpc>
                <a:spcPts val="4720"/>
              </a:lnSpc>
              <a:spcBef>
                <a:spcPts val="375"/>
              </a:spcBef>
              <a:tabLst>
                <a:tab pos="1124585" algn="l"/>
                <a:tab pos="3192780" algn="l"/>
                <a:tab pos="3493135" algn="l"/>
                <a:tab pos="5265420" algn="l"/>
              </a:tabLst>
            </a:pPr>
            <a:r>
              <a:rPr spc="40" dirty="0"/>
              <a:t>Buil</a:t>
            </a:r>
            <a:r>
              <a:rPr spc="60" dirty="0"/>
              <a:t>d</a:t>
            </a:r>
            <a:r>
              <a:rPr dirty="0"/>
              <a:t>	</a:t>
            </a:r>
            <a:r>
              <a:rPr spc="30" dirty="0"/>
              <a:t>I</a:t>
            </a:r>
            <a:r>
              <a:rPr spc="45" dirty="0"/>
              <a:t>n</a:t>
            </a:r>
            <a:r>
              <a:rPr spc="55" dirty="0"/>
              <a:t>s</a:t>
            </a:r>
            <a:r>
              <a:rPr spc="35" dirty="0"/>
              <a:t>truction</a:t>
            </a:r>
            <a:r>
              <a:rPr spc="50" dirty="0"/>
              <a:t>s</a:t>
            </a:r>
            <a:r>
              <a:rPr dirty="0"/>
              <a:t>	</a:t>
            </a:r>
            <a:r>
              <a:rPr spc="30" dirty="0"/>
              <a:t>-</a:t>
            </a:r>
            <a:r>
              <a:rPr dirty="0"/>
              <a:t>	</a:t>
            </a:r>
            <a:r>
              <a:rPr spc="50" dirty="0"/>
              <a:t>Assembly</a:t>
            </a:r>
            <a:r>
              <a:rPr dirty="0"/>
              <a:t>	</a:t>
            </a:r>
            <a:r>
              <a:rPr spc="60" dirty="0"/>
              <a:t>a</a:t>
            </a:r>
            <a:r>
              <a:rPr spc="55" dirty="0"/>
              <a:t>n</a:t>
            </a:r>
            <a:r>
              <a:rPr spc="35" dirty="0"/>
              <a:t>d  </a:t>
            </a:r>
            <a:r>
              <a:rPr spc="45" dirty="0"/>
              <a:t>Wiring</a:t>
            </a:r>
          </a:p>
        </p:txBody>
      </p:sp>
      <p:sp>
        <p:nvSpPr>
          <p:cNvPr id="3" name="object 3"/>
          <p:cNvSpPr txBox="1"/>
          <p:nvPr/>
        </p:nvSpPr>
        <p:spPr>
          <a:xfrm>
            <a:off x="1084884" y="2220214"/>
            <a:ext cx="28079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Build </a:t>
            </a:r>
            <a:r>
              <a:rPr sz="1800" dirty="0">
                <a:solidFill>
                  <a:srgbClr val="0077C7"/>
                </a:solidFill>
                <a:latin typeface="Arial"/>
                <a:cs typeface="Arial"/>
              </a:rPr>
              <a:t>Instructions</a:t>
            </a:r>
            <a:r>
              <a:rPr sz="1800" spc="-50" dirty="0">
                <a:solidFill>
                  <a:srgbClr val="0077C7"/>
                </a:solidFill>
                <a:latin typeface="Arial"/>
                <a:cs typeface="Arial"/>
              </a:rPr>
              <a:t> </a:t>
            </a:r>
            <a:r>
              <a:rPr sz="1800" spc="-5" dirty="0">
                <a:solidFill>
                  <a:srgbClr val="0077C7"/>
                </a:solidFill>
                <a:latin typeface="Arial"/>
                <a:cs typeface="Arial"/>
              </a:rPr>
              <a:t>Summary</a:t>
            </a:r>
            <a:endParaRPr sz="1800">
              <a:latin typeface="Arial"/>
              <a:cs typeface="Arial"/>
            </a:endParaRPr>
          </a:p>
        </p:txBody>
      </p:sp>
      <p:sp>
        <p:nvSpPr>
          <p:cNvPr id="4" name="object 4"/>
          <p:cNvSpPr txBox="1"/>
          <p:nvPr/>
        </p:nvSpPr>
        <p:spPr>
          <a:xfrm>
            <a:off x="1084884" y="2575915"/>
            <a:ext cx="5730240" cy="5438140"/>
          </a:xfrm>
          <a:prstGeom prst="rect">
            <a:avLst/>
          </a:prstGeom>
        </p:spPr>
        <p:txBody>
          <a:bodyPr vert="horz" wrap="square" lIns="0" tIns="106680" rIns="0" bIns="0" rtlCol="0">
            <a:spAutoFit/>
          </a:bodyPr>
          <a:lstStyle/>
          <a:p>
            <a:pPr marL="184785" indent="-172720">
              <a:lnSpc>
                <a:spcPct val="100000"/>
              </a:lnSpc>
              <a:spcBef>
                <a:spcPts val="840"/>
              </a:spcBef>
              <a:buClr>
                <a:srgbClr val="000000"/>
              </a:buClr>
              <a:buFont typeface="Symbol"/>
              <a:buChar char=""/>
              <a:tabLst>
                <a:tab pos="185420" algn="l"/>
              </a:tabLst>
            </a:pPr>
            <a:r>
              <a:rPr sz="1100" b="1" dirty="0">
                <a:solidFill>
                  <a:srgbClr val="525252"/>
                </a:solidFill>
                <a:latin typeface="Arial"/>
                <a:cs typeface="Arial"/>
              </a:rPr>
              <a:t>Assembly and Wiring </a:t>
            </a:r>
            <a:r>
              <a:rPr sz="1100" b="1" spc="-5" dirty="0">
                <a:solidFill>
                  <a:srgbClr val="525252"/>
                </a:solidFill>
                <a:latin typeface="Arial"/>
                <a:cs typeface="Arial"/>
              </a:rPr>
              <a:t>(11</a:t>
            </a:r>
            <a:r>
              <a:rPr sz="1100" b="1" spc="-40" dirty="0">
                <a:solidFill>
                  <a:srgbClr val="525252"/>
                </a:solidFill>
                <a:latin typeface="Arial"/>
                <a:cs typeface="Arial"/>
              </a:rPr>
              <a:t> </a:t>
            </a:r>
            <a:r>
              <a:rPr sz="1100" b="1" spc="-5" dirty="0">
                <a:solidFill>
                  <a:srgbClr val="525252"/>
                </a:solidFill>
                <a:latin typeface="Arial"/>
                <a:cs typeface="Arial"/>
              </a:rPr>
              <a:t>steps):</a:t>
            </a:r>
            <a:endParaRPr sz="1100">
              <a:latin typeface="Arial"/>
              <a:cs typeface="Arial"/>
            </a:endParaRPr>
          </a:p>
          <a:p>
            <a:pPr marL="354965" lvl="1" indent="-160655">
              <a:lnSpc>
                <a:spcPct val="100000"/>
              </a:lnSpc>
              <a:spcBef>
                <a:spcPts val="745"/>
              </a:spcBef>
              <a:buFont typeface="Courier New"/>
              <a:buChar char="o"/>
              <a:tabLst>
                <a:tab pos="355600" algn="l"/>
              </a:tabLst>
            </a:pPr>
            <a:r>
              <a:rPr sz="1100" spc="-5" dirty="0">
                <a:solidFill>
                  <a:srgbClr val="525252"/>
                </a:solidFill>
                <a:latin typeface="Arial"/>
                <a:cs typeface="Arial"/>
              </a:rPr>
              <a:t>Final Assembly: </a:t>
            </a:r>
            <a:r>
              <a:rPr sz="1100" dirty="0">
                <a:solidFill>
                  <a:srgbClr val="525252"/>
                </a:solidFill>
                <a:latin typeface="Arial"/>
                <a:cs typeface="Arial"/>
              </a:rPr>
              <a:t>steps 83 to</a:t>
            </a:r>
            <a:r>
              <a:rPr sz="1100" spc="-15" dirty="0">
                <a:solidFill>
                  <a:srgbClr val="525252"/>
                </a:solidFill>
                <a:latin typeface="Arial"/>
                <a:cs typeface="Arial"/>
              </a:rPr>
              <a:t> </a:t>
            </a:r>
            <a:r>
              <a:rPr sz="1100" dirty="0">
                <a:solidFill>
                  <a:srgbClr val="525252"/>
                </a:solidFill>
                <a:latin typeface="Arial"/>
                <a:cs typeface="Arial"/>
              </a:rPr>
              <a:t>93</a:t>
            </a:r>
            <a:endParaRPr sz="1100">
              <a:latin typeface="Arial"/>
              <a:cs typeface="Arial"/>
            </a:endParaRPr>
          </a:p>
          <a:p>
            <a:pPr marL="354965" marR="67310" lvl="1" indent="-170815">
              <a:lnSpc>
                <a:spcPct val="110000"/>
              </a:lnSpc>
              <a:spcBef>
                <a:spcPts val="605"/>
              </a:spcBef>
              <a:buFont typeface="Courier New"/>
              <a:buChar char="o"/>
              <a:tabLst>
                <a:tab pos="355600" algn="l"/>
              </a:tabLst>
            </a:pPr>
            <a:r>
              <a:rPr sz="1100" dirty="0">
                <a:solidFill>
                  <a:srgbClr val="525252"/>
                </a:solidFill>
                <a:latin typeface="Arial"/>
                <a:cs typeface="Arial"/>
              </a:rPr>
              <a:t>The group </a:t>
            </a:r>
            <a:r>
              <a:rPr sz="1100" spc="-5" dirty="0">
                <a:solidFill>
                  <a:srgbClr val="525252"/>
                </a:solidFill>
                <a:latin typeface="Arial"/>
                <a:cs typeface="Arial"/>
              </a:rPr>
              <a:t>is also responsible </a:t>
            </a:r>
            <a:r>
              <a:rPr sz="1100" spc="5" dirty="0">
                <a:solidFill>
                  <a:srgbClr val="525252"/>
                </a:solidFill>
                <a:latin typeface="Arial"/>
                <a:cs typeface="Arial"/>
              </a:rPr>
              <a:t>for </a:t>
            </a:r>
            <a:r>
              <a:rPr sz="1100" spc="-5" dirty="0">
                <a:solidFill>
                  <a:srgbClr val="525252"/>
                </a:solidFill>
                <a:latin typeface="Arial"/>
                <a:cs typeface="Arial"/>
              </a:rPr>
              <a:t>making </a:t>
            </a:r>
            <a:r>
              <a:rPr sz="1100" dirty="0">
                <a:solidFill>
                  <a:srgbClr val="525252"/>
                </a:solidFill>
                <a:latin typeface="Arial"/>
                <a:cs typeface="Arial"/>
              </a:rPr>
              <a:t>sure the </a:t>
            </a:r>
            <a:r>
              <a:rPr sz="1100" spc="-5" dirty="0">
                <a:solidFill>
                  <a:srgbClr val="525252"/>
                </a:solidFill>
                <a:latin typeface="Arial"/>
                <a:cs typeface="Arial"/>
                <a:hlinkClick r:id="rId2"/>
              </a:rPr>
              <a:t>sensors </a:t>
            </a:r>
            <a:r>
              <a:rPr sz="1100" dirty="0">
                <a:solidFill>
                  <a:srgbClr val="525252"/>
                </a:solidFill>
                <a:latin typeface="Arial"/>
                <a:cs typeface="Arial"/>
                <a:hlinkClick r:id="rId2"/>
              </a:rPr>
              <a:t>and </a:t>
            </a:r>
            <a:r>
              <a:rPr sz="1100" spc="-5" dirty="0">
                <a:solidFill>
                  <a:srgbClr val="525252"/>
                </a:solidFill>
                <a:latin typeface="Arial"/>
                <a:cs typeface="Arial"/>
                <a:hlinkClick r:id="rId2"/>
              </a:rPr>
              <a:t>motors are </a:t>
            </a:r>
            <a:r>
              <a:rPr sz="1100" dirty="0">
                <a:solidFill>
                  <a:srgbClr val="525252"/>
                </a:solidFill>
                <a:latin typeface="Arial"/>
                <a:cs typeface="Arial"/>
                <a:hlinkClick r:id="rId2"/>
              </a:rPr>
              <a:t>attached to  the </a:t>
            </a:r>
            <a:r>
              <a:rPr sz="1100" spc="-5" dirty="0">
                <a:solidFill>
                  <a:srgbClr val="525252"/>
                </a:solidFill>
                <a:latin typeface="Arial"/>
                <a:cs typeface="Arial"/>
                <a:hlinkClick r:id="rId2"/>
              </a:rPr>
              <a:t>correct ports </a:t>
            </a:r>
            <a:r>
              <a:rPr sz="1100" spc="-5" dirty="0">
                <a:solidFill>
                  <a:srgbClr val="525252"/>
                </a:solidFill>
                <a:latin typeface="Arial"/>
                <a:cs typeface="Arial"/>
              </a:rPr>
              <a:t>using the designated Smart</a:t>
            </a:r>
            <a:r>
              <a:rPr sz="1100" spc="35" dirty="0">
                <a:solidFill>
                  <a:srgbClr val="525252"/>
                </a:solidFill>
                <a:latin typeface="Arial"/>
                <a:cs typeface="Arial"/>
              </a:rPr>
              <a:t> </a:t>
            </a:r>
            <a:r>
              <a:rPr sz="1100" spc="-5" dirty="0">
                <a:solidFill>
                  <a:srgbClr val="525252"/>
                </a:solidFill>
                <a:latin typeface="Arial"/>
                <a:cs typeface="Arial"/>
              </a:rPr>
              <a:t>Cables.</a:t>
            </a:r>
            <a:endParaRPr sz="1100">
              <a:latin typeface="Arial"/>
              <a:cs typeface="Arial"/>
            </a:endParaRPr>
          </a:p>
          <a:p>
            <a:pPr marL="469265" lvl="2" indent="-114935">
              <a:lnSpc>
                <a:spcPct val="100000"/>
              </a:lnSpc>
              <a:spcBef>
                <a:spcPts val="765"/>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1: Left</a:t>
            </a:r>
            <a:r>
              <a:rPr sz="1100" spc="-5" dirty="0">
                <a:solidFill>
                  <a:srgbClr val="525252"/>
                </a:solidFill>
                <a:latin typeface="Arial"/>
                <a:cs typeface="Arial"/>
              </a:rPr>
              <a:t> </a:t>
            </a:r>
            <a:r>
              <a:rPr sz="1100" spc="5" dirty="0">
                <a:solidFill>
                  <a:srgbClr val="525252"/>
                </a:solidFill>
                <a:latin typeface="Arial"/>
                <a:cs typeface="Arial"/>
              </a:rPr>
              <a:t>Wheel</a:t>
            </a:r>
            <a:endParaRPr sz="1100">
              <a:latin typeface="Arial"/>
              <a:cs typeface="Arial"/>
            </a:endParaRPr>
          </a:p>
          <a:p>
            <a:pPr marL="469265" lvl="2" indent="-114935">
              <a:lnSpc>
                <a:spcPct val="100000"/>
              </a:lnSpc>
              <a:spcBef>
                <a:spcPts val="770"/>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2: </a:t>
            </a:r>
            <a:r>
              <a:rPr sz="1100" dirty="0">
                <a:solidFill>
                  <a:srgbClr val="525252"/>
                </a:solidFill>
                <a:latin typeface="Arial"/>
                <a:cs typeface="Arial"/>
              </a:rPr>
              <a:t>Touch</a:t>
            </a:r>
            <a:r>
              <a:rPr sz="1100" spc="10" dirty="0">
                <a:solidFill>
                  <a:srgbClr val="525252"/>
                </a:solidFill>
                <a:latin typeface="Arial"/>
                <a:cs typeface="Arial"/>
              </a:rPr>
              <a:t> </a:t>
            </a:r>
            <a:r>
              <a:rPr sz="1100" spc="-5" dirty="0">
                <a:solidFill>
                  <a:srgbClr val="525252"/>
                </a:solidFill>
                <a:latin typeface="Arial"/>
                <a:cs typeface="Arial"/>
              </a:rPr>
              <a:t>LED</a:t>
            </a:r>
            <a:endParaRPr sz="1100">
              <a:latin typeface="Arial"/>
              <a:cs typeface="Arial"/>
            </a:endParaRPr>
          </a:p>
          <a:p>
            <a:pPr marL="469265" lvl="2" indent="-114935">
              <a:lnSpc>
                <a:spcPct val="100000"/>
              </a:lnSpc>
              <a:spcBef>
                <a:spcPts val="755"/>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3: </a:t>
            </a:r>
            <a:r>
              <a:rPr sz="1100" spc="-5" dirty="0">
                <a:solidFill>
                  <a:srgbClr val="525252"/>
                </a:solidFill>
                <a:latin typeface="Arial"/>
                <a:cs typeface="Arial"/>
              </a:rPr>
              <a:t>Color</a:t>
            </a:r>
            <a:r>
              <a:rPr sz="1100" spc="20" dirty="0">
                <a:solidFill>
                  <a:srgbClr val="525252"/>
                </a:solidFill>
                <a:latin typeface="Arial"/>
                <a:cs typeface="Arial"/>
              </a:rPr>
              <a:t> </a:t>
            </a:r>
            <a:r>
              <a:rPr sz="1100" dirty="0">
                <a:solidFill>
                  <a:srgbClr val="525252"/>
                </a:solidFill>
                <a:latin typeface="Arial"/>
                <a:cs typeface="Arial"/>
              </a:rPr>
              <a:t>Sensor</a:t>
            </a:r>
            <a:endParaRPr sz="1100">
              <a:latin typeface="Arial"/>
              <a:cs typeface="Arial"/>
            </a:endParaRPr>
          </a:p>
          <a:p>
            <a:pPr marL="469265" lvl="2" indent="-114935">
              <a:lnSpc>
                <a:spcPct val="100000"/>
              </a:lnSpc>
              <a:spcBef>
                <a:spcPts val="770"/>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4: </a:t>
            </a:r>
            <a:r>
              <a:rPr sz="1100" spc="-5" dirty="0">
                <a:solidFill>
                  <a:srgbClr val="525252"/>
                </a:solidFill>
                <a:latin typeface="Arial"/>
                <a:cs typeface="Arial"/>
              </a:rPr>
              <a:t>Gyro</a:t>
            </a:r>
            <a:r>
              <a:rPr sz="1100" spc="-40" dirty="0">
                <a:solidFill>
                  <a:srgbClr val="525252"/>
                </a:solidFill>
                <a:latin typeface="Arial"/>
                <a:cs typeface="Arial"/>
              </a:rPr>
              <a:t> </a:t>
            </a:r>
            <a:r>
              <a:rPr sz="1100" spc="-5" dirty="0">
                <a:solidFill>
                  <a:srgbClr val="525252"/>
                </a:solidFill>
                <a:latin typeface="Arial"/>
                <a:cs typeface="Arial"/>
              </a:rPr>
              <a:t>Sensor</a:t>
            </a:r>
            <a:endParaRPr sz="1100">
              <a:latin typeface="Arial"/>
              <a:cs typeface="Arial"/>
            </a:endParaRPr>
          </a:p>
          <a:p>
            <a:pPr marL="469265" lvl="2" indent="-114935">
              <a:lnSpc>
                <a:spcPct val="100000"/>
              </a:lnSpc>
              <a:spcBef>
                <a:spcPts val="765"/>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6: </a:t>
            </a:r>
            <a:r>
              <a:rPr sz="1100" spc="-5" dirty="0">
                <a:solidFill>
                  <a:srgbClr val="525252"/>
                </a:solidFill>
                <a:latin typeface="Arial"/>
                <a:cs typeface="Arial"/>
              </a:rPr>
              <a:t>Right</a:t>
            </a:r>
            <a:r>
              <a:rPr sz="1100" spc="-65" dirty="0">
                <a:solidFill>
                  <a:srgbClr val="525252"/>
                </a:solidFill>
                <a:latin typeface="Arial"/>
                <a:cs typeface="Arial"/>
              </a:rPr>
              <a:t> </a:t>
            </a:r>
            <a:r>
              <a:rPr sz="1100" dirty="0">
                <a:solidFill>
                  <a:srgbClr val="525252"/>
                </a:solidFill>
                <a:latin typeface="Arial"/>
                <a:cs typeface="Arial"/>
              </a:rPr>
              <a:t>Wheel</a:t>
            </a:r>
            <a:endParaRPr sz="1100">
              <a:latin typeface="Arial"/>
              <a:cs typeface="Arial"/>
            </a:endParaRPr>
          </a:p>
          <a:p>
            <a:pPr marL="469265" lvl="2" indent="-114935">
              <a:lnSpc>
                <a:spcPct val="100000"/>
              </a:lnSpc>
              <a:spcBef>
                <a:spcPts val="770"/>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7: </a:t>
            </a:r>
            <a:r>
              <a:rPr sz="1100" spc="-5" dirty="0">
                <a:solidFill>
                  <a:srgbClr val="525252"/>
                </a:solidFill>
                <a:latin typeface="Arial"/>
                <a:cs typeface="Arial"/>
              </a:rPr>
              <a:t>Distance</a:t>
            </a:r>
            <a:r>
              <a:rPr sz="1100" spc="25" dirty="0">
                <a:solidFill>
                  <a:srgbClr val="525252"/>
                </a:solidFill>
                <a:latin typeface="Arial"/>
                <a:cs typeface="Arial"/>
              </a:rPr>
              <a:t> </a:t>
            </a:r>
            <a:r>
              <a:rPr sz="1100" spc="-5" dirty="0">
                <a:solidFill>
                  <a:srgbClr val="525252"/>
                </a:solidFill>
                <a:latin typeface="Arial"/>
                <a:cs typeface="Arial"/>
              </a:rPr>
              <a:t>Sensor</a:t>
            </a:r>
            <a:endParaRPr sz="1100">
              <a:latin typeface="Arial"/>
              <a:cs typeface="Arial"/>
            </a:endParaRPr>
          </a:p>
          <a:p>
            <a:pPr marL="469265" lvl="2" indent="-114935">
              <a:lnSpc>
                <a:spcPct val="100000"/>
              </a:lnSpc>
              <a:spcBef>
                <a:spcPts val="770"/>
              </a:spcBef>
              <a:buFont typeface="Lucida Sans"/>
              <a:buChar char="–"/>
              <a:tabLst>
                <a:tab pos="469900" algn="l"/>
              </a:tabLst>
            </a:pPr>
            <a:r>
              <a:rPr sz="1100" dirty="0">
                <a:solidFill>
                  <a:srgbClr val="525252"/>
                </a:solidFill>
                <a:latin typeface="Arial"/>
                <a:cs typeface="Arial"/>
              </a:rPr>
              <a:t>Port </a:t>
            </a:r>
            <a:r>
              <a:rPr sz="1100" spc="-10" dirty="0">
                <a:solidFill>
                  <a:srgbClr val="525252"/>
                </a:solidFill>
                <a:latin typeface="Arial"/>
                <a:cs typeface="Arial"/>
              </a:rPr>
              <a:t>8: </a:t>
            </a:r>
            <a:r>
              <a:rPr sz="1100" spc="-5" dirty="0">
                <a:solidFill>
                  <a:srgbClr val="525252"/>
                </a:solidFill>
                <a:latin typeface="Arial"/>
                <a:cs typeface="Arial"/>
              </a:rPr>
              <a:t>Bumper</a:t>
            </a:r>
            <a:r>
              <a:rPr sz="1100" spc="20" dirty="0">
                <a:solidFill>
                  <a:srgbClr val="525252"/>
                </a:solidFill>
                <a:latin typeface="Arial"/>
                <a:cs typeface="Arial"/>
              </a:rPr>
              <a:t> </a:t>
            </a:r>
            <a:r>
              <a:rPr sz="1100" spc="-5" dirty="0">
                <a:solidFill>
                  <a:srgbClr val="525252"/>
                </a:solidFill>
                <a:latin typeface="Arial"/>
                <a:cs typeface="Arial"/>
              </a:rPr>
              <a:t>Switch</a:t>
            </a:r>
            <a:endParaRPr sz="1100">
              <a:latin typeface="Arial"/>
              <a:cs typeface="Arial"/>
            </a:endParaRPr>
          </a:p>
          <a:p>
            <a:pPr marL="469265" lvl="2" indent="-114935">
              <a:lnSpc>
                <a:spcPct val="100000"/>
              </a:lnSpc>
              <a:spcBef>
                <a:spcPts val="770"/>
              </a:spcBef>
              <a:buFont typeface="Lucida Sans"/>
              <a:buChar char="–"/>
              <a:tabLst>
                <a:tab pos="469900" algn="l"/>
              </a:tabLst>
            </a:pPr>
            <a:r>
              <a:rPr sz="1100" dirty="0">
                <a:solidFill>
                  <a:srgbClr val="525252"/>
                </a:solidFill>
                <a:latin typeface="Arial"/>
                <a:cs typeface="Arial"/>
              </a:rPr>
              <a:t>Port </a:t>
            </a:r>
            <a:r>
              <a:rPr sz="1100" spc="-5" dirty="0">
                <a:solidFill>
                  <a:srgbClr val="525252"/>
                </a:solidFill>
                <a:latin typeface="Arial"/>
                <a:cs typeface="Arial"/>
              </a:rPr>
              <a:t>10: Arm</a:t>
            </a:r>
            <a:r>
              <a:rPr sz="1100" spc="15"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marL="469265" lvl="2" indent="-114935">
              <a:lnSpc>
                <a:spcPct val="100000"/>
              </a:lnSpc>
              <a:spcBef>
                <a:spcPts val="765"/>
              </a:spcBef>
              <a:buFont typeface="Lucida Sans"/>
              <a:buChar char="–"/>
              <a:tabLst>
                <a:tab pos="469900" algn="l"/>
              </a:tabLst>
            </a:pPr>
            <a:r>
              <a:rPr sz="1100" dirty="0">
                <a:solidFill>
                  <a:srgbClr val="525252"/>
                </a:solidFill>
                <a:latin typeface="Arial"/>
                <a:cs typeface="Arial"/>
              </a:rPr>
              <a:t>Port </a:t>
            </a:r>
            <a:r>
              <a:rPr sz="1100" spc="-5" dirty="0">
                <a:solidFill>
                  <a:srgbClr val="525252"/>
                </a:solidFill>
                <a:latin typeface="Arial"/>
                <a:cs typeface="Arial"/>
              </a:rPr>
              <a:t>11: Claw</a:t>
            </a:r>
            <a:r>
              <a:rPr sz="1100" spc="-65"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marL="184785" indent="-172720">
              <a:lnSpc>
                <a:spcPct val="100000"/>
              </a:lnSpc>
              <a:spcBef>
                <a:spcPts val="795"/>
              </a:spcBef>
              <a:buClr>
                <a:srgbClr val="000000"/>
              </a:buClr>
              <a:buFont typeface="Symbol"/>
              <a:buChar char=""/>
              <a:tabLst>
                <a:tab pos="185420" algn="l"/>
              </a:tabLst>
            </a:pPr>
            <a:r>
              <a:rPr sz="1100" b="1" dirty="0">
                <a:solidFill>
                  <a:srgbClr val="525252"/>
                </a:solidFill>
                <a:latin typeface="Arial"/>
                <a:cs typeface="Arial"/>
              </a:rPr>
              <a:t>Building </a:t>
            </a:r>
            <a:r>
              <a:rPr sz="1100" b="1" spc="-5" dirty="0">
                <a:solidFill>
                  <a:srgbClr val="525252"/>
                </a:solidFill>
                <a:latin typeface="Arial"/>
                <a:cs typeface="Arial"/>
              </a:rPr>
              <a:t>Tips for </a:t>
            </a:r>
            <a:r>
              <a:rPr sz="1100" b="1" spc="-15" dirty="0">
                <a:solidFill>
                  <a:srgbClr val="525252"/>
                </a:solidFill>
                <a:latin typeface="Arial"/>
                <a:cs typeface="Arial"/>
              </a:rPr>
              <a:t>All </a:t>
            </a:r>
            <a:r>
              <a:rPr sz="1100" b="1" spc="-5" dirty="0">
                <a:solidFill>
                  <a:srgbClr val="525252"/>
                </a:solidFill>
                <a:latin typeface="Arial"/>
                <a:cs typeface="Arial"/>
              </a:rPr>
              <a:t>Steps:</a:t>
            </a:r>
            <a:endParaRPr sz="1100">
              <a:latin typeface="Arial"/>
              <a:cs typeface="Arial"/>
            </a:endParaRPr>
          </a:p>
          <a:p>
            <a:pPr marL="354965" marR="5080" lvl="1" indent="-160020">
              <a:lnSpc>
                <a:spcPct val="110000"/>
              </a:lnSpc>
              <a:spcBef>
                <a:spcPts val="600"/>
              </a:spcBef>
              <a:buFont typeface="Courier New"/>
              <a:buChar char="o"/>
              <a:tabLst>
                <a:tab pos="355600" algn="l"/>
              </a:tabLst>
            </a:pPr>
            <a:r>
              <a:rPr sz="1100" dirty="0">
                <a:solidFill>
                  <a:srgbClr val="525252"/>
                </a:solidFill>
                <a:latin typeface="Arial"/>
                <a:cs typeface="Arial"/>
              </a:rPr>
              <a:t>The section at the top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step shows important information </a:t>
            </a:r>
            <a:r>
              <a:rPr sz="1100" dirty="0">
                <a:solidFill>
                  <a:srgbClr val="525252"/>
                </a:solidFill>
                <a:latin typeface="Arial"/>
                <a:cs typeface="Arial"/>
              </a:rPr>
              <a:t>for the </a:t>
            </a:r>
            <a:r>
              <a:rPr sz="1100" spc="-5" dirty="0">
                <a:solidFill>
                  <a:srgbClr val="525252"/>
                </a:solidFill>
                <a:latin typeface="Arial"/>
                <a:cs typeface="Arial"/>
              </a:rPr>
              <a:t>build. </a:t>
            </a:r>
            <a:r>
              <a:rPr sz="1100" dirty="0">
                <a:solidFill>
                  <a:srgbClr val="525252"/>
                </a:solidFill>
                <a:latin typeface="Arial"/>
                <a:cs typeface="Arial"/>
              </a:rPr>
              <a:t>The first  number </a:t>
            </a:r>
            <a:r>
              <a:rPr sz="1100" spc="-5" dirty="0">
                <a:solidFill>
                  <a:srgbClr val="525252"/>
                </a:solidFill>
                <a:latin typeface="Arial"/>
                <a:cs typeface="Arial"/>
              </a:rPr>
              <a:t>under </a:t>
            </a:r>
            <a:r>
              <a:rPr sz="1100" dirty="0">
                <a:solidFill>
                  <a:srgbClr val="525252"/>
                </a:solidFill>
                <a:latin typeface="Arial"/>
                <a:cs typeface="Arial"/>
              </a:rPr>
              <a:t>the </a:t>
            </a:r>
            <a:r>
              <a:rPr sz="1100" spc="-5" dirty="0">
                <a:solidFill>
                  <a:srgbClr val="525252"/>
                </a:solidFill>
                <a:latin typeface="Arial"/>
                <a:cs typeface="Arial"/>
              </a:rPr>
              <a:t>image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 (1x, 2x, 4x, etc) is </a:t>
            </a:r>
            <a:r>
              <a:rPr sz="1100" dirty="0">
                <a:solidFill>
                  <a:srgbClr val="525252"/>
                </a:solidFill>
                <a:latin typeface="Arial"/>
                <a:cs typeface="Arial"/>
              </a:rPr>
              <a:t>the </a:t>
            </a:r>
            <a:r>
              <a:rPr sz="1100" spc="-5" dirty="0">
                <a:solidFill>
                  <a:srgbClr val="525252"/>
                </a:solidFill>
                <a:latin typeface="Arial"/>
                <a:cs typeface="Arial"/>
              </a:rPr>
              <a:t>number </a:t>
            </a:r>
            <a:r>
              <a:rPr sz="1100" spc="-10" dirty="0">
                <a:solidFill>
                  <a:srgbClr val="525252"/>
                </a:solidFill>
                <a:latin typeface="Arial"/>
                <a:cs typeface="Arial"/>
              </a:rPr>
              <a:t>of </a:t>
            </a:r>
            <a:r>
              <a:rPr sz="1100" dirty="0">
                <a:solidFill>
                  <a:srgbClr val="525252"/>
                </a:solidFill>
                <a:latin typeface="Arial"/>
                <a:cs typeface="Arial"/>
              </a:rPr>
              <a:t>that </a:t>
            </a:r>
            <a:r>
              <a:rPr sz="1100" spc="-5" dirty="0">
                <a:solidFill>
                  <a:srgbClr val="525252"/>
                </a:solidFill>
                <a:latin typeface="Arial"/>
                <a:cs typeface="Arial"/>
              </a:rPr>
              <a:t>piece you will  </a:t>
            </a:r>
            <a:r>
              <a:rPr sz="1100" dirty="0">
                <a:solidFill>
                  <a:srgbClr val="525252"/>
                </a:solidFill>
                <a:latin typeface="Arial"/>
                <a:cs typeface="Arial"/>
              </a:rPr>
              <a:t>need </a:t>
            </a:r>
            <a:r>
              <a:rPr sz="1100" spc="-5" dirty="0">
                <a:solidFill>
                  <a:srgbClr val="525252"/>
                </a:solidFill>
                <a:latin typeface="Arial"/>
                <a:cs typeface="Arial"/>
              </a:rPr>
              <a:t>in </a:t>
            </a:r>
            <a:r>
              <a:rPr sz="1100" dirty="0">
                <a:solidFill>
                  <a:srgbClr val="525252"/>
                </a:solidFill>
                <a:latin typeface="Arial"/>
                <a:cs typeface="Arial"/>
              </a:rPr>
              <a:t>this </a:t>
            </a:r>
            <a:r>
              <a:rPr sz="1100" spc="-5" dirty="0">
                <a:solidFill>
                  <a:srgbClr val="525252"/>
                </a:solidFill>
                <a:latin typeface="Arial"/>
                <a:cs typeface="Arial"/>
              </a:rPr>
              <a:t>step. </a:t>
            </a:r>
            <a:r>
              <a:rPr sz="1100" dirty="0">
                <a:solidFill>
                  <a:srgbClr val="525252"/>
                </a:solidFill>
                <a:latin typeface="Arial"/>
                <a:cs typeface="Arial"/>
              </a:rPr>
              <a:t>The </a:t>
            </a:r>
            <a:r>
              <a:rPr sz="1100" spc="-10" dirty="0">
                <a:solidFill>
                  <a:srgbClr val="525252"/>
                </a:solidFill>
                <a:latin typeface="Arial"/>
                <a:cs typeface="Arial"/>
              </a:rPr>
              <a:t>next </a:t>
            </a:r>
            <a:r>
              <a:rPr sz="1100" spc="-5" dirty="0">
                <a:solidFill>
                  <a:srgbClr val="525252"/>
                </a:solidFill>
                <a:latin typeface="Arial"/>
                <a:cs typeface="Arial"/>
              </a:rPr>
              <a:t>information under </a:t>
            </a:r>
            <a:r>
              <a:rPr sz="1100" dirty="0">
                <a:solidFill>
                  <a:srgbClr val="525252"/>
                </a:solidFill>
                <a:latin typeface="Arial"/>
                <a:cs typeface="Arial"/>
              </a:rPr>
              <a:t>the part </a:t>
            </a:r>
            <a:r>
              <a:rPr sz="1100" spc="-5" dirty="0">
                <a:solidFill>
                  <a:srgbClr val="525252"/>
                </a:solidFill>
                <a:latin typeface="Arial"/>
                <a:cs typeface="Arial"/>
              </a:rPr>
              <a:t>image </a:t>
            </a:r>
            <a:r>
              <a:rPr sz="1100" dirty="0">
                <a:solidFill>
                  <a:srgbClr val="525252"/>
                </a:solidFill>
                <a:latin typeface="Arial"/>
                <a:cs typeface="Arial"/>
              </a:rPr>
              <a:t>is the </a:t>
            </a:r>
            <a:r>
              <a:rPr sz="1100" spc="-5" dirty="0">
                <a:solidFill>
                  <a:srgbClr val="525252"/>
                </a:solidFill>
                <a:latin typeface="Arial"/>
                <a:cs typeface="Arial"/>
              </a:rPr>
              <a:t>size </a:t>
            </a:r>
            <a:r>
              <a:rPr sz="1100" dirty="0">
                <a:solidFill>
                  <a:srgbClr val="525252"/>
                </a:solidFill>
                <a:latin typeface="Arial"/>
                <a:cs typeface="Arial"/>
              </a:rPr>
              <a:t>and </a:t>
            </a:r>
            <a:r>
              <a:rPr sz="1100" spc="-5" dirty="0">
                <a:solidFill>
                  <a:srgbClr val="525252"/>
                </a:solidFill>
                <a:latin typeface="Arial"/>
                <a:cs typeface="Arial"/>
              </a:rPr>
              <a:t>description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part</a:t>
            </a:r>
            <a:r>
              <a:rPr sz="1100" spc="1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a:p>
            <a:pPr marL="354965" lvl="1" indent="-170815">
              <a:lnSpc>
                <a:spcPct val="100000"/>
              </a:lnSpc>
              <a:spcBef>
                <a:spcPts val="740"/>
              </a:spcBef>
              <a:buFont typeface="Courier New"/>
              <a:buChar char="o"/>
              <a:tabLst>
                <a:tab pos="355600" algn="l"/>
              </a:tabLst>
            </a:pPr>
            <a:r>
              <a:rPr sz="1100" dirty="0">
                <a:solidFill>
                  <a:srgbClr val="525252"/>
                </a:solidFill>
                <a:latin typeface="Arial"/>
                <a:cs typeface="Arial"/>
              </a:rPr>
              <a:t>The finished </a:t>
            </a:r>
            <a:r>
              <a:rPr sz="1100" spc="-5" dirty="0">
                <a:solidFill>
                  <a:srgbClr val="525252"/>
                </a:solidFill>
                <a:latin typeface="Arial"/>
                <a:cs typeface="Arial"/>
              </a:rPr>
              <a:t>step is illustrated in </a:t>
            </a:r>
            <a:r>
              <a:rPr sz="1100" dirty="0">
                <a:solidFill>
                  <a:srgbClr val="525252"/>
                </a:solidFill>
                <a:latin typeface="Arial"/>
                <a:cs typeface="Arial"/>
              </a:rPr>
              <a:t>the box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lower </a:t>
            </a:r>
            <a:r>
              <a:rPr sz="1100" dirty="0">
                <a:solidFill>
                  <a:srgbClr val="525252"/>
                </a:solidFill>
                <a:latin typeface="Arial"/>
                <a:cs typeface="Arial"/>
              </a:rPr>
              <a:t>right</a:t>
            </a:r>
            <a:r>
              <a:rPr sz="1100" spc="-40" dirty="0">
                <a:solidFill>
                  <a:srgbClr val="525252"/>
                </a:solidFill>
                <a:latin typeface="Arial"/>
                <a:cs typeface="Arial"/>
              </a:rPr>
              <a:t> </a:t>
            </a:r>
            <a:r>
              <a:rPr sz="1100" spc="-5" dirty="0">
                <a:solidFill>
                  <a:srgbClr val="525252"/>
                </a:solidFill>
                <a:latin typeface="Arial"/>
                <a:cs typeface="Arial"/>
              </a:rPr>
              <a:t>corner.</a:t>
            </a:r>
            <a:endParaRPr sz="1100">
              <a:latin typeface="Arial"/>
              <a:cs typeface="Arial"/>
            </a:endParaRPr>
          </a:p>
          <a:p>
            <a:pPr marL="354965" marR="203835" lvl="1" indent="-170815">
              <a:lnSpc>
                <a:spcPct val="110000"/>
              </a:lnSpc>
              <a:spcBef>
                <a:spcPts val="605"/>
              </a:spcBef>
              <a:buFont typeface="Courier New"/>
              <a:buChar char="o"/>
              <a:tabLst>
                <a:tab pos="355600" algn="l"/>
              </a:tabLst>
            </a:pPr>
            <a:r>
              <a:rPr sz="1100" spc="-5" dirty="0">
                <a:solidFill>
                  <a:srgbClr val="525252"/>
                </a:solidFill>
                <a:latin typeface="Arial"/>
                <a:cs typeface="Arial"/>
              </a:rPr>
              <a:t>Play close </a:t>
            </a:r>
            <a:r>
              <a:rPr sz="1100" dirty="0">
                <a:solidFill>
                  <a:srgbClr val="525252"/>
                </a:solidFill>
                <a:latin typeface="Arial"/>
                <a:cs typeface="Arial"/>
              </a:rPr>
              <a:t>attention to </a:t>
            </a:r>
            <a:r>
              <a:rPr sz="1100" spc="-5" dirty="0">
                <a:solidFill>
                  <a:srgbClr val="525252"/>
                </a:solidFill>
                <a:latin typeface="Arial"/>
                <a:cs typeface="Arial"/>
              </a:rPr>
              <a:t>the </a:t>
            </a:r>
            <a:r>
              <a:rPr sz="1100" dirty="0">
                <a:solidFill>
                  <a:srgbClr val="525252"/>
                </a:solidFill>
                <a:latin typeface="Arial"/>
                <a:cs typeface="Arial"/>
              </a:rPr>
              <a:t>green </a:t>
            </a:r>
            <a:r>
              <a:rPr sz="1100" spc="-5" dirty="0">
                <a:solidFill>
                  <a:srgbClr val="525252"/>
                </a:solidFill>
                <a:latin typeface="Arial"/>
                <a:cs typeface="Arial"/>
              </a:rPr>
              <a:t>lines in </a:t>
            </a:r>
            <a:r>
              <a:rPr sz="1100" dirty="0">
                <a:solidFill>
                  <a:srgbClr val="525252"/>
                </a:solidFill>
                <a:latin typeface="Arial"/>
                <a:cs typeface="Arial"/>
              </a:rPr>
              <a:t>the </a:t>
            </a:r>
            <a:r>
              <a:rPr sz="1100" spc="-5" dirty="0">
                <a:solidFill>
                  <a:srgbClr val="525252"/>
                </a:solidFill>
                <a:latin typeface="Arial"/>
                <a:cs typeface="Arial"/>
              </a:rPr>
              <a:t>step images. </a:t>
            </a:r>
            <a:r>
              <a:rPr sz="1100" dirty="0">
                <a:solidFill>
                  <a:srgbClr val="525252"/>
                </a:solidFill>
                <a:latin typeface="Arial"/>
                <a:cs typeface="Arial"/>
              </a:rPr>
              <a:t>They </a:t>
            </a:r>
            <a:r>
              <a:rPr sz="1100" spc="-5" dirty="0">
                <a:solidFill>
                  <a:srgbClr val="525252"/>
                </a:solidFill>
                <a:latin typeface="Arial"/>
                <a:cs typeface="Arial"/>
              </a:rPr>
              <a:t>will indicate </a:t>
            </a:r>
            <a:r>
              <a:rPr sz="1100" dirty="0">
                <a:solidFill>
                  <a:srgbClr val="525252"/>
                </a:solidFill>
                <a:latin typeface="Arial"/>
                <a:cs typeface="Arial"/>
              </a:rPr>
              <a:t>how the  parts </a:t>
            </a:r>
            <a:r>
              <a:rPr sz="1100" spc="-5" dirty="0">
                <a:solidFill>
                  <a:srgbClr val="525252"/>
                </a:solidFill>
                <a:latin typeface="Arial"/>
                <a:cs typeface="Arial"/>
              </a:rPr>
              <a:t>should </a:t>
            </a:r>
            <a:r>
              <a:rPr sz="1100" dirty="0">
                <a:solidFill>
                  <a:srgbClr val="525252"/>
                </a:solidFill>
                <a:latin typeface="Arial"/>
                <a:cs typeface="Arial"/>
              </a:rPr>
              <a:t>be</a:t>
            </a:r>
            <a:r>
              <a:rPr sz="1100" spc="-20" dirty="0">
                <a:solidFill>
                  <a:srgbClr val="525252"/>
                </a:solidFill>
                <a:latin typeface="Arial"/>
                <a:cs typeface="Arial"/>
              </a:rPr>
              <a:t> </a:t>
            </a:r>
            <a:r>
              <a:rPr sz="1100" spc="-5" dirty="0">
                <a:solidFill>
                  <a:srgbClr val="525252"/>
                </a:solidFill>
                <a:latin typeface="Arial"/>
                <a:cs typeface="Arial"/>
              </a:rPr>
              <a:t>connected.</a:t>
            </a:r>
            <a:endParaRPr sz="1100">
              <a:latin typeface="Arial"/>
              <a:cs typeface="Arial"/>
            </a:endParaRPr>
          </a:p>
          <a:p>
            <a:pPr marL="184785" indent="-172720">
              <a:lnSpc>
                <a:spcPct val="100000"/>
              </a:lnSpc>
              <a:spcBef>
                <a:spcPts val="790"/>
              </a:spcBef>
              <a:buClr>
                <a:srgbClr val="000000"/>
              </a:buClr>
              <a:buFont typeface="Symbol"/>
              <a:buChar char=""/>
              <a:tabLst>
                <a:tab pos="185420" algn="l"/>
              </a:tabLst>
            </a:pPr>
            <a:r>
              <a:rPr sz="1100" b="1" dirty="0">
                <a:solidFill>
                  <a:srgbClr val="525252"/>
                </a:solidFill>
                <a:latin typeface="Arial"/>
                <a:cs typeface="Arial"/>
              </a:rPr>
              <a:t>Building </a:t>
            </a:r>
            <a:r>
              <a:rPr sz="1100" b="1" spc="-5" dirty="0">
                <a:solidFill>
                  <a:srgbClr val="525252"/>
                </a:solidFill>
                <a:latin typeface="Arial"/>
                <a:cs typeface="Arial"/>
              </a:rPr>
              <a:t>Tips for Steps</a:t>
            </a:r>
            <a:r>
              <a:rPr sz="1100" b="1" spc="-10" dirty="0">
                <a:solidFill>
                  <a:srgbClr val="525252"/>
                </a:solidFill>
                <a:latin typeface="Arial"/>
                <a:cs typeface="Arial"/>
              </a:rPr>
              <a:t> </a:t>
            </a:r>
            <a:r>
              <a:rPr sz="1100" b="1" spc="-5" dirty="0">
                <a:solidFill>
                  <a:srgbClr val="525252"/>
                </a:solidFill>
                <a:latin typeface="Arial"/>
                <a:cs typeface="Arial"/>
              </a:rPr>
              <a:t>87-89:</a:t>
            </a:r>
            <a:endParaRPr sz="11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7096" y="417678"/>
            <a:ext cx="5569585" cy="949325"/>
          </a:xfrm>
          <a:prstGeom prst="rect">
            <a:avLst/>
          </a:prstGeom>
        </p:spPr>
        <p:txBody>
          <a:bodyPr vert="horz" wrap="square" lIns="0" tIns="12065" rIns="0" bIns="0" rtlCol="0">
            <a:spAutoFit/>
          </a:bodyPr>
          <a:lstStyle/>
          <a:p>
            <a:pPr marL="182880" marR="5080" indent="-170815">
              <a:lnSpc>
                <a:spcPct val="110300"/>
              </a:lnSpc>
              <a:spcBef>
                <a:spcPts val="95"/>
              </a:spcBef>
            </a:pPr>
            <a:r>
              <a:rPr sz="1100" dirty="0">
                <a:solidFill>
                  <a:srgbClr val="525252"/>
                </a:solidFill>
                <a:latin typeface="Courier New"/>
                <a:cs typeface="Courier New"/>
              </a:rPr>
              <a:t>o </a:t>
            </a:r>
            <a:r>
              <a:rPr sz="1100" dirty="0">
                <a:solidFill>
                  <a:srgbClr val="525252"/>
                </a:solidFill>
                <a:latin typeface="Arial"/>
                <a:cs typeface="Arial"/>
              </a:rPr>
              <a:t>The </a:t>
            </a:r>
            <a:r>
              <a:rPr sz="1100" spc="-5" dirty="0">
                <a:solidFill>
                  <a:srgbClr val="525252"/>
                </a:solidFill>
                <a:latin typeface="Arial"/>
                <a:cs typeface="Arial"/>
              </a:rPr>
              <a:t>solid </a:t>
            </a:r>
            <a:r>
              <a:rPr sz="1100" dirty="0">
                <a:solidFill>
                  <a:srgbClr val="525252"/>
                </a:solidFill>
                <a:latin typeface="Arial"/>
                <a:cs typeface="Arial"/>
              </a:rPr>
              <a:t>green </a:t>
            </a:r>
            <a:r>
              <a:rPr sz="1100" spc="-5" dirty="0">
                <a:solidFill>
                  <a:srgbClr val="525252"/>
                </a:solidFill>
                <a:latin typeface="Arial"/>
                <a:cs typeface="Arial"/>
              </a:rPr>
              <a:t>numbers </a:t>
            </a:r>
            <a:r>
              <a:rPr sz="1100" dirty="0">
                <a:solidFill>
                  <a:srgbClr val="525252"/>
                </a:solidFill>
                <a:latin typeface="Arial"/>
                <a:cs typeface="Arial"/>
              </a:rPr>
              <a:t>represent the </a:t>
            </a:r>
            <a:r>
              <a:rPr sz="1100" spc="-5" dirty="0">
                <a:solidFill>
                  <a:srgbClr val="525252"/>
                </a:solidFill>
                <a:latin typeface="Arial"/>
                <a:cs typeface="Arial"/>
              </a:rPr>
              <a:t>numbered port </a:t>
            </a:r>
            <a:r>
              <a:rPr sz="1100" dirty="0">
                <a:solidFill>
                  <a:srgbClr val="525252"/>
                </a:solidFill>
                <a:latin typeface="Arial"/>
                <a:cs typeface="Arial"/>
              </a:rPr>
              <a:t>the </a:t>
            </a:r>
            <a:r>
              <a:rPr sz="1100" spc="-5" dirty="0">
                <a:solidFill>
                  <a:srgbClr val="525252"/>
                </a:solidFill>
                <a:latin typeface="Arial"/>
                <a:cs typeface="Arial"/>
              </a:rPr>
              <a:t>cable will </a:t>
            </a:r>
            <a:r>
              <a:rPr sz="1100" dirty="0">
                <a:solidFill>
                  <a:srgbClr val="525252"/>
                </a:solidFill>
                <a:latin typeface="Arial"/>
                <a:cs typeface="Arial"/>
              </a:rPr>
              <a:t>be </a:t>
            </a:r>
            <a:r>
              <a:rPr sz="1100" spc="-5" dirty="0">
                <a:solidFill>
                  <a:srgbClr val="525252"/>
                </a:solidFill>
                <a:latin typeface="Arial"/>
                <a:cs typeface="Arial"/>
              </a:rPr>
              <a:t>connected into.  </a:t>
            </a:r>
            <a:r>
              <a:rPr sz="1100" dirty="0">
                <a:solidFill>
                  <a:srgbClr val="525252"/>
                </a:solidFill>
                <a:latin typeface="Arial"/>
                <a:cs typeface="Arial"/>
              </a:rPr>
              <a:t>The </a:t>
            </a:r>
            <a:r>
              <a:rPr sz="1100" spc="-5" dirty="0">
                <a:solidFill>
                  <a:srgbClr val="525252"/>
                </a:solidFill>
                <a:latin typeface="Arial"/>
                <a:cs typeface="Arial"/>
              </a:rPr>
              <a:t>outlined </a:t>
            </a:r>
            <a:r>
              <a:rPr sz="1100" dirty="0">
                <a:solidFill>
                  <a:srgbClr val="525252"/>
                </a:solidFill>
                <a:latin typeface="Arial"/>
                <a:cs typeface="Arial"/>
              </a:rPr>
              <a:t>green </a:t>
            </a:r>
            <a:r>
              <a:rPr sz="1100" spc="-5" dirty="0">
                <a:solidFill>
                  <a:srgbClr val="525252"/>
                </a:solidFill>
                <a:latin typeface="Arial"/>
                <a:cs typeface="Arial"/>
              </a:rPr>
              <a:t>number indicates </a:t>
            </a:r>
            <a:r>
              <a:rPr sz="1100" dirty="0">
                <a:solidFill>
                  <a:srgbClr val="525252"/>
                </a:solidFill>
                <a:latin typeface="Arial"/>
                <a:cs typeface="Arial"/>
              </a:rPr>
              <a:t>the </a:t>
            </a:r>
            <a:r>
              <a:rPr sz="1100" spc="-5" dirty="0">
                <a:solidFill>
                  <a:srgbClr val="525252"/>
                </a:solidFill>
                <a:latin typeface="Arial"/>
                <a:cs typeface="Arial"/>
              </a:rPr>
              <a:t>sensor that cable </a:t>
            </a:r>
            <a:r>
              <a:rPr sz="1100" spc="-10" dirty="0">
                <a:solidFill>
                  <a:srgbClr val="525252"/>
                </a:solidFill>
                <a:latin typeface="Arial"/>
                <a:cs typeface="Arial"/>
              </a:rPr>
              <a:t>will </a:t>
            </a:r>
            <a:r>
              <a:rPr sz="1100" dirty="0">
                <a:solidFill>
                  <a:srgbClr val="525252"/>
                </a:solidFill>
                <a:latin typeface="Arial"/>
                <a:cs typeface="Arial"/>
              </a:rPr>
              <a:t>connect </a:t>
            </a:r>
            <a:r>
              <a:rPr sz="1100" spc="-5" dirty="0">
                <a:solidFill>
                  <a:srgbClr val="525252"/>
                </a:solidFill>
                <a:latin typeface="Arial"/>
                <a:cs typeface="Arial"/>
              </a:rPr>
              <a:t>into. Use </a:t>
            </a:r>
            <a:r>
              <a:rPr sz="1100" dirty="0">
                <a:solidFill>
                  <a:srgbClr val="525252"/>
                </a:solidFill>
                <a:latin typeface="Arial"/>
                <a:cs typeface="Arial"/>
              </a:rPr>
              <a:t>the  </a:t>
            </a:r>
            <a:r>
              <a:rPr sz="1100" spc="-5" dirty="0">
                <a:solidFill>
                  <a:srgbClr val="525252"/>
                </a:solidFill>
                <a:latin typeface="Arial"/>
                <a:cs typeface="Arial"/>
              </a:rPr>
              <a:t>indicated Smart Cable </a:t>
            </a:r>
            <a:r>
              <a:rPr sz="1100" dirty="0">
                <a:solidFill>
                  <a:srgbClr val="525252"/>
                </a:solidFill>
                <a:latin typeface="Arial"/>
                <a:cs typeface="Arial"/>
              </a:rPr>
              <a:t>for each </a:t>
            </a:r>
            <a:r>
              <a:rPr sz="1100" spc="-5" dirty="0">
                <a:solidFill>
                  <a:srgbClr val="525252"/>
                </a:solidFill>
                <a:latin typeface="Arial"/>
                <a:cs typeface="Arial"/>
              </a:rPr>
              <a:t>sensor </a:t>
            </a:r>
            <a:r>
              <a:rPr sz="1100" spc="-10" dirty="0">
                <a:solidFill>
                  <a:srgbClr val="525252"/>
                </a:solidFill>
                <a:latin typeface="Arial"/>
                <a:cs typeface="Arial"/>
              </a:rPr>
              <a:t>or </a:t>
            </a:r>
            <a:r>
              <a:rPr sz="1100" spc="-5" dirty="0">
                <a:solidFill>
                  <a:srgbClr val="525252"/>
                </a:solidFill>
                <a:latin typeface="Arial"/>
                <a:cs typeface="Arial"/>
              </a:rPr>
              <a:t>motor. </a:t>
            </a:r>
            <a:r>
              <a:rPr sz="1100" dirty="0">
                <a:solidFill>
                  <a:srgbClr val="525252"/>
                </a:solidFill>
                <a:latin typeface="Arial"/>
                <a:cs typeface="Arial"/>
              </a:rPr>
              <a:t>When </a:t>
            </a:r>
            <a:r>
              <a:rPr sz="1100" spc="-5" dirty="0">
                <a:solidFill>
                  <a:srgbClr val="525252"/>
                </a:solidFill>
                <a:latin typeface="Arial"/>
                <a:cs typeface="Arial"/>
              </a:rPr>
              <a:t>attaching </a:t>
            </a:r>
            <a:r>
              <a:rPr sz="1100" dirty="0">
                <a:solidFill>
                  <a:srgbClr val="525252"/>
                </a:solidFill>
                <a:latin typeface="Arial"/>
                <a:cs typeface="Arial"/>
              </a:rPr>
              <a:t>the </a:t>
            </a:r>
            <a:r>
              <a:rPr sz="1100" spc="-5" dirty="0">
                <a:solidFill>
                  <a:srgbClr val="525252"/>
                </a:solidFill>
                <a:latin typeface="Arial"/>
                <a:cs typeface="Arial"/>
              </a:rPr>
              <a:t>Smart Cables,  </a:t>
            </a:r>
            <a:r>
              <a:rPr sz="1100" dirty="0">
                <a:solidFill>
                  <a:srgbClr val="525252"/>
                </a:solidFill>
                <a:latin typeface="Arial"/>
                <a:cs typeface="Arial"/>
              </a:rPr>
              <a:t>make sure they are </a:t>
            </a:r>
            <a:r>
              <a:rPr sz="1100" spc="-5" dirty="0">
                <a:solidFill>
                  <a:srgbClr val="525252"/>
                </a:solidFill>
                <a:latin typeface="Arial"/>
                <a:cs typeface="Arial"/>
              </a:rPr>
              <a:t>tucked away </a:t>
            </a:r>
            <a:r>
              <a:rPr sz="1100" spc="5" dirty="0">
                <a:solidFill>
                  <a:srgbClr val="525252"/>
                </a:solidFill>
                <a:latin typeface="Arial"/>
                <a:cs typeface="Arial"/>
              </a:rPr>
              <a:t>so </a:t>
            </a:r>
            <a:r>
              <a:rPr sz="1100" dirty="0">
                <a:solidFill>
                  <a:srgbClr val="525252"/>
                </a:solidFill>
                <a:latin typeface="Arial"/>
                <a:cs typeface="Arial"/>
              </a:rPr>
              <a:t>as to not </a:t>
            </a:r>
            <a:r>
              <a:rPr sz="1100" spc="-5" dirty="0">
                <a:solidFill>
                  <a:srgbClr val="525252"/>
                </a:solidFill>
                <a:latin typeface="Arial"/>
                <a:cs typeface="Arial"/>
              </a:rPr>
              <a:t>block </a:t>
            </a:r>
            <a:r>
              <a:rPr sz="1100" dirty="0">
                <a:solidFill>
                  <a:srgbClr val="525252"/>
                </a:solidFill>
                <a:latin typeface="Arial"/>
                <a:cs typeface="Arial"/>
              </a:rPr>
              <a:t>the </a:t>
            </a:r>
            <a:r>
              <a:rPr sz="1100" spc="-5" dirty="0">
                <a:solidFill>
                  <a:srgbClr val="525252"/>
                </a:solidFill>
                <a:latin typeface="Arial"/>
                <a:cs typeface="Arial"/>
              </a:rPr>
              <a:t>Smart Sensors </a:t>
            </a:r>
            <a:r>
              <a:rPr sz="1100" spc="-10" dirty="0">
                <a:solidFill>
                  <a:srgbClr val="525252"/>
                </a:solidFill>
                <a:latin typeface="Arial"/>
                <a:cs typeface="Arial"/>
              </a:rPr>
              <a:t>or </a:t>
            </a:r>
            <a:r>
              <a:rPr sz="1100" spc="-5" dirty="0">
                <a:solidFill>
                  <a:srgbClr val="525252"/>
                </a:solidFill>
                <a:latin typeface="Arial"/>
                <a:cs typeface="Arial"/>
              </a:rPr>
              <a:t>interfere with  </a:t>
            </a:r>
            <a:r>
              <a:rPr sz="1100" dirty="0">
                <a:solidFill>
                  <a:srgbClr val="525252"/>
                </a:solidFill>
                <a:latin typeface="Arial"/>
                <a:cs typeface="Arial"/>
              </a:rPr>
              <a:t>the </a:t>
            </a:r>
            <a:r>
              <a:rPr sz="1100" spc="-10" dirty="0">
                <a:solidFill>
                  <a:srgbClr val="525252"/>
                </a:solidFill>
                <a:latin typeface="Arial"/>
                <a:cs typeface="Arial"/>
              </a:rPr>
              <a:t>Clawbot’s</a:t>
            </a:r>
            <a:r>
              <a:rPr sz="1100" dirty="0">
                <a:solidFill>
                  <a:srgbClr val="525252"/>
                </a:solidFill>
                <a:latin typeface="Arial"/>
                <a:cs typeface="Arial"/>
              </a:rPr>
              <a:t> </a:t>
            </a:r>
            <a:r>
              <a:rPr sz="1100" spc="-5" dirty="0">
                <a:solidFill>
                  <a:srgbClr val="525252"/>
                </a:solidFill>
                <a:latin typeface="Arial"/>
                <a:cs typeface="Arial"/>
              </a:rPr>
              <a:t>movement.</a:t>
            </a:r>
            <a:endParaRPr sz="1100">
              <a:latin typeface="Arial"/>
              <a:cs typeface="Arial"/>
            </a:endParaRPr>
          </a:p>
        </p:txBody>
      </p:sp>
      <p:sp>
        <p:nvSpPr>
          <p:cNvPr id="3" name="object 3"/>
          <p:cNvSpPr/>
          <p:nvPr/>
        </p:nvSpPr>
        <p:spPr>
          <a:xfrm>
            <a:off x="1116330" y="1476121"/>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1471422"/>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77848" y="7266813"/>
            <a:ext cx="5593080" cy="304800"/>
          </a:xfrm>
          <a:prstGeom prst="rect">
            <a:avLst/>
          </a:prstGeom>
        </p:spPr>
        <p:txBody>
          <a:bodyPr vert="horz" wrap="square" lIns="0" tIns="7620" rIns="0" bIns="0" rtlCol="0">
            <a:spAutoFit/>
          </a:bodyPr>
          <a:lstStyle/>
          <a:p>
            <a:pPr marL="2703830" marR="5080" indent="-2691765">
              <a:lnSpc>
                <a:spcPct val="103600"/>
              </a:lnSpc>
              <a:spcBef>
                <a:spcPts val="60"/>
              </a:spcBef>
            </a:pPr>
            <a:r>
              <a:rPr sz="900" i="1" spc="-5" dirty="0">
                <a:solidFill>
                  <a:srgbClr val="525252"/>
                </a:solidFill>
                <a:latin typeface="Arial"/>
                <a:cs typeface="Arial"/>
              </a:rPr>
              <a:t>Step 83: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4" name="object 4"/>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
        <p:nvSpPr>
          <p:cNvPr id="6" name="object 6"/>
          <p:cNvSpPr/>
          <p:nvPr/>
        </p:nvSpPr>
        <p:spPr>
          <a:xfrm>
            <a:off x="2762250" y="5220334"/>
            <a:ext cx="2438400" cy="192992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57423" y="5215635"/>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257096" y="417678"/>
            <a:ext cx="5358765" cy="394335"/>
          </a:xfrm>
          <a:prstGeom prst="rect">
            <a:avLst/>
          </a:prstGeom>
        </p:spPr>
        <p:txBody>
          <a:bodyPr vert="horz" wrap="square" lIns="0" tIns="12700" rIns="0" bIns="0" rtlCol="0">
            <a:spAutoFit/>
          </a:bodyPr>
          <a:lstStyle/>
          <a:p>
            <a:pPr marL="182880" marR="5080" indent="-170815">
              <a:lnSpc>
                <a:spcPct val="110000"/>
              </a:lnSpc>
              <a:spcBef>
                <a:spcPts val="100"/>
              </a:spcBef>
            </a:pPr>
            <a:r>
              <a:rPr sz="1100" dirty="0">
                <a:solidFill>
                  <a:srgbClr val="525252"/>
                </a:solidFill>
                <a:latin typeface="Courier New"/>
                <a:cs typeface="Courier New"/>
              </a:rPr>
              <a:t>o </a:t>
            </a:r>
            <a:r>
              <a:rPr sz="1100" spc="-5" dirty="0">
                <a:solidFill>
                  <a:srgbClr val="525252"/>
                </a:solidFill>
                <a:latin typeface="Arial"/>
                <a:cs typeface="Arial"/>
              </a:rPr>
              <a:t>Play close </a:t>
            </a:r>
            <a:r>
              <a:rPr sz="1100" dirty="0">
                <a:solidFill>
                  <a:srgbClr val="525252"/>
                </a:solidFill>
                <a:latin typeface="Arial"/>
                <a:cs typeface="Arial"/>
              </a:rPr>
              <a:t>attention to </a:t>
            </a:r>
            <a:r>
              <a:rPr sz="1100" spc="-5" dirty="0">
                <a:solidFill>
                  <a:srgbClr val="525252"/>
                </a:solidFill>
                <a:latin typeface="Arial"/>
                <a:cs typeface="Arial"/>
              </a:rPr>
              <a:t>the </a:t>
            </a:r>
            <a:r>
              <a:rPr sz="1100" dirty="0">
                <a:solidFill>
                  <a:srgbClr val="525252"/>
                </a:solidFill>
                <a:latin typeface="Arial"/>
                <a:cs typeface="Arial"/>
              </a:rPr>
              <a:t>green </a:t>
            </a:r>
            <a:r>
              <a:rPr sz="1100" spc="-5" dirty="0">
                <a:solidFill>
                  <a:srgbClr val="525252"/>
                </a:solidFill>
                <a:latin typeface="Arial"/>
                <a:cs typeface="Arial"/>
              </a:rPr>
              <a:t>lines in </a:t>
            </a:r>
            <a:r>
              <a:rPr sz="1100" dirty="0">
                <a:solidFill>
                  <a:srgbClr val="525252"/>
                </a:solidFill>
                <a:latin typeface="Arial"/>
                <a:cs typeface="Arial"/>
              </a:rPr>
              <a:t>the </a:t>
            </a:r>
            <a:r>
              <a:rPr sz="1100" spc="-5" dirty="0">
                <a:solidFill>
                  <a:srgbClr val="525252"/>
                </a:solidFill>
                <a:latin typeface="Arial"/>
                <a:cs typeface="Arial"/>
              </a:rPr>
              <a:t>step images. </a:t>
            </a:r>
            <a:r>
              <a:rPr sz="1100" dirty="0">
                <a:solidFill>
                  <a:srgbClr val="525252"/>
                </a:solidFill>
                <a:latin typeface="Arial"/>
                <a:cs typeface="Arial"/>
              </a:rPr>
              <a:t>They </a:t>
            </a:r>
            <a:r>
              <a:rPr sz="1100" spc="-5" dirty="0">
                <a:solidFill>
                  <a:srgbClr val="525252"/>
                </a:solidFill>
                <a:latin typeface="Arial"/>
                <a:cs typeface="Arial"/>
              </a:rPr>
              <a:t>will indicate </a:t>
            </a:r>
            <a:r>
              <a:rPr sz="1100" dirty="0">
                <a:solidFill>
                  <a:srgbClr val="525252"/>
                </a:solidFill>
                <a:latin typeface="Arial"/>
                <a:cs typeface="Arial"/>
              </a:rPr>
              <a:t>how the  parts </a:t>
            </a:r>
            <a:r>
              <a:rPr sz="1100" spc="-5" dirty="0">
                <a:solidFill>
                  <a:srgbClr val="525252"/>
                </a:solidFill>
                <a:latin typeface="Arial"/>
                <a:cs typeface="Arial"/>
              </a:rPr>
              <a:t>should </a:t>
            </a:r>
            <a:r>
              <a:rPr sz="1100" dirty="0">
                <a:solidFill>
                  <a:srgbClr val="525252"/>
                </a:solidFill>
                <a:latin typeface="Arial"/>
                <a:cs typeface="Arial"/>
              </a:rPr>
              <a:t>be</a:t>
            </a:r>
            <a:r>
              <a:rPr sz="1100" spc="-20" dirty="0">
                <a:solidFill>
                  <a:srgbClr val="525252"/>
                </a:solidFill>
                <a:latin typeface="Arial"/>
                <a:cs typeface="Arial"/>
              </a:rPr>
              <a:t> </a:t>
            </a:r>
            <a:r>
              <a:rPr sz="1100" spc="-5" dirty="0">
                <a:solidFill>
                  <a:srgbClr val="525252"/>
                </a:solidFill>
                <a:latin typeface="Arial"/>
                <a:cs typeface="Arial"/>
              </a:rPr>
              <a:t>connected.</a:t>
            </a:r>
            <a:endParaRPr sz="1100">
              <a:latin typeface="Arial"/>
              <a:cs typeface="Arial"/>
            </a:endParaRPr>
          </a:p>
        </p:txBody>
      </p:sp>
      <p:sp>
        <p:nvSpPr>
          <p:cNvPr id="4" name="object 4"/>
          <p:cNvSpPr/>
          <p:nvPr/>
        </p:nvSpPr>
        <p:spPr>
          <a:xfrm>
            <a:off x="1116330" y="921892"/>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917194"/>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7848" y="2521966"/>
            <a:ext cx="5595620" cy="304800"/>
          </a:xfrm>
          <a:prstGeom prst="rect">
            <a:avLst/>
          </a:prstGeom>
        </p:spPr>
        <p:txBody>
          <a:bodyPr vert="horz" wrap="square" lIns="0" tIns="8255" rIns="0" bIns="0" rtlCol="0">
            <a:spAutoFit/>
          </a:bodyPr>
          <a:lstStyle/>
          <a:p>
            <a:pPr marL="2703830" marR="5080" indent="-2691765">
              <a:lnSpc>
                <a:spcPct val="103299"/>
              </a:lnSpc>
              <a:spcBef>
                <a:spcPts val="65"/>
              </a:spcBef>
            </a:pPr>
            <a:r>
              <a:rPr sz="900" i="1" spc="-5" dirty="0">
                <a:solidFill>
                  <a:srgbClr val="525252"/>
                </a:solidFill>
                <a:latin typeface="Arial"/>
                <a:cs typeface="Arial"/>
              </a:rPr>
              <a:t>Step 84: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3" name="object 3"/>
          <p:cNvSpPr txBox="1"/>
          <p:nvPr/>
        </p:nvSpPr>
        <p:spPr>
          <a:xfrm>
            <a:off x="1177848" y="5273421"/>
            <a:ext cx="5593080" cy="306070"/>
          </a:xfrm>
          <a:prstGeom prst="rect">
            <a:avLst/>
          </a:prstGeom>
        </p:spPr>
        <p:txBody>
          <a:bodyPr vert="horz" wrap="square" lIns="0" tIns="6350" rIns="0" bIns="0" rtlCol="0">
            <a:spAutoFit/>
          </a:bodyPr>
          <a:lstStyle/>
          <a:p>
            <a:pPr marL="2703830" marR="5080" indent="-2691765">
              <a:lnSpc>
                <a:spcPct val="104400"/>
              </a:lnSpc>
              <a:spcBef>
                <a:spcPts val="50"/>
              </a:spcBef>
            </a:pPr>
            <a:r>
              <a:rPr sz="900" i="1" spc="-5" dirty="0">
                <a:solidFill>
                  <a:srgbClr val="525252"/>
                </a:solidFill>
                <a:latin typeface="Arial"/>
                <a:cs typeface="Arial"/>
              </a:rPr>
              <a:t>Step 85: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a:t>
            </a:r>
            <a:endParaRPr sz="900">
              <a:latin typeface="Arial"/>
              <a:cs typeface="Arial"/>
            </a:endParaRPr>
          </a:p>
        </p:txBody>
      </p:sp>
      <p:sp>
        <p:nvSpPr>
          <p:cNvPr id="4" name="object 4"/>
          <p:cNvSpPr txBox="1"/>
          <p:nvPr/>
        </p:nvSpPr>
        <p:spPr>
          <a:xfrm>
            <a:off x="1165656" y="8026145"/>
            <a:ext cx="5621655" cy="304800"/>
          </a:xfrm>
          <a:prstGeom prst="rect">
            <a:avLst/>
          </a:prstGeom>
        </p:spPr>
        <p:txBody>
          <a:bodyPr vert="horz" wrap="square" lIns="0" tIns="8255" rIns="0" bIns="0" rtlCol="0">
            <a:spAutoFit/>
          </a:bodyPr>
          <a:lstStyle/>
          <a:p>
            <a:pPr marL="1068705" marR="5080" indent="-1056640">
              <a:lnSpc>
                <a:spcPct val="103299"/>
              </a:lnSpc>
              <a:spcBef>
                <a:spcPts val="65"/>
              </a:spcBef>
            </a:pPr>
            <a:r>
              <a:rPr sz="900" i="1" spc="-5" dirty="0">
                <a:solidFill>
                  <a:srgbClr val="525252"/>
                </a:solidFill>
                <a:latin typeface="Arial"/>
                <a:cs typeface="Arial"/>
              </a:rPr>
              <a:t>Step 86: Make sure the Smart Radio is pushed in securely. Make </a:t>
            </a:r>
            <a:r>
              <a:rPr sz="900" i="1" dirty="0">
                <a:solidFill>
                  <a:srgbClr val="525252"/>
                </a:solidFill>
                <a:latin typeface="Arial"/>
                <a:cs typeface="Arial"/>
              </a:rPr>
              <a:t>sure </a:t>
            </a:r>
            <a:r>
              <a:rPr sz="900" i="1" spc="-5" dirty="0">
                <a:solidFill>
                  <a:srgbClr val="525252"/>
                </a:solidFill>
                <a:latin typeface="Arial"/>
                <a:cs typeface="Arial"/>
              </a:rPr>
              <a:t>the Robot Battery </a:t>
            </a:r>
            <a:r>
              <a:rPr sz="900" i="1" spc="-10" dirty="0">
                <a:solidFill>
                  <a:srgbClr val="525252"/>
                </a:solidFill>
                <a:latin typeface="Arial"/>
                <a:cs typeface="Arial"/>
              </a:rPr>
              <a:t>is </a:t>
            </a:r>
            <a:r>
              <a:rPr sz="900" i="1" spc="-5" dirty="0">
                <a:solidFill>
                  <a:srgbClr val="525252"/>
                </a:solidFill>
                <a:latin typeface="Arial"/>
                <a:cs typeface="Arial"/>
              </a:rPr>
              <a:t>oriented the correct  way before inserting. The orange arrows mean spin the build</a:t>
            </a:r>
            <a:r>
              <a:rPr sz="900" i="1" spc="2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5" name="object 5"/>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227577"/>
            <a:ext cx="2438400" cy="19507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22275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978905"/>
            <a:ext cx="2438400" cy="195072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974079"/>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04696" y="2521966"/>
            <a:ext cx="5741035" cy="304800"/>
          </a:xfrm>
          <a:prstGeom prst="rect">
            <a:avLst/>
          </a:prstGeom>
        </p:spPr>
        <p:txBody>
          <a:bodyPr vert="horz" wrap="square" lIns="0" tIns="8255" rIns="0" bIns="0" rtlCol="0">
            <a:spAutoFit/>
          </a:bodyPr>
          <a:lstStyle/>
          <a:p>
            <a:pPr marL="2774315" marR="5080" indent="-2762250">
              <a:lnSpc>
                <a:spcPct val="103299"/>
              </a:lnSpc>
              <a:spcBef>
                <a:spcPts val="65"/>
              </a:spcBef>
            </a:pPr>
            <a:r>
              <a:rPr sz="900" i="1" spc="-5" dirty="0">
                <a:solidFill>
                  <a:srgbClr val="525252"/>
                </a:solidFill>
                <a:latin typeface="Arial"/>
                <a:cs typeface="Arial"/>
              </a:rPr>
              <a:t>Step 87: The Smart cable </a:t>
            </a:r>
            <a:r>
              <a:rPr sz="900" i="1" dirty="0">
                <a:solidFill>
                  <a:srgbClr val="525252"/>
                </a:solidFill>
                <a:latin typeface="Arial"/>
                <a:cs typeface="Arial"/>
              </a:rPr>
              <a:t>for </a:t>
            </a:r>
            <a:r>
              <a:rPr sz="900" i="1" spc="-5" dirty="0">
                <a:solidFill>
                  <a:srgbClr val="525252"/>
                </a:solidFill>
                <a:latin typeface="Arial"/>
                <a:cs typeface="Arial"/>
              </a:rPr>
              <a:t>the </a:t>
            </a:r>
            <a:r>
              <a:rPr sz="900" i="1" dirty="0">
                <a:solidFill>
                  <a:srgbClr val="525252"/>
                </a:solidFill>
                <a:latin typeface="Arial"/>
                <a:cs typeface="Arial"/>
              </a:rPr>
              <a:t>Arm </a:t>
            </a:r>
            <a:r>
              <a:rPr sz="900" i="1" spc="-5" dirty="0">
                <a:solidFill>
                  <a:srgbClr val="525252"/>
                </a:solidFill>
                <a:latin typeface="Arial"/>
                <a:cs typeface="Arial"/>
              </a:rPr>
              <a:t>Motor </a:t>
            </a:r>
            <a:r>
              <a:rPr sz="900" i="1" dirty="0">
                <a:solidFill>
                  <a:srgbClr val="525252"/>
                </a:solidFill>
                <a:latin typeface="Arial"/>
                <a:cs typeface="Arial"/>
              </a:rPr>
              <a:t>can </a:t>
            </a:r>
            <a:r>
              <a:rPr sz="900" i="1" spc="-10" dirty="0">
                <a:solidFill>
                  <a:srgbClr val="525252"/>
                </a:solidFill>
                <a:latin typeface="Arial"/>
                <a:cs typeface="Arial"/>
              </a:rPr>
              <a:t>be </a:t>
            </a:r>
            <a:r>
              <a:rPr sz="900" i="1" spc="-5" dirty="0">
                <a:solidFill>
                  <a:srgbClr val="525252"/>
                </a:solidFill>
                <a:latin typeface="Arial"/>
                <a:cs typeface="Arial"/>
              </a:rPr>
              <a:t>tucked under the Brain and plugged into the </a:t>
            </a:r>
            <a:r>
              <a:rPr sz="900" i="1" dirty="0">
                <a:solidFill>
                  <a:srgbClr val="525252"/>
                </a:solidFill>
                <a:latin typeface="Arial"/>
                <a:cs typeface="Arial"/>
              </a:rPr>
              <a:t>correct </a:t>
            </a:r>
            <a:r>
              <a:rPr sz="900" i="1" spc="-5" dirty="0">
                <a:solidFill>
                  <a:srgbClr val="525252"/>
                </a:solidFill>
                <a:latin typeface="Arial"/>
                <a:cs typeface="Arial"/>
              </a:rPr>
              <a:t>port (port  10).</a:t>
            </a:r>
            <a:endParaRPr sz="900">
              <a:latin typeface="Arial"/>
              <a:cs typeface="Arial"/>
            </a:endParaRPr>
          </a:p>
        </p:txBody>
      </p:sp>
      <p:sp>
        <p:nvSpPr>
          <p:cNvPr id="4" name="object 4"/>
          <p:cNvSpPr txBox="1"/>
          <p:nvPr/>
        </p:nvSpPr>
        <p:spPr>
          <a:xfrm>
            <a:off x="2536063" y="7361682"/>
            <a:ext cx="288417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Step 89: The orange </a:t>
            </a:r>
            <a:r>
              <a:rPr sz="900" i="1" dirty="0">
                <a:solidFill>
                  <a:srgbClr val="525252"/>
                </a:solidFill>
                <a:latin typeface="Arial"/>
                <a:cs typeface="Arial"/>
              </a:rPr>
              <a:t>arrows </a:t>
            </a:r>
            <a:r>
              <a:rPr sz="900" i="1" spc="-10" dirty="0">
                <a:solidFill>
                  <a:srgbClr val="525252"/>
                </a:solidFill>
                <a:latin typeface="Arial"/>
                <a:cs typeface="Arial"/>
              </a:rPr>
              <a:t>mean </a:t>
            </a:r>
            <a:r>
              <a:rPr sz="900" i="1" dirty="0">
                <a:solidFill>
                  <a:srgbClr val="525252"/>
                </a:solidFill>
                <a:latin typeface="Arial"/>
                <a:cs typeface="Arial"/>
              </a:rPr>
              <a:t>spin </a:t>
            </a:r>
            <a:r>
              <a:rPr sz="900" i="1" spc="-5" dirty="0">
                <a:solidFill>
                  <a:srgbClr val="525252"/>
                </a:solidFill>
                <a:latin typeface="Arial"/>
                <a:cs typeface="Arial"/>
              </a:rPr>
              <a:t>the build</a:t>
            </a:r>
            <a:r>
              <a:rPr sz="900" i="1" spc="5" dirty="0">
                <a:solidFill>
                  <a:srgbClr val="525252"/>
                </a:solidFill>
                <a:latin typeface="Arial"/>
                <a:cs typeface="Arial"/>
              </a:rPr>
              <a:t> </a:t>
            </a:r>
            <a:r>
              <a:rPr sz="900" i="1" spc="-5" dirty="0">
                <a:solidFill>
                  <a:srgbClr val="525252"/>
                </a:solidFill>
                <a:latin typeface="Arial"/>
                <a:cs typeface="Arial"/>
              </a:rPr>
              <a:t>around.</a:t>
            </a:r>
            <a:endParaRPr sz="900">
              <a:latin typeface="Arial"/>
              <a:cs typeface="Arial"/>
            </a:endParaRPr>
          </a:p>
        </p:txBody>
      </p:sp>
      <p:sp>
        <p:nvSpPr>
          <p:cNvPr id="5" name="object 5"/>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227577"/>
            <a:ext cx="2438400" cy="19507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22275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314188"/>
            <a:ext cx="2438400" cy="19299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30936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7848" y="2521966"/>
            <a:ext cx="5593080" cy="304800"/>
          </a:xfrm>
          <a:prstGeom prst="rect">
            <a:avLst/>
          </a:prstGeom>
        </p:spPr>
        <p:txBody>
          <a:bodyPr vert="horz" wrap="square" lIns="0" tIns="8255" rIns="0" bIns="0" rtlCol="0">
            <a:spAutoFit/>
          </a:bodyPr>
          <a:lstStyle/>
          <a:p>
            <a:pPr marL="1487805" marR="5080" indent="-1475740">
              <a:lnSpc>
                <a:spcPct val="103299"/>
              </a:lnSpc>
              <a:spcBef>
                <a:spcPts val="65"/>
              </a:spcBef>
            </a:pPr>
            <a:r>
              <a:rPr sz="900" i="1" spc="-5" dirty="0">
                <a:solidFill>
                  <a:srgbClr val="525252"/>
                </a:solidFill>
                <a:latin typeface="Arial"/>
                <a:cs typeface="Arial"/>
              </a:rPr>
              <a:t>Step 90: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sections 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 The orange arrows mean </a:t>
            </a:r>
            <a:r>
              <a:rPr sz="900" i="1" dirty="0">
                <a:solidFill>
                  <a:srgbClr val="525252"/>
                </a:solidFill>
                <a:latin typeface="Arial"/>
                <a:cs typeface="Arial"/>
              </a:rPr>
              <a:t>spin </a:t>
            </a:r>
            <a:r>
              <a:rPr sz="900" i="1" spc="-5" dirty="0">
                <a:solidFill>
                  <a:srgbClr val="525252"/>
                </a:solidFill>
                <a:latin typeface="Arial"/>
                <a:cs typeface="Arial"/>
              </a:rPr>
              <a:t>the build around.</a:t>
            </a:r>
            <a:endParaRPr sz="900">
              <a:latin typeface="Arial"/>
              <a:cs typeface="Arial"/>
            </a:endParaRPr>
          </a:p>
        </p:txBody>
      </p:sp>
      <p:sp>
        <p:nvSpPr>
          <p:cNvPr id="3" name="object 3"/>
          <p:cNvSpPr txBox="1"/>
          <p:nvPr/>
        </p:nvSpPr>
        <p:spPr>
          <a:xfrm>
            <a:off x="1177848" y="5273421"/>
            <a:ext cx="5595620" cy="306070"/>
          </a:xfrm>
          <a:prstGeom prst="rect">
            <a:avLst/>
          </a:prstGeom>
        </p:spPr>
        <p:txBody>
          <a:bodyPr vert="horz" wrap="square" lIns="0" tIns="6350" rIns="0" bIns="0" rtlCol="0">
            <a:spAutoFit/>
          </a:bodyPr>
          <a:lstStyle/>
          <a:p>
            <a:pPr marL="1487805" marR="5080" indent="-1475740">
              <a:lnSpc>
                <a:spcPct val="104400"/>
              </a:lnSpc>
              <a:spcBef>
                <a:spcPts val="50"/>
              </a:spcBef>
            </a:pPr>
            <a:r>
              <a:rPr sz="900" i="1" spc="-5" dirty="0">
                <a:solidFill>
                  <a:srgbClr val="525252"/>
                </a:solidFill>
                <a:latin typeface="Arial"/>
                <a:cs typeface="Arial"/>
              </a:rPr>
              <a:t>Step 91: Instead of individual </a:t>
            </a:r>
            <a:r>
              <a:rPr sz="900" i="1" dirty="0">
                <a:solidFill>
                  <a:srgbClr val="525252"/>
                </a:solidFill>
                <a:latin typeface="Arial"/>
                <a:cs typeface="Arial"/>
              </a:rPr>
              <a:t>parts, </a:t>
            </a:r>
            <a:r>
              <a:rPr sz="900" i="1" spc="-5" dirty="0">
                <a:solidFill>
                  <a:srgbClr val="525252"/>
                </a:solidFill>
                <a:latin typeface="Arial"/>
                <a:cs typeface="Arial"/>
              </a:rPr>
              <a:t>the completed </a:t>
            </a:r>
            <a:r>
              <a:rPr sz="900" i="1" dirty="0">
                <a:solidFill>
                  <a:srgbClr val="525252"/>
                </a:solidFill>
                <a:latin typeface="Arial"/>
                <a:cs typeface="Arial"/>
              </a:rPr>
              <a:t>sections </a:t>
            </a:r>
            <a:r>
              <a:rPr sz="900" i="1" spc="-5" dirty="0">
                <a:solidFill>
                  <a:srgbClr val="525252"/>
                </a:solidFill>
                <a:latin typeface="Arial"/>
                <a:cs typeface="Arial"/>
              </a:rPr>
              <a:t>of the build needed </a:t>
            </a:r>
            <a:r>
              <a:rPr sz="900" i="1" spc="-10" dirty="0">
                <a:solidFill>
                  <a:srgbClr val="525252"/>
                </a:solidFill>
                <a:latin typeface="Arial"/>
                <a:cs typeface="Arial"/>
              </a:rPr>
              <a:t>are </a:t>
            </a:r>
            <a:r>
              <a:rPr sz="900" i="1" spc="-5" dirty="0">
                <a:solidFill>
                  <a:srgbClr val="525252"/>
                </a:solidFill>
                <a:latin typeface="Arial"/>
                <a:cs typeface="Arial"/>
              </a:rPr>
              <a:t>shown </a:t>
            </a:r>
            <a:r>
              <a:rPr sz="900" i="1" dirty="0">
                <a:solidFill>
                  <a:srgbClr val="525252"/>
                </a:solidFill>
                <a:latin typeface="Arial"/>
                <a:cs typeface="Arial"/>
              </a:rPr>
              <a:t>in </a:t>
            </a:r>
            <a:r>
              <a:rPr sz="900" i="1" spc="-5" dirty="0">
                <a:solidFill>
                  <a:srgbClr val="525252"/>
                </a:solidFill>
                <a:latin typeface="Arial"/>
                <a:cs typeface="Arial"/>
              </a:rPr>
              <a:t>the section at the  top. The orange arrows mean </a:t>
            </a:r>
            <a:r>
              <a:rPr sz="900" i="1" dirty="0">
                <a:solidFill>
                  <a:srgbClr val="525252"/>
                </a:solidFill>
                <a:latin typeface="Arial"/>
                <a:cs typeface="Arial"/>
              </a:rPr>
              <a:t>spin </a:t>
            </a:r>
            <a:r>
              <a:rPr sz="900" i="1" spc="-5" dirty="0">
                <a:solidFill>
                  <a:srgbClr val="525252"/>
                </a:solidFill>
                <a:latin typeface="Arial"/>
                <a:cs typeface="Arial"/>
              </a:rPr>
              <a:t>the build around.</a:t>
            </a:r>
            <a:endParaRPr sz="900">
              <a:latin typeface="Arial"/>
              <a:cs typeface="Arial"/>
            </a:endParaRPr>
          </a:p>
        </p:txBody>
      </p:sp>
      <p:sp>
        <p:nvSpPr>
          <p:cNvPr id="4" name="object 4"/>
          <p:cNvSpPr txBox="1"/>
          <p:nvPr/>
        </p:nvSpPr>
        <p:spPr>
          <a:xfrm>
            <a:off x="1095552" y="8026145"/>
            <a:ext cx="5758180" cy="304800"/>
          </a:xfrm>
          <a:prstGeom prst="rect">
            <a:avLst/>
          </a:prstGeom>
        </p:spPr>
        <p:txBody>
          <a:bodyPr vert="horz" wrap="square" lIns="0" tIns="8255" rIns="0" bIns="0" rtlCol="0">
            <a:spAutoFit/>
          </a:bodyPr>
          <a:lstStyle/>
          <a:p>
            <a:pPr marL="1925320" marR="5080" indent="-1913255">
              <a:lnSpc>
                <a:spcPct val="103299"/>
              </a:lnSpc>
              <a:spcBef>
                <a:spcPts val="65"/>
              </a:spcBef>
            </a:pPr>
            <a:r>
              <a:rPr sz="900" i="1" spc="-5" dirty="0">
                <a:solidFill>
                  <a:srgbClr val="525252"/>
                </a:solidFill>
                <a:latin typeface="Arial"/>
                <a:cs typeface="Arial"/>
              </a:rPr>
              <a:t>Step 92: When adding the </a:t>
            </a:r>
            <a:r>
              <a:rPr sz="900" i="1" spc="-10" dirty="0">
                <a:solidFill>
                  <a:srgbClr val="525252"/>
                </a:solidFill>
                <a:latin typeface="Arial"/>
                <a:cs typeface="Arial"/>
              </a:rPr>
              <a:t>8x </a:t>
            </a:r>
            <a:r>
              <a:rPr sz="900" i="1" dirty="0">
                <a:solidFill>
                  <a:srgbClr val="525252"/>
                </a:solidFill>
                <a:latin typeface="Arial"/>
                <a:cs typeface="Arial"/>
              </a:rPr>
              <a:t>Pitch </a:t>
            </a:r>
            <a:r>
              <a:rPr sz="900" i="1" spc="-5" dirty="0">
                <a:solidFill>
                  <a:srgbClr val="525252"/>
                </a:solidFill>
                <a:latin typeface="Arial"/>
                <a:cs typeface="Arial"/>
              </a:rPr>
              <a:t>Shaft, twist the pitch shaft to check for tension while turning. </a:t>
            </a:r>
            <a:r>
              <a:rPr sz="900" i="1" dirty="0">
                <a:solidFill>
                  <a:srgbClr val="525252"/>
                </a:solidFill>
                <a:latin typeface="Arial"/>
                <a:cs typeface="Arial"/>
              </a:rPr>
              <a:t>If </a:t>
            </a:r>
            <a:r>
              <a:rPr sz="900" i="1" spc="-5" dirty="0">
                <a:solidFill>
                  <a:srgbClr val="525252"/>
                </a:solidFill>
                <a:latin typeface="Arial"/>
                <a:cs typeface="Arial"/>
              </a:rPr>
              <a:t>it spins freely, </a:t>
            </a:r>
            <a:r>
              <a:rPr sz="900" i="1" dirty="0">
                <a:solidFill>
                  <a:srgbClr val="525252"/>
                </a:solidFill>
                <a:latin typeface="Arial"/>
                <a:cs typeface="Arial"/>
              </a:rPr>
              <a:t>it  </a:t>
            </a:r>
            <a:r>
              <a:rPr sz="900" i="1" spc="-5" dirty="0">
                <a:solidFill>
                  <a:srgbClr val="525252"/>
                </a:solidFill>
                <a:latin typeface="Arial"/>
                <a:cs typeface="Arial"/>
              </a:rPr>
              <a:t>is not properly inserted into the</a:t>
            </a:r>
            <a:r>
              <a:rPr sz="900" i="1" spc="15" dirty="0">
                <a:solidFill>
                  <a:srgbClr val="525252"/>
                </a:solidFill>
                <a:latin typeface="Arial"/>
                <a:cs typeface="Arial"/>
              </a:rPr>
              <a:t> </a:t>
            </a:r>
            <a:r>
              <a:rPr sz="900" i="1" spc="-5" dirty="0">
                <a:solidFill>
                  <a:srgbClr val="525252"/>
                </a:solidFill>
                <a:latin typeface="Arial"/>
                <a:cs typeface="Arial"/>
              </a:rPr>
              <a:t>gears.</a:t>
            </a:r>
            <a:endParaRPr sz="900">
              <a:latin typeface="Arial"/>
              <a:cs typeface="Arial"/>
            </a:endParaRPr>
          </a:p>
        </p:txBody>
      </p:sp>
      <p:sp>
        <p:nvSpPr>
          <p:cNvPr id="5" name="object 5"/>
          <p:cNvSpPr/>
          <p:nvPr/>
        </p:nvSpPr>
        <p:spPr>
          <a:xfrm>
            <a:off x="2762250" y="476250"/>
            <a:ext cx="2438400" cy="1950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7" name="object 7"/>
          <p:cNvSpPr/>
          <p:nvPr/>
        </p:nvSpPr>
        <p:spPr>
          <a:xfrm>
            <a:off x="2762250" y="3227577"/>
            <a:ext cx="2438400" cy="19507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57423" y="3222751"/>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
        <p:nvSpPr>
          <p:cNvPr id="9" name="object 9"/>
          <p:cNvSpPr/>
          <p:nvPr/>
        </p:nvSpPr>
        <p:spPr>
          <a:xfrm>
            <a:off x="2762250" y="5978905"/>
            <a:ext cx="2438400" cy="195072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757423" y="5974079"/>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67180" y="2521966"/>
            <a:ext cx="5614035" cy="588010"/>
          </a:xfrm>
          <a:prstGeom prst="rect">
            <a:avLst/>
          </a:prstGeom>
        </p:spPr>
        <p:txBody>
          <a:bodyPr vert="horz" wrap="square" lIns="0" tIns="8255" rIns="0" bIns="0" rtlCol="0">
            <a:spAutoFit/>
          </a:bodyPr>
          <a:lstStyle/>
          <a:p>
            <a:pPr marL="12700" marR="5080" indent="1270" algn="ctr">
              <a:lnSpc>
                <a:spcPct val="103299"/>
              </a:lnSpc>
              <a:spcBef>
                <a:spcPts val="65"/>
              </a:spcBef>
            </a:pPr>
            <a:r>
              <a:rPr sz="900" i="1" spc="-5" dirty="0">
                <a:solidFill>
                  <a:srgbClr val="525252"/>
                </a:solidFill>
                <a:latin typeface="Arial"/>
                <a:cs typeface="Arial"/>
              </a:rPr>
              <a:t>Step 93: The solid green numbers represent the numbered port the cable will be connected into. The outlined  green number indicates the sensor that cable will connect into. Use the indicated Smart Cable for each sensor.  When attaching the Smart Cables, make sure they </a:t>
            </a:r>
            <a:r>
              <a:rPr sz="900" i="1" spc="-10" dirty="0">
                <a:solidFill>
                  <a:srgbClr val="525252"/>
                </a:solidFill>
                <a:latin typeface="Arial"/>
                <a:cs typeface="Arial"/>
              </a:rPr>
              <a:t>are </a:t>
            </a:r>
            <a:r>
              <a:rPr sz="900" i="1" spc="-5" dirty="0">
                <a:solidFill>
                  <a:srgbClr val="525252"/>
                </a:solidFill>
                <a:latin typeface="Arial"/>
                <a:cs typeface="Arial"/>
              </a:rPr>
              <a:t>tucked away </a:t>
            </a:r>
            <a:r>
              <a:rPr sz="900" i="1" dirty="0">
                <a:solidFill>
                  <a:srgbClr val="525252"/>
                </a:solidFill>
                <a:latin typeface="Arial"/>
                <a:cs typeface="Arial"/>
              </a:rPr>
              <a:t>so </a:t>
            </a:r>
            <a:r>
              <a:rPr sz="900" i="1" spc="-5" dirty="0">
                <a:solidFill>
                  <a:srgbClr val="525252"/>
                </a:solidFill>
                <a:latin typeface="Arial"/>
                <a:cs typeface="Arial"/>
              </a:rPr>
              <a:t>as to not block the Smart Sensors or  interfere with the Clawbot’s</a:t>
            </a:r>
            <a:r>
              <a:rPr sz="900" i="1" spc="15" dirty="0">
                <a:solidFill>
                  <a:srgbClr val="525252"/>
                </a:solidFill>
                <a:latin typeface="Arial"/>
                <a:cs typeface="Arial"/>
              </a:rPr>
              <a:t> </a:t>
            </a:r>
            <a:r>
              <a:rPr sz="900" i="1" dirty="0">
                <a:solidFill>
                  <a:srgbClr val="525252"/>
                </a:solidFill>
                <a:latin typeface="Arial"/>
                <a:cs typeface="Arial"/>
              </a:rPr>
              <a:t>movement.</a:t>
            </a:r>
            <a:endParaRPr sz="900">
              <a:latin typeface="Arial"/>
              <a:cs typeface="Arial"/>
            </a:endParaRPr>
          </a:p>
        </p:txBody>
      </p:sp>
      <p:sp>
        <p:nvSpPr>
          <p:cNvPr id="4" name="object 4"/>
          <p:cNvSpPr/>
          <p:nvPr/>
        </p:nvSpPr>
        <p:spPr>
          <a:xfrm>
            <a:off x="2762250" y="476250"/>
            <a:ext cx="2438400" cy="19299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57423" y="471423"/>
            <a:ext cx="2447925" cy="1960245"/>
          </a:xfrm>
          <a:custGeom>
            <a:avLst/>
            <a:gdLst/>
            <a:ahLst/>
            <a:cxnLst/>
            <a:rect l="l" t="t" r="r" b="b"/>
            <a:pathLst>
              <a:path w="2447925" h="1960245">
                <a:moveTo>
                  <a:pt x="0" y="1960245"/>
                </a:moveTo>
                <a:lnTo>
                  <a:pt x="2447925" y="1960245"/>
                </a:lnTo>
                <a:lnTo>
                  <a:pt x="2447925" y="0"/>
                </a:lnTo>
                <a:lnTo>
                  <a:pt x="0" y="0"/>
                </a:lnTo>
                <a:lnTo>
                  <a:pt x="0" y="196024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3042030" y="618236"/>
            <a:ext cx="1871345" cy="452120"/>
          </a:xfrm>
          <a:prstGeom prst="rect">
            <a:avLst/>
          </a:prstGeom>
        </p:spPr>
        <p:txBody>
          <a:bodyPr vert="horz" wrap="square" lIns="0" tIns="12065" rIns="0" bIns="0" rtlCol="0">
            <a:spAutoFit/>
          </a:bodyPr>
          <a:lstStyle/>
          <a:p>
            <a:pPr marL="12700">
              <a:lnSpc>
                <a:spcPct val="100000"/>
              </a:lnSpc>
              <a:spcBef>
                <a:spcPts val="95"/>
              </a:spcBef>
            </a:pPr>
            <a:r>
              <a:rPr spc="45" dirty="0"/>
              <a:t>Expl</a:t>
            </a:r>
            <a:r>
              <a:rPr spc="60" dirty="0"/>
              <a:t>o</a:t>
            </a:r>
            <a:r>
              <a:rPr spc="40" dirty="0"/>
              <a:t>ration</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1084884" y="1589887"/>
            <a:ext cx="5454650" cy="958215"/>
          </a:xfrm>
          <a:prstGeom prst="rect">
            <a:avLst/>
          </a:prstGeom>
        </p:spPr>
        <p:txBody>
          <a:bodyPr vert="horz" wrap="square" lIns="0" tIns="12700" rIns="0" bIns="0" rtlCol="0">
            <a:spAutoFit/>
          </a:bodyPr>
          <a:lstStyle/>
          <a:p>
            <a:pPr marL="12700" marR="5080">
              <a:lnSpc>
                <a:spcPct val="123600"/>
              </a:lnSpc>
              <a:spcBef>
                <a:spcPts val="100"/>
              </a:spcBef>
            </a:pPr>
            <a:r>
              <a:rPr sz="1100" spc="-5" dirty="0">
                <a:solidFill>
                  <a:srgbClr val="525252"/>
                </a:solidFill>
                <a:latin typeface="Arial"/>
                <a:cs typeface="Arial"/>
              </a:rPr>
              <a:t>Now </a:t>
            </a:r>
            <a:r>
              <a:rPr sz="1100" dirty="0">
                <a:solidFill>
                  <a:srgbClr val="525252"/>
                </a:solidFill>
                <a:latin typeface="Arial"/>
                <a:cs typeface="Arial"/>
              </a:rPr>
              <a:t>that </a:t>
            </a:r>
            <a:r>
              <a:rPr sz="1100" spc="-5" dirty="0">
                <a:solidFill>
                  <a:srgbClr val="525252"/>
                </a:solidFill>
                <a:latin typeface="Arial"/>
                <a:cs typeface="Arial"/>
              </a:rPr>
              <a:t>you've </a:t>
            </a:r>
            <a:r>
              <a:rPr sz="1100" dirty="0">
                <a:solidFill>
                  <a:srgbClr val="525252"/>
                </a:solidFill>
                <a:latin typeface="Arial"/>
                <a:cs typeface="Arial"/>
              </a:rPr>
              <a:t>finished the </a:t>
            </a:r>
            <a:r>
              <a:rPr sz="1100" spc="-5" dirty="0">
                <a:solidFill>
                  <a:srgbClr val="525252"/>
                </a:solidFill>
                <a:latin typeface="Arial"/>
                <a:cs typeface="Arial"/>
              </a:rPr>
              <a:t>build, test what it does. Explore your build </a:t>
            </a:r>
            <a:r>
              <a:rPr sz="1100" dirty="0">
                <a:solidFill>
                  <a:srgbClr val="525252"/>
                </a:solidFill>
                <a:latin typeface="Arial"/>
                <a:cs typeface="Arial"/>
              </a:rPr>
              <a:t>and then </a:t>
            </a:r>
            <a:r>
              <a:rPr sz="1100" spc="-5" dirty="0">
                <a:solidFill>
                  <a:srgbClr val="525252"/>
                </a:solidFill>
                <a:latin typeface="Arial"/>
                <a:cs typeface="Arial"/>
              </a:rPr>
              <a:t>answer  </a:t>
            </a:r>
            <a:r>
              <a:rPr sz="1100" dirty="0">
                <a:solidFill>
                  <a:srgbClr val="525252"/>
                </a:solidFill>
                <a:latin typeface="Arial"/>
                <a:cs typeface="Arial"/>
              </a:rPr>
              <a:t>these </a:t>
            </a:r>
            <a:r>
              <a:rPr sz="1100" spc="-5" dirty="0">
                <a:solidFill>
                  <a:srgbClr val="525252"/>
                </a:solidFill>
                <a:latin typeface="Arial"/>
                <a:cs typeface="Arial"/>
              </a:rPr>
              <a:t>questions in your engineering</a:t>
            </a:r>
            <a:r>
              <a:rPr sz="1100" spc="10" dirty="0">
                <a:solidFill>
                  <a:srgbClr val="525252"/>
                </a:solidFill>
                <a:latin typeface="Arial"/>
                <a:cs typeface="Arial"/>
              </a:rPr>
              <a:t> </a:t>
            </a:r>
            <a:r>
              <a:rPr sz="1100" spc="-5" dirty="0">
                <a:solidFill>
                  <a:srgbClr val="525252"/>
                </a:solidFill>
                <a:latin typeface="Arial"/>
                <a:cs typeface="Arial"/>
              </a:rPr>
              <a:t>notebook.</a:t>
            </a:r>
            <a:endParaRPr sz="1100">
              <a:latin typeface="Arial"/>
              <a:cs typeface="Arial"/>
            </a:endParaRPr>
          </a:p>
          <a:p>
            <a:pPr marL="12700" marR="138430">
              <a:lnSpc>
                <a:spcPct val="123600"/>
              </a:lnSpc>
              <a:spcBef>
                <a:spcPts val="815"/>
              </a:spcBef>
            </a:pPr>
            <a:r>
              <a:rPr sz="1100" spc="-5" dirty="0">
                <a:solidFill>
                  <a:srgbClr val="525252"/>
                </a:solidFill>
                <a:latin typeface="Arial"/>
                <a:cs typeface="Arial"/>
              </a:rPr>
              <a:t>How </a:t>
            </a:r>
            <a:r>
              <a:rPr sz="1100" spc="-10" dirty="0">
                <a:solidFill>
                  <a:srgbClr val="525252"/>
                </a:solidFill>
                <a:latin typeface="Arial"/>
                <a:cs typeface="Arial"/>
              </a:rPr>
              <a:t>would </a:t>
            </a:r>
            <a:r>
              <a:rPr sz="1100" dirty="0">
                <a:solidFill>
                  <a:srgbClr val="525252"/>
                </a:solidFill>
                <a:latin typeface="Arial"/>
                <a:cs typeface="Arial"/>
              </a:rPr>
              <a:t>the </a:t>
            </a:r>
            <a:r>
              <a:rPr sz="1100" spc="-5" dirty="0">
                <a:solidFill>
                  <a:srgbClr val="525252"/>
                </a:solidFill>
                <a:latin typeface="Arial"/>
                <a:cs typeface="Arial"/>
              </a:rPr>
              <a:t>range </a:t>
            </a:r>
            <a:r>
              <a:rPr sz="1100" spc="-10" dirty="0">
                <a:solidFill>
                  <a:srgbClr val="525252"/>
                </a:solidFill>
                <a:latin typeface="Arial"/>
                <a:cs typeface="Arial"/>
              </a:rPr>
              <a:t>of </a:t>
            </a:r>
            <a:r>
              <a:rPr sz="1100" spc="-5" dirty="0">
                <a:solidFill>
                  <a:srgbClr val="525252"/>
                </a:solidFill>
                <a:latin typeface="Arial"/>
                <a:cs typeface="Arial"/>
              </a:rPr>
              <a:t>the claw </a:t>
            </a:r>
            <a:r>
              <a:rPr sz="1100" dirty="0">
                <a:solidFill>
                  <a:srgbClr val="525252"/>
                </a:solidFill>
                <a:latin typeface="Arial"/>
                <a:cs typeface="Arial"/>
              </a:rPr>
              <a:t>change </a:t>
            </a:r>
            <a:r>
              <a:rPr sz="1100" spc="-10" dirty="0">
                <a:solidFill>
                  <a:srgbClr val="525252"/>
                </a:solidFill>
                <a:latin typeface="Arial"/>
                <a:cs typeface="Arial"/>
              </a:rPr>
              <a:t>if </a:t>
            </a:r>
            <a:r>
              <a:rPr sz="1100" dirty="0">
                <a:solidFill>
                  <a:srgbClr val="525252"/>
                </a:solidFill>
                <a:latin typeface="Arial"/>
                <a:cs typeface="Arial"/>
              </a:rPr>
              <a:t>the </a:t>
            </a:r>
            <a:r>
              <a:rPr sz="1100" spc="-5" dirty="0">
                <a:solidFill>
                  <a:srgbClr val="525252"/>
                </a:solidFill>
                <a:latin typeface="Arial"/>
                <a:cs typeface="Arial"/>
              </a:rPr>
              <a:t>two 3x4 </a:t>
            </a:r>
            <a:r>
              <a:rPr sz="1100" spc="5" dirty="0">
                <a:solidFill>
                  <a:srgbClr val="525252"/>
                </a:solidFill>
                <a:latin typeface="Arial"/>
                <a:cs typeface="Arial"/>
              </a:rPr>
              <a:t>Tee </a:t>
            </a:r>
            <a:r>
              <a:rPr sz="1100" spc="-5" dirty="0">
                <a:solidFill>
                  <a:srgbClr val="525252"/>
                </a:solidFill>
                <a:latin typeface="Arial"/>
                <a:cs typeface="Arial"/>
              </a:rPr>
              <a:t>Beams </a:t>
            </a:r>
            <a:r>
              <a:rPr sz="1100" dirty="0">
                <a:solidFill>
                  <a:srgbClr val="525252"/>
                </a:solidFill>
                <a:latin typeface="Arial"/>
                <a:cs typeface="Arial"/>
              </a:rPr>
              <a:t>used </a:t>
            </a:r>
            <a:r>
              <a:rPr sz="1100" spc="-5" dirty="0">
                <a:solidFill>
                  <a:srgbClr val="525252"/>
                </a:solidFill>
                <a:latin typeface="Arial"/>
                <a:cs typeface="Arial"/>
              </a:rPr>
              <a:t>in </a:t>
            </a:r>
            <a:r>
              <a:rPr sz="1100" dirty="0">
                <a:solidFill>
                  <a:srgbClr val="525252"/>
                </a:solidFill>
                <a:latin typeface="Arial"/>
                <a:cs typeface="Arial"/>
              </a:rPr>
              <a:t>Step 42 </a:t>
            </a:r>
            <a:r>
              <a:rPr sz="1100" spc="-10" dirty="0">
                <a:solidFill>
                  <a:srgbClr val="525252"/>
                </a:solidFill>
                <a:latin typeface="Arial"/>
                <a:cs typeface="Arial"/>
              </a:rPr>
              <a:t>of  </a:t>
            </a:r>
            <a:r>
              <a:rPr sz="1100" spc="-5" dirty="0">
                <a:solidFill>
                  <a:srgbClr val="525252"/>
                </a:solidFill>
                <a:latin typeface="Arial"/>
                <a:cs typeface="Arial"/>
              </a:rPr>
              <a:t>building </a:t>
            </a:r>
            <a:r>
              <a:rPr sz="1100" dirty="0">
                <a:solidFill>
                  <a:srgbClr val="525252"/>
                </a:solidFill>
                <a:latin typeface="Arial"/>
                <a:cs typeface="Arial"/>
              </a:rPr>
              <a:t>the </a:t>
            </a:r>
            <a:r>
              <a:rPr sz="1100" spc="-5" dirty="0">
                <a:solidFill>
                  <a:srgbClr val="525252"/>
                </a:solidFill>
                <a:latin typeface="Arial"/>
                <a:cs typeface="Arial"/>
              </a:rPr>
              <a:t>arm were replaced with </a:t>
            </a:r>
            <a:r>
              <a:rPr sz="1100" dirty="0">
                <a:solidFill>
                  <a:srgbClr val="525252"/>
                </a:solidFill>
                <a:latin typeface="Arial"/>
                <a:cs typeface="Arial"/>
              </a:rPr>
              <a:t>one </a:t>
            </a:r>
            <a:r>
              <a:rPr sz="1100" spc="-5" dirty="0">
                <a:solidFill>
                  <a:srgbClr val="525252"/>
                </a:solidFill>
                <a:latin typeface="Arial"/>
                <a:cs typeface="Arial"/>
              </a:rPr>
              <a:t>1x4</a:t>
            </a:r>
            <a:r>
              <a:rPr sz="1100" spc="15" dirty="0">
                <a:solidFill>
                  <a:srgbClr val="525252"/>
                </a:solidFill>
                <a:latin typeface="Arial"/>
                <a:cs typeface="Arial"/>
              </a:rPr>
              <a:t> </a:t>
            </a:r>
            <a:r>
              <a:rPr sz="1100" dirty="0">
                <a:solidFill>
                  <a:srgbClr val="525252"/>
                </a:solidFill>
                <a:latin typeface="Arial"/>
                <a:cs typeface="Arial"/>
              </a:rPr>
              <a:t>Beam?</a:t>
            </a:r>
            <a:endParaRPr sz="1100">
              <a:latin typeface="Arial"/>
              <a:cs typeface="Arial"/>
            </a:endParaRPr>
          </a:p>
        </p:txBody>
      </p:sp>
      <p:sp>
        <p:nvSpPr>
          <p:cNvPr id="11" name="object 11"/>
          <p:cNvSpPr txBox="1"/>
          <p:nvPr/>
        </p:nvSpPr>
        <p:spPr>
          <a:xfrm>
            <a:off x="1084884" y="6527672"/>
            <a:ext cx="5625465" cy="791210"/>
          </a:xfrm>
          <a:prstGeom prst="rect">
            <a:avLst/>
          </a:prstGeom>
        </p:spPr>
        <p:txBody>
          <a:bodyPr vert="horz" wrap="square" lIns="0" tIns="13335" rIns="0" bIns="0" rtlCol="0">
            <a:spAutoFit/>
          </a:bodyPr>
          <a:lstStyle/>
          <a:p>
            <a:pPr marL="184785" indent="-172720">
              <a:lnSpc>
                <a:spcPct val="100000"/>
              </a:lnSpc>
              <a:spcBef>
                <a:spcPts val="105"/>
              </a:spcBef>
              <a:buClr>
                <a:srgbClr val="000000"/>
              </a:buClr>
              <a:buFont typeface="Symbol"/>
              <a:buChar char=""/>
              <a:tabLst>
                <a:tab pos="185420" algn="l"/>
              </a:tabLst>
            </a:pPr>
            <a:r>
              <a:rPr sz="1100" dirty="0">
                <a:solidFill>
                  <a:srgbClr val="525252"/>
                </a:solidFill>
                <a:latin typeface="Arial"/>
                <a:cs typeface="Arial"/>
              </a:rPr>
              <a:t>For </a:t>
            </a:r>
            <a:r>
              <a:rPr sz="1100" spc="-5" dirty="0">
                <a:solidFill>
                  <a:srgbClr val="525252"/>
                </a:solidFill>
                <a:latin typeface="Arial"/>
                <a:cs typeface="Arial"/>
              </a:rPr>
              <a:t>help with </a:t>
            </a:r>
            <a:r>
              <a:rPr sz="1100" dirty="0">
                <a:solidFill>
                  <a:srgbClr val="525252"/>
                </a:solidFill>
                <a:latin typeface="Arial"/>
                <a:cs typeface="Arial"/>
              </a:rPr>
              <a:t>this </a:t>
            </a:r>
            <a:r>
              <a:rPr sz="1100" spc="-5" dirty="0">
                <a:solidFill>
                  <a:srgbClr val="525252"/>
                </a:solidFill>
                <a:latin typeface="Arial"/>
                <a:cs typeface="Arial"/>
              </a:rPr>
              <a:t>question, observe </a:t>
            </a:r>
            <a:r>
              <a:rPr sz="1100" dirty="0">
                <a:solidFill>
                  <a:srgbClr val="525252"/>
                </a:solidFill>
                <a:latin typeface="Arial"/>
                <a:cs typeface="Arial"/>
              </a:rPr>
              <a:t>how far the </a:t>
            </a:r>
            <a:r>
              <a:rPr sz="1100" spc="-5" dirty="0">
                <a:solidFill>
                  <a:srgbClr val="525252"/>
                </a:solidFill>
                <a:latin typeface="Arial"/>
                <a:cs typeface="Arial"/>
              </a:rPr>
              <a:t>claw </a:t>
            </a:r>
            <a:r>
              <a:rPr sz="1100" dirty="0">
                <a:solidFill>
                  <a:srgbClr val="525252"/>
                </a:solidFill>
                <a:latin typeface="Arial"/>
                <a:cs typeface="Arial"/>
              </a:rPr>
              <a:t>can open </a:t>
            </a:r>
            <a:r>
              <a:rPr sz="1100" spc="-10"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two </a:t>
            </a:r>
            <a:r>
              <a:rPr sz="1100" dirty="0">
                <a:solidFill>
                  <a:srgbClr val="525252"/>
                </a:solidFill>
                <a:latin typeface="Arial"/>
                <a:cs typeface="Arial"/>
              </a:rPr>
              <a:t>Tee</a:t>
            </a:r>
            <a:r>
              <a:rPr sz="1100" spc="25" dirty="0">
                <a:solidFill>
                  <a:srgbClr val="525252"/>
                </a:solidFill>
                <a:latin typeface="Arial"/>
                <a:cs typeface="Arial"/>
              </a:rPr>
              <a:t> </a:t>
            </a:r>
            <a:r>
              <a:rPr sz="1100" spc="-5" dirty="0">
                <a:solidFill>
                  <a:srgbClr val="525252"/>
                </a:solidFill>
                <a:latin typeface="Arial"/>
                <a:cs typeface="Arial"/>
              </a:rPr>
              <a:t>Beams.</a:t>
            </a:r>
            <a:endParaRPr sz="1100">
              <a:latin typeface="Arial"/>
              <a:cs typeface="Arial"/>
            </a:endParaRPr>
          </a:p>
          <a:p>
            <a:pPr>
              <a:lnSpc>
                <a:spcPct val="100000"/>
              </a:lnSpc>
              <a:spcBef>
                <a:spcPts val="5"/>
              </a:spcBef>
              <a:buFont typeface="Symbol"/>
              <a:buChar char=""/>
            </a:pPr>
            <a:endParaRPr sz="1150">
              <a:latin typeface="Arial"/>
              <a:cs typeface="Arial"/>
            </a:endParaRPr>
          </a:p>
          <a:p>
            <a:pPr marL="354965" lvl="1" indent="-160655">
              <a:lnSpc>
                <a:spcPct val="100000"/>
              </a:lnSpc>
              <a:buFont typeface="Courier New"/>
              <a:buChar char="o"/>
              <a:tabLst>
                <a:tab pos="355600" algn="l"/>
              </a:tabLst>
            </a:pPr>
            <a:r>
              <a:rPr sz="1100" spc="-5" dirty="0">
                <a:solidFill>
                  <a:srgbClr val="525252"/>
                </a:solidFill>
                <a:latin typeface="Arial"/>
                <a:cs typeface="Arial"/>
              </a:rPr>
              <a:t>Do you think the </a:t>
            </a:r>
            <a:r>
              <a:rPr sz="1100" dirty="0">
                <a:solidFill>
                  <a:srgbClr val="525252"/>
                </a:solidFill>
                <a:latin typeface="Arial"/>
                <a:cs typeface="Arial"/>
              </a:rPr>
              <a:t>claw </a:t>
            </a:r>
            <a:r>
              <a:rPr sz="1100" spc="-5" dirty="0">
                <a:solidFill>
                  <a:srgbClr val="525252"/>
                </a:solidFill>
                <a:latin typeface="Arial"/>
                <a:cs typeface="Arial"/>
              </a:rPr>
              <a:t>will </a:t>
            </a:r>
            <a:r>
              <a:rPr sz="1100" dirty="0">
                <a:solidFill>
                  <a:srgbClr val="525252"/>
                </a:solidFill>
                <a:latin typeface="Arial"/>
                <a:cs typeface="Arial"/>
              </a:rPr>
              <a:t>open </a:t>
            </a:r>
            <a:r>
              <a:rPr sz="1100" spc="-5" dirty="0">
                <a:solidFill>
                  <a:srgbClr val="525252"/>
                </a:solidFill>
                <a:latin typeface="Arial"/>
                <a:cs typeface="Arial"/>
              </a:rPr>
              <a:t>more </a:t>
            </a:r>
            <a:r>
              <a:rPr sz="1100" spc="-10" dirty="0">
                <a:solidFill>
                  <a:srgbClr val="525252"/>
                </a:solidFill>
                <a:latin typeface="Arial"/>
                <a:cs typeface="Arial"/>
              </a:rPr>
              <a:t>or </a:t>
            </a:r>
            <a:r>
              <a:rPr sz="1100" spc="-5" dirty="0">
                <a:solidFill>
                  <a:srgbClr val="525252"/>
                </a:solidFill>
                <a:latin typeface="Arial"/>
                <a:cs typeface="Arial"/>
              </a:rPr>
              <a:t>less </a:t>
            </a:r>
            <a:r>
              <a:rPr sz="1100" spc="-10"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1x4</a:t>
            </a:r>
            <a:r>
              <a:rPr sz="1100" spc="45" dirty="0">
                <a:solidFill>
                  <a:srgbClr val="525252"/>
                </a:solidFill>
                <a:latin typeface="Arial"/>
                <a:cs typeface="Arial"/>
              </a:rPr>
              <a:t> </a:t>
            </a:r>
            <a:r>
              <a:rPr sz="1100" dirty="0">
                <a:solidFill>
                  <a:srgbClr val="525252"/>
                </a:solidFill>
                <a:latin typeface="Arial"/>
                <a:cs typeface="Arial"/>
              </a:rPr>
              <a:t>Beam?</a:t>
            </a:r>
            <a:endParaRPr sz="1100">
              <a:latin typeface="Arial"/>
              <a:cs typeface="Arial"/>
            </a:endParaRPr>
          </a:p>
          <a:p>
            <a:pPr marL="354965" lvl="1" indent="-170815">
              <a:lnSpc>
                <a:spcPct val="100000"/>
              </a:lnSpc>
              <a:spcBef>
                <a:spcPts val="735"/>
              </a:spcBef>
              <a:buFont typeface="Courier New"/>
              <a:buChar char="o"/>
              <a:tabLst>
                <a:tab pos="355600" algn="l"/>
              </a:tabLst>
            </a:pPr>
            <a:r>
              <a:rPr sz="1100" spc="-5" dirty="0">
                <a:solidFill>
                  <a:srgbClr val="525252"/>
                </a:solidFill>
                <a:latin typeface="Arial"/>
                <a:cs typeface="Arial"/>
              </a:rPr>
              <a:t>Be </a:t>
            </a:r>
            <a:r>
              <a:rPr sz="1100" dirty="0">
                <a:solidFill>
                  <a:srgbClr val="525252"/>
                </a:solidFill>
                <a:latin typeface="Arial"/>
                <a:cs typeface="Arial"/>
              </a:rPr>
              <a:t>sure to </a:t>
            </a:r>
            <a:r>
              <a:rPr sz="1100" spc="-5" dirty="0">
                <a:solidFill>
                  <a:srgbClr val="525252"/>
                </a:solidFill>
                <a:latin typeface="Arial"/>
                <a:cs typeface="Arial"/>
              </a:rPr>
              <a:t>justify your answer with </a:t>
            </a:r>
            <a:r>
              <a:rPr sz="1100" dirty="0">
                <a:solidFill>
                  <a:srgbClr val="525252"/>
                </a:solidFill>
                <a:latin typeface="Arial"/>
                <a:cs typeface="Arial"/>
              </a:rPr>
              <a:t>data from </a:t>
            </a:r>
            <a:r>
              <a:rPr sz="1100" spc="-5" dirty="0">
                <a:solidFill>
                  <a:srgbClr val="525252"/>
                </a:solidFill>
                <a:latin typeface="Arial"/>
                <a:cs typeface="Arial"/>
              </a:rPr>
              <a:t>your</a:t>
            </a:r>
            <a:r>
              <a:rPr sz="1100" spc="-20" dirty="0">
                <a:solidFill>
                  <a:srgbClr val="525252"/>
                </a:solidFill>
                <a:latin typeface="Arial"/>
                <a:cs typeface="Arial"/>
              </a:rPr>
              <a:t> </a:t>
            </a:r>
            <a:r>
              <a:rPr sz="1100" dirty="0">
                <a:solidFill>
                  <a:srgbClr val="525252"/>
                </a:solidFill>
                <a:latin typeface="Arial"/>
                <a:cs typeface="Arial"/>
              </a:rPr>
              <a:t>observation.</a:t>
            </a:r>
            <a:endParaRPr sz="1100">
              <a:latin typeface="Arial"/>
              <a:cs typeface="Arial"/>
            </a:endParaRPr>
          </a:p>
        </p:txBody>
      </p:sp>
      <p:sp>
        <p:nvSpPr>
          <p:cNvPr id="12" name="object 12"/>
          <p:cNvSpPr/>
          <p:nvPr/>
        </p:nvSpPr>
        <p:spPr>
          <a:xfrm>
            <a:off x="1600200" y="2709036"/>
            <a:ext cx="4762500" cy="379095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595374" y="2704210"/>
            <a:ext cx="4772025" cy="3800475"/>
          </a:xfrm>
          <a:custGeom>
            <a:avLst/>
            <a:gdLst/>
            <a:ahLst/>
            <a:cxnLst/>
            <a:rect l="l" t="t" r="r" b="b"/>
            <a:pathLst>
              <a:path w="4772025" h="3800475">
                <a:moveTo>
                  <a:pt x="0" y="3800474"/>
                </a:moveTo>
                <a:lnTo>
                  <a:pt x="4772025" y="3800474"/>
                </a:lnTo>
                <a:lnTo>
                  <a:pt x="4772025" y="0"/>
                </a:lnTo>
                <a:lnTo>
                  <a:pt x="0" y="0"/>
                </a:lnTo>
                <a:lnTo>
                  <a:pt x="0" y="380047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algn="ctr">
              <a:lnSpc>
                <a:spcPct val="100000"/>
              </a:lnSpc>
              <a:spcBef>
                <a:spcPts val="1365"/>
              </a:spcBef>
              <a:tabLst>
                <a:tab pos="1035685" algn="l"/>
                <a:tab pos="2107565" algn="l"/>
                <a:tab pos="3165475" algn="l"/>
                <a:tab pos="3649979" algn="l"/>
              </a:tabLst>
            </a:pPr>
            <a:r>
              <a:rPr spc="50" dirty="0"/>
              <a:t>What	</a:t>
            </a:r>
            <a:r>
              <a:rPr spc="40" dirty="0"/>
              <a:t>You'll	</a:t>
            </a:r>
            <a:r>
              <a:rPr spc="50" dirty="0"/>
              <a:t>Need	</a:t>
            </a:r>
            <a:r>
              <a:rPr spc="35" dirty="0"/>
              <a:t>to	</a:t>
            </a:r>
            <a:r>
              <a:rPr spc="60" dirty="0"/>
              <a:t>Know</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42875">
              <a:lnSpc>
                <a:spcPct val="100000"/>
              </a:lnSpc>
              <a:spcBef>
                <a:spcPts val="100"/>
              </a:spcBef>
            </a:pPr>
            <a:r>
              <a:rPr spc="-5" dirty="0"/>
              <a:t>Learning Resources</a:t>
            </a:r>
          </a:p>
          <a:p>
            <a:pPr marL="142875" marR="70485">
              <a:lnSpc>
                <a:spcPct val="124200"/>
              </a:lnSpc>
              <a:spcBef>
                <a:spcPts val="1005"/>
              </a:spcBef>
            </a:pPr>
            <a:r>
              <a:rPr sz="1100" dirty="0">
                <a:solidFill>
                  <a:srgbClr val="525252"/>
                </a:solidFill>
              </a:rPr>
              <a:t>In </a:t>
            </a:r>
            <a:r>
              <a:rPr sz="1100" spc="-5" dirty="0">
                <a:solidFill>
                  <a:srgbClr val="525252"/>
                </a:solidFill>
              </a:rPr>
              <a:t>order </a:t>
            </a:r>
            <a:r>
              <a:rPr sz="1100" dirty="0">
                <a:solidFill>
                  <a:srgbClr val="525252"/>
                </a:solidFill>
              </a:rPr>
              <a:t>to </a:t>
            </a:r>
            <a:r>
              <a:rPr sz="1100" spc="-5" dirty="0">
                <a:solidFill>
                  <a:srgbClr val="525252"/>
                </a:solidFill>
              </a:rPr>
              <a:t>successfully </a:t>
            </a:r>
            <a:r>
              <a:rPr sz="1100" dirty="0">
                <a:solidFill>
                  <a:srgbClr val="525252"/>
                </a:solidFill>
              </a:rPr>
              <a:t>complete </a:t>
            </a:r>
            <a:r>
              <a:rPr sz="1100" spc="-5" dirty="0">
                <a:solidFill>
                  <a:srgbClr val="525252"/>
                </a:solidFill>
              </a:rPr>
              <a:t>this STEM </a:t>
            </a:r>
            <a:r>
              <a:rPr sz="1100" dirty="0">
                <a:solidFill>
                  <a:srgbClr val="525252"/>
                </a:solidFill>
              </a:rPr>
              <a:t>Lab, there are some </a:t>
            </a:r>
            <a:r>
              <a:rPr sz="1100" spc="-5" dirty="0">
                <a:solidFill>
                  <a:srgbClr val="525252"/>
                </a:solidFill>
              </a:rPr>
              <a:t>things you'll </a:t>
            </a:r>
            <a:r>
              <a:rPr sz="1100" dirty="0">
                <a:solidFill>
                  <a:srgbClr val="525252"/>
                </a:solidFill>
              </a:rPr>
              <a:t>need to know  before </a:t>
            </a:r>
            <a:r>
              <a:rPr sz="1100" spc="-5" dirty="0">
                <a:solidFill>
                  <a:srgbClr val="525252"/>
                </a:solidFill>
              </a:rPr>
              <a:t>getting started. You </a:t>
            </a:r>
            <a:r>
              <a:rPr sz="1100" dirty="0">
                <a:solidFill>
                  <a:srgbClr val="525252"/>
                </a:solidFill>
              </a:rPr>
              <a:t>can use the </a:t>
            </a:r>
            <a:r>
              <a:rPr sz="1100" spc="-5" dirty="0">
                <a:solidFill>
                  <a:srgbClr val="525252"/>
                </a:solidFill>
              </a:rPr>
              <a:t>tutorial videos, </a:t>
            </a:r>
            <a:r>
              <a:rPr sz="1100" dirty="0">
                <a:solidFill>
                  <a:srgbClr val="525252"/>
                </a:solidFill>
              </a:rPr>
              <a:t>the </a:t>
            </a:r>
            <a:r>
              <a:rPr sz="1100" spc="-5" dirty="0">
                <a:solidFill>
                  <a:srgbClr val="525252"/>
                </a:solidFill>
              </a:rPr>
              <a:t>example projects in </a:t>
            </a:r>
            <a:r>
              <a:rPr sz="1100" dirty="0">
                <a:solidFill>
                  <a:srgbClr val="525252"/>
                </a:solidFill>
              </a:rPr>
              <a:t>VEXcode </a:t>
            </a:r>
            <a:r>
              <a:rPr sz="1100" spc="-5" dirty="0">
                <a:solidFill>
                  <a:srgbClr val="525252"/>
                </a:solidFill>
              </a:rPr>
              <a:t>IQ  Blocks, </a:t>
            </a:r>
            <a:r>
              <a:rPr sz="1100" spc="-10" dirty="0">
                <a:solidFill>
                  <a:srgbClr val="525252"/>
                </a:solidFill>
              </a:rPr>
              <a:t>or </a:t>
            </a:r>
            <a:r>
              <a:rPr sz="1100" dirty="0">
                <a:solidFill>
                  <a:srgbClr val="525252"/>
                </a:solidFill>
              </a:rPr>
              <a:t>the </a:t>
            </a:r>
            <a:r>
              <a:rPr sz="1100" spc="-5" dirty="0">
                <a:solidFill>
                  <a:srgbClr val="525252"/>
                </a:solidFill>
              </a:rPr>
              <a:t>links </a:t>
            </a:r>
            <a:r>
              <a:rPr sz="1100" dirty="0">
                <a:solidFill>
                  <a:srgbClr val="525252"/>
                </a:solidFill>
              </a:rPr>
              <a:t>to the </a:t>
            </a:r>
            <a:r>
              <a:rPr sz="1100" spc="-5" dirty="0">
                <a:solidFill>
                  <a:srgbClr val="525252"/>
                </a:solidFill>
              </a:rPr>
              <a:t>other STEM </a:t>
            </a:r>
            <a:r>
              <a:rPr sz="1100" dirty="0">
                <a:solidFill>
                  <a:srgbClr val="525252"/>
                </a:solidFill>
              </a:rPr>
              <a:t>Labs to </a:t>
            </a:r>
            <a:r>
              <a:rPr sz="1100" spc="-5" dirty="0">
                <a:solidFill>
                  <a:srgbClr val="525252"/>
                </a:solidFill>
              </a:rPr>
              <a:t>learn </a:t>
            </a:r>
            <a:r>
              <a:rPr sz="1100" dirty="0">
                <a:solidFill>
                  <a:srgbClr val="525252"/>
                </a:solidFill>
              </a:rPr>
              <a:t>how to </a:t>
            </a:r>
            <a:r>
              <a:rPr sz="1100" spc="-5" dirty="0">
                <a:solidFill>
                  <a:srgbClr val="525252"/>
                </a:solidFill>
              </a:rPr>
              <a:t>drive </a:t>
            </a:r>
            <a:r>
              <a:rPr sz="1100" dirty="0">
                <a:solidFill>
                  <a:srgbClr val="525252"/>
                </a:solidFill>
              </a:rPr>
              <a:t>and turn </a:t>
            </a:r>
            <a:r>
              <a:rPr sz="1100" spc="-5" dirty="0">
                <a:solidFill>
                  <a:srgbClr val="525252"/>
                </a:solidFill>
              </a:rPr>
              <a:t>the robot before  </a:t>
            </a:r>
            <a:r>
              <a:rPr sz="1100" dirty="0">
                <a:solidFill>
                  <a:srgbClr val="525252"/>
                </a:solidFill>
              </a:rPr>
              <a:t>proceeding.</a:t>
            </a:r>
            <a:endParaRPr sz="1100"/>
          </a:p>
          <a:p>
            <a:pPr marL="142875" marR="5080">
              <a:lnSpc>
                <a:spcPct val="123900"/>
              </a:lnSpc>
              <a:spcBef>
                <a:spcPts val="810"/>
              </a:spcBef>
            </a:pPr>
            <a:r>
              <a:rPr sz="1100" b="1" dirty="0">
                <a:solidFill>
                  <a:srgbClr val="525252"/>
                </a:solidFill>
                <a:latin typeface="Arial"/>
                <a:cs typeface="Arial"/>
              </a:rPr>
              <a:t>If </a:t>
            </a:r>
            <a:r>
              <a:rPr sz="1100" b="1" spc="-10" dirty="0">
                <a:solidFill>
                  <a:srgbClr val="525252"/>
                </a:solidFill>
                <a:latin typeface="Arial"/>
                <a:cs typeface="Arial"/>
              </a:rPr>
              <a:t>you </a:t>
            </a:r>
            <a:r>
              <a:rPr sz="1100" b="1" spc="-5" dirty="0">
                <a:solidFill>
                  <a:srgbClr val="525252"/>
                </a:solidFill>
                <a:latin typeface="Arial"/>
                <a:cs typeface="Arial"/>
              </a:rPr>
              <a:t>have </a:t>
            </a:r>
            <a:r>
              <a:rPr sz="1100" b="1" dirty="0">
                <a:solidFill>
                  <a:srgbClr val="525252"/>
                </a:solidFill>
                <a:latin typeface="Arial"/>
                <a:cs typeface="Arial"/>
              </a:rPr>
              <a:t>not </a:t>
            </a:r>
            <a:r>
              <a:rPr sz="1100" b="1" spc="-5" dirty="0">
                <a:solidFill>
                  <a:srgbClr val="525252"/>
                </a:solidFill>
                <a:latin typeface="Arial"/>
                <a:cs typeface="Arial"/>
              </a:rPr>
              <a:t>programmed </a:t>
            </a:r>
            <a:r>
              <a:rPr sz="1100" b="1" spc="-10" dirty="0">
                <a:solidFill>
                  <a:srgbClr val="525252"/>
                </a:solidFill>
                <a:latin typeface="Arial"/>
                <a:cs typeface="Arial"/>
              </a:rPr>
              <a:t>your </a:t>
            </a:r>
            <a:r>
              <a:rPr sz="1100" b="1" dirty="0">
                <a:solidFill>
                  <a:srgbClr val="525252"/>
                </a:solidFill>
                <a:latin typeface="Arial"/>
                <a:cs typeface="Arial"/>
              </a:rPr>
              <a:t>robot to </a:t>
            </a:r>
            <a:r>
              <a:rPr sz="1100" b="1" spc="-10" dirty="0">
                <a:solidFill>
                  <a:srgbClr val="525252"/>
                </a:solidFill>
                <a:latin typeface="Arial"/>
                <a:cs typeface="Arial"/>
              </a:rPr>
              <a:t>drive </a:t>
            </a:r>
            <a:r>
              <a:rPr sz="1100" b="1" dirty="0">
                <a:solidFill>
                  <a:srgbClr val="525252"/>
                </a:solidFill>
                <a:latin typeface="Arial"/>
                <a:cs typeface="Arial"/>
              </a:rPr>
              <a:t>or turn </a:t>
            </a:r>
            <a:r>
              <a:rPr sz="1100" b="1" spc="-5" dirty="0">
                <a:solidFill>
                  <a:srgbClr val="525252"/>
                </a:solidFill>
                <a:latin typeface="Arial"/>
                <a:cs typeface="Arial"/>
              </a:rPr>
              <a:t>before, </a:t>
            </a:r>
            <a:r>
              <a:rPr sz="1100" b="1" spc="5" dirty="0">
                <a:solidFill>
                  <a:srgbClr val="525252"/>
                </a:solidFill>
                <a:latin typeface="Arial"/>
                <a:cs typeface="Arial"/>
              </a:rPr>
              <a:t>make </a:t>
            </a:r>
            <a:r>
              <a:rPr sz="1100" b="1" dirty="0">
                <a:solidFill>
                  <a:srgbClr val="525252"/>
                </a:solidFill>
                <a:latin typeface="Arial"/>
                <a:cs typeface="Arial"/>
              </a:rPr>
              <a:t>sure to </a:t>
            </a:r>
            <a:r>
              <a:rPr sz="1100" b="1" spc="-5" dirty="0">
                <a:solidFill>
                  <a:srgbClr val="525252"/>
                </a:solidFill>
                <a:latin typeface="Arial"/>
                <a:cs typeface="Arial"/>
              </a:rPr>
              <a:t>complete  </a:t>
            </a:r>
            <a:r>
              <a:rPr sz="1100" b="1" dirty="0">
                <a:solidFill>
                  <a:srgbClr val="525252"/>
                </a:solidFill>
                <a:latin typeface="Arial"/>
                <a:cs typeface="Arial"/>
              </a:rPr>
              <a:t>each with </a:t>
            </a:r>
            <a:r>
              <a:rPr sz="1100" b="1" spc="-10" dirty="0">
                <a:solidFill>
                  <a:srgbClr val="525252"/>
                </a:solidFill>
                <a:latin typeface="Arial"/>
                <a:cs typeface="Arial"/>
              </a:rPr>
              <a:t>your </a:t>
            </a:r>
            <a:r>
              <a:rPr sz="1100" b="1" dirty="0">
                <a:solidFill>
                  <a:srgbClr val="525252"/>
                </a:solidFill>
                <a:latin typeface="Arial"/>
                <a:cs typeface="Arial"/>
              </a:rPr>
              <a:t>robot </a:t>
            </a:r>
            <a:r>
              <a:rPr sz="1100" b="1" spc="-5" dirty="0">
                <a:solidFill>
                  <a:srgbClr val="525252"/>
                </a:solidFill>
                <a:latin typeface="Arial"/>
                <a:cs typeface="Arial"/>
              </a:rPr>
              <a:t>before moving</a:t>
            </a:r>
            <a:r>
              <a:rPr sz="1100" b="1" spc="-10" dirty="0">
                <a:solidFill>
                  <a:srgbClr val="525252"/>
                </a:solidFill>
                <a:latin typeface="Arial"/>
                <a:cs typeface="Arial"/>
              </a:rPr>
              <a:t> </a:t>
            </a:r>
            <a:r>
              <a:rPr sz="1100" b="1" spc="-5" dirty="0">
                <a:solidFill>
                  <a:srgbClr val="525252"/>
                </a:solidFill>
                <a:latin typeface="Arial"/>
                <a:cs typeface="Arial"/>
              </a:rPr>
              <a:t>on!</a:t>
            </a:r>
            <a:endParaRPr sz="1100">
              <a:latin typeface="Arial"/>
              <a:cs typeface="Arial"/>
            </a:endParaRPr>
          </a:p>
          <a:p>
            <a:pPr marL="130175">
              <a:lnSpc>
                <a:spcPct val="100000"/>
              </a:lnSpc>
              <a:spcBef>
                <a:spcPts val="45"/>
              </a:spcBef>
            </a:pPr>
            <a:endParaRPr sz="1250">
              <a:latin typeface="Arial"/>
              <a:cs typeface="Arial"/>
            </a:endParaRPr>
          </a:p>
          <a:p>
            <a:pPr marL="142875">
              <a:lnSpc>
                <a:spcPct val="100000"/>
              </a:lnSpc>
            </a:pPr>
            <a:r>
              <a:rPr spc="-5" dirty="0"/>
              <a:t>Tutorial Videos</a:t>
            </a:r>
          </a:p>
          <a:p>
            <a:pPr marL="142875">
              <a:lnSpc>
                <a:spcPct val="100000"/>
              </a:lnSpc>
              <a:spcBef>
                <a:spcPts val="1325"/>
              </a:spcBef>
            </a:pPr>
            <a:r>
              <a:rPr sz="1100" spc="-5" dirty="0">
                <a:solidFill>
                  <a:srgbClr val="525252"/>
                </a:solidFill>
              </a:rPr>
              <a:t>Tutorial Videos </a:t>
            </a:r>
            <a:r>
              <a:rPr sz="1100" dirty="0">
                <a:solidFill>
                  <a:srgbClr val="525252"/>
                </a:solidFill>
              </a:rPr>
              <a:t>can be </a:t>
            </a:r>
            <a:r>
              <a:rPr sz="1100" spc="-5" dirty="0">
                <a:solidFill>
                  <a:srgbClr val="525252"/>
                </a:solidFill>
              </a:rPr>
              <a:t>found </a:t>
            </a:r>
            <a:r>
              <a:rPr sz="1100" dirty="0">
                <a:solidFill>
                  <a:srgbClr val="525252"/>
                </a:solidFill>
              </a:rPr>
              <a:t>in </a:t>
            </a:r>
            <a:r>
              <a:rPr sz="1100" spc="-5" dirty="0">
                <a:solidFill>
                  <a:srgbClr val="525252"/>
                </a:solidFill>
              </a:rPr>
              <a:t>VEXcode </a:t>
            </a:r>
            <a:r>
              <a:rPr sz="1100" dirty="0">
                <a:solidFill>
                  <a:srgbClr val="525252"/>
                </a:solidFill>
              </a:rPr>
              <a:t>IQ Blocks or</a:t>
            </a:r>
            <a:r>
              <a:rPr sz="1100" spc="-25" dirty="0">
                <a:solidFill>
                  <a:srgbClr val="525252"/>
                </a:solidFill>
              </a:rPr>
              <a:t> </a:t>
            </a:r>
            <a:r>
              <a:rPr sz="1100" spc="-5" dirty="0">
                <a:solidFill>
                  <a:srgbClr val="525252"/>
                </a:solidFill>
              </a:rPr>
              <a:t>below:</a:t>
            </a:r>
            <a:endParaRPr sz="1100"/>
          </a:p>
        </p:txBody>
      </p:sp>
      <p:sp>
        <p:nvSpPr>
          <p:cNvPr id="4" name="object 4"/>
          <p:cNvSpPr txBox="1"/>
          <p:nvPr/>
        </p:nvSpPr>
        <p:spPr>
          <a:xfrm>
            <a:off x="1084884" y="4948554"/>
            <a:ext cx="2946400" cy="63436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Example </a:t>
            </a:r>
            <a:r>
              <a:rPr sz="1800" dirty="0">
                <a:solidFill>
                  <a:srgbClr val="0077C7"/>
                </a:solidFill>
                <a:latin typeface="Arial"/>
                <a:cs typeface="Arial"/>
              </a:rPr>
              <a:t>Projects</a:t>
            </a:r>
            <a:endParaRPr sz="1800">
              <a:latin typeface="Arial"/>
              <a:cs typeface="Arial"/>
            </a:endParaRPr>
          </a:p>
          <a:p>
            <a:pPr marL="12700">
              <a:lnSpc>
                <a:spcPct val="100000"/>
              </a:lnSpc>
              <a:spcBef>
                <a:spcPts val="1315"/>
              </a:spcBef>
            </a:pPr>
            <a:r>
              <a:rPr sz="1100" spc="-5" dirty="0">
                <a:solidFill>
                  <a:srgbClr val="525252"/>
                </a:solidFill>
                <a:latin typeface="Arial"/>
                <a:cs typeface="Arial"/>
              </a:rPr>
              <a:t>Example </a:t>
            </a:r>
            <a:r>
              <a:rPr sz="1100" dirty="0">
                <a:solidFill>
                  <a:srgbClr val="525252"/>
                </a:solidFill>
                <a:latin typeface="Arial"/>
                <a:cs typeface="Arial"/>
              </a:rPr>
              <a:t>Projects found </a:t>
            </a:r>
            <a:r>
              <a:rPr sz="1100" spc="-10" dirty="0">
                <a:solidFill>
                  <a:srgbClr val="525252"/>
                </a:solidFill>
                <a:latin typeface="Arial"/>
                <a:cs typeface="Arial"/>
              </a:rPr>
              <a:t>in </a:t>
            </a:r>
            <a:r>
              <a:rPr sz="1100" dirty="0">
                <a:solidFill>
                  <a:srgbClr val="525252"/>
                </a:solidFill>
                <a:latin typeface="Arial"/>
                <a:cs typeface="Arial"/>
              </a:rPr>
              <a:t>VEXcode </a:t>
            </a:r>
            <a:r>
              <a:rPr sz="1100" spc="-5" dirty="0">
                <a:solidFill>
                  <a:srgbClr val="525252"/>
                </a:solidFill>
                <a:latin typeface="Arial"/>
                <a:cs typeface="Arial"/>
              </a:rPr>
              <a:t>IQ</a:t>
            </a:r>
            <a:r>
              <a:rPr sz="1100" spc="-30"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p:txBody>
      </p:sp>
      <p:sp>
        <p:nvSpPr>
          <p:cNvPr id="5" name="object 5"/>
          <p:cNvSpPr txBox="1"/>
          <p:nvPr/>
        </p:nvSpPr>
        <p:spPr>
          <a:xfrm>
            <a:off x="1084884" y="7645145"/>
            <a:ext cx="1688464" cy="1936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spc="-5" dirty="0">
                <a:solidFill>
                  <a:srgbClr val="525252"/>
                </a:solidFill>
                <a:latin typeface="Arial"/>
                <a:cs typeface="Arial"/>
              </a:rPr>
              <a:t>Forward (Inches </a:t>
            </a:r>
            <a:r>
              <a:rPr sz="1100" spc="-10" dirty="0">
                <a:solidFill>
                  <a:srgbClr val="525252"/>
                </a:solidFill>
                <a:latin typeface="Arial"/>
                <a:cs typeface="Arial"/>
              </a:rPr>
              <a:t>or </a:t>
            </a:r>
            <a:r>
              <a:rPr sz="1100" spc="-5" dirty="0">
                <a:solidFill>
                  <a:srgbClr val="525252"/>
                </a:solidFill>
                <a:latin typeface="Arial"/>
                <a:cs typeface="Arial"/>
              </a:rPr>
              <a:t>mm)</a:t>
            </a:r>
            <a:endParaRPr sz="1100">
              <a:latin typeface="Arial"/>
              <a:cs typeface="Arial"/>
            </a:endParaRPr>
          </a:p>
        </p:txBody>
      </p:sp>
      <p:sp>
        <p:nvSpPr>
          <p:cNvPr id="6" name="object 6"/>
          <p:cNvSpPr/>
          <p:nvPr/>
        </p:nvSpPr>
        <p:spPr>
          <a:xfrm>
            <a:off x="2711450" y="4360049"/>
            <a:ext cx="2540000" cy="42480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706623" y="4355223"/>
            <a:ext cx="2549525" cy="434340"/>
          </a:xfrm>
          <a:custGeom>
            <a:avLst/>
            <a:gdLst/>
            <a:ahLst/>
            <a:cxnLst/>
            <a:rect l="l" t="t" r="r" b="b"/>
            <a:pathLst>
              <a:path w="2549525" h="434339">
                <a:moveTo>
                  <a:pt x="0" y="434327"/>
                </a:moveTo>
                <a:lnTo>
                  <a:pt x="2549525" y="434327"/>
                </a:lnTo>
                <a:lnTo>
                  <a:pt x="2549525" y="0"/>
                </a:lnTo>
                <a:lnTo>
                  <a:pt x="0" y="0"/>
                </a:lnTo>
                <a:lnTo>
                  <a:pt x="0" y="434327"/>
                </a:lnTo>
                <a:close/>
              </a:path>
            </a:pathLst>
          </a:custGeom>
          <a:ln w="9525">
            <a:solidFill>
              <a:srgbClr val="BEBEBE"/>
            </a:solidFill>
          </a:ln>
        </p:spPr>
        <p:txBody>
          <a:bodyPr wrap="square" lIns="0" tIns="0" rIns="0" bIns="0" rtlCol="0"/>
          <a:lstStyle/>
          <a:p>
            <a:endParaRPr/>
          </a:p>
        </p:txBody>
      </p:sp>
      <p:sp>
        <p:nvSpPr>
          <p:cNvPr id="8" name="object 8"/>
          <p:cNvSpPr/>
          <p:nvPr/>
        </p:nvSpPr>
        <p:spPr>
          <a:xfrm>
            <a:off x="2711450" y="5743447"/>
            <a:ext cx="2539492" cy="18732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706623" y="5738748"/>
            <a:ext cx="2549525" cy="1882775"/>
          </a:xfrm>
          <a:custGeom>
            <a:avLst/>
            <a:gdLst/>
            <a:ahLst/>
            <a:cxnLst/>
            <a:rect l="l" t="t" r="r" b="b"/>
            <a:pathLst>
              <a:path w="2549525" h="1882775">
                <a:moveTo>
                  <a:pt x="0" y="1882775"/>
                </a:moveTo>
                <a:lnTo>
                  <a:pt x="2549017" y="1882775"/>
                </a:lnTo>
                <a:lnTo>
                  <a:pt x="2549017" y="0"/>
                </a:lnTo>
                <a:lnTo>
                  <a:pt x="0" y="0"/>
                </a:lnTo>
                <a:lnTo>
                  <a:pt x="0" y="188277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2396998"/>
            <a:ext cx="1789430" cy="1936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spc="-5" dirty="0">
                <a:solidFill>
                  <a:srgbClr val="525252"/>
                </a:solidFill>
                <a:latin typeface="Arial"/>
                <a:cs typeface="Arial"/>
              </a:rPr>
              <a:t>Backward (Inches </a:t>
            </a:r>
            <a:r>
              <a:rPr sz="1100" dirty="0">
                <a:solidFill>
                  <a:srgbClr val="525252"/>
                </a:solidFill>
                <a:latin typeface="Arial"/>
                <a:cs typeface="Arial"/>
              </a:rPr>
              <a:t>or</a:t>
            </a:r>
            <a:r>
              <a:rPr sz="1100" spc="-30" dirty="0">
                <a:solidFill>
                  <a:srgbClr val="525252"/>
                </a:solidFill>
                <a:latin typeface="Arial"/>
                <a:cs typeface="Arial"/>
              </a:rPr>
              <a:t> </a:t>
            </a:r>
            <a:r>
              <a:rPr sz="1100" spc="-5" dirty="0">
                <a:solidFill>
                  <a:srgbClr val="525252"/>
                </a:solidFill>
                <a:latin typeface="Arial"/>
                <a:cs typeface="Arial"/>
              </a:rPr>
              <a:t>mm)</a:t>
            </a:r>
            <a:endParaRPr sz="1100">
              <a:latin typeface="Arial"/>
              <a:cs typeface="Arial"/>
            </a:endParaRPr>
          </a:p>
        </p:txBody>
      </p:sp>
      <p:sp>
        <p:nvSpPr>
          <p:cNvPr id="3" name="object 3"/>
          <p:cNvSpPr txBox="1"/>
          <p:nvPr/>
        </p:nvSpPr>
        <p:spPr>
          <a:xfrm>
            <a:off x="1084884" y="4835778"/>
            <a:ext cx="3477895" cy="255778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77C7"/>
                </a:solidFill>
                <a:latin typeface="Arial"/>
                <a:cs typeface="Arial"/>
              </a:rPr>
              <a:t>STEM</a:t>
            </a:r>
            <a:r>
              <a:rPr sz="1800" spc="-15" dirty="0">
                <a:solidFill>
                  <a:srgbClr val="0077C7"/>
                </a:solidFill>
                <a:latin typeface="Arial"/>
                <a:cs typeface="Arial"/>
              </a:rPr>
              <a:t> </a:t>
            </a:r>
            <a:r>
              <a:rPr sz="1800" spc="-10" dirty="0">
                <a:solidFill>
                  <a:srgbClr val="0077C7"/>
                </a:solidFill>
                <a:latin typeface="Arial"/>
                <a:cs typeface="Arial"/>
              </a:rPr>
              <a:t>Labs</a:t>
            </a:r>
            <a:endParaRPr sz="1800">
              <a:latin typeface="Arial"/>
              <a:cs typeface="Arial"/>
            </a:endParaRPr>
          </a:p>
          <a:p>
            <a:pPr marL="12700">
              <a:lnSpc>
                <a:spcPct val="100000"/>
              </a:lnSpc>
              <a:spcBef>
                <a:spcPts val="1325"/>
              </a:spcBef>
            </a:pPr>
            <a:r>
              <a:rPr sz="1100" spc="-5" dirty="0">
                <a:solidFill>
                  <a:srgbClr val="525252"/>
                </a:solidFill>
                <a:latin typeface="Arial"/>
                <a:cs typeface="Arial"/>
              </a:rPr>
              <a:t>Basic Movement Programming Concepts in STEM</a:t>
            </a:r>
            <a:r>
              <a:rPr sz="1100" spc="10" dirty="0">
                <a:solidFill>
                  <a:srgbClr val="525252"/>
                </a:solidFill>
                <a:latin typeface="Arial"/>
                <a:cs typeface="Arial"/>
              </a:rPr>
              <a:t> </a:t>
            </a:r>
            <a:r>
              <a:rPr sz="1100" dirty="0">
                <a:solidFill>
                  <a:srgbClr val="525252"/>
                </a:solidFill>
                <a:latin typeface="Arial"/>
                <a:cs typeface="Arial"/>
              </a:rPr>
              <a:t>Labs</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spc="-10" dirty="0">
                <a:solidFill>
                  <a:srgbClr val="525252"/>
                </a:solidFill>
                <a:latin typeface="Arial"/>
                <a:cs typeface="Arial"/>
              </a:rPr>
              <a:t>Drive </a:t>
            </a:r>
            <a:r>
              <a:rPr sz="1100" spc="-5" dirty="0">
                <a:solidFill>
                  <a:srgbClr val="525252"/>
                </a:solidFill>
                <a:latin typeface="Arial"/>
                <a:cs typeface="Arial"/>
              </a:rPr>
              <a:t>Forward </a:t>
            </a:r>
            <a:r>
              <a:rPr sz="1100" dirty="0">
                <a:solidFill>
                  <a:srgbClr val="525252"/>
                </a:solidFill>
                <a:latin typeface="Arial"/>
                <a:cs typeface="Arial"/>
              </a:rPr>
              <a:t>and </a:t>
            </a:r>
            <a:r>
              <a:rPr sz="1100" spc="-5" dirty="0">
                <a:solidFill>
                  <a:srgbClr val="525252"/>
                </a:solidFill>
                <a:latin typeface="Arial"/>
                <a:cs typeface="Arial"/>
              </a:rPr>
              <a:t>Reverse STEM</a:t>
            </a:r>
            <a:r>
              <a:rPr sz="1100" spc="10" dirty="0">
                <a:solidFill>
                  <a:srgbClr val="525252"/>
                </a:solidFill>
                <a:latin typeface="Arial"/>
                <a:cs typeface="Arial"/>
              </a:rPr>
              <a:t> </a:t>
            </a:r>
            <a:r>
              <a:rPr sz="1100" dirty="0">
                <a:solidFill>
                  <a:srgbClr val="525252"/>
                </a:solidFill>
                <a:latin typeface="Arial"/>
                <a:cs typeface="Arial"/>
              </a:rPr>
              <a:t>Lab</a:t>
            </a:r>
            <a:endParaRPr sz="1100">
              <a:latin typeface="Arial"/>
              <a:cs typeface="Arial"/>
            </a:endParaRPr>
          </a:p>
          <a:p>
            <a:pPr marL="354965" lvl="1" indent="-160655">
              <a:lnSpc>
                <a:spcPct val="100000"/>
              </a:lnSpc>
              <a:spcBef>
                <a:spcPts val="730"/>
              </a:spcBef>
              <a:buFont typeface="Courier New"/>
              <a:buChar char="o"/>
              <a:tabLst>
                <a:tab pos="355600" algn="l"/>
              </a:tabLst>
            </a:pPr>
            <a:r>
              <a:rPr sz="1100" spc="-10" dirty="0">
                <a:solidFill>
                  <a:srgbClr val="525252"/>
                </a:solidFill>
                <a:latin typeface="Arial"/>
                <a:cs typeface="Arial"/>
              </a:rPr>
              <a:t>Drive </a:t>
            </a:r>
            <a:r>
              <a:rPr sz="1100" spc="-5" dirty="0">
                <a:solidFill>
                  <a:srgbClr val="525252"/>
                </a:solidFill>
                <a:latin typeface="Arial"/>
                <a:cs typeface="Arial"/>
              </a:rPr>
              <a:t>Forward </a:t>
            </a:r>
            <a:r>
              <a:rPr sz="1100" dirty="0">
                <a:solidFill>
                  <a:srgbClr val="525252"/>
                </a:solidFill>
                <a:latin typeface="Arial"/>
                <a:cs typeface="Arial"/>
              </a:rPr>
              <a:t>and </a:t>
            </a:r>
            <a:r>
              <a:rPr sz="1100" spc="-5" dirty="0">
                <a:solidFill>
                  <a:srgbClr val="525252"/>
                </a:solidFill>
                <a:latin typeface="Arial"/>
                <a:cs typeface="Arial"/>
              </a:rPr>
              <a:t>Reverse Exploration </a:t>
            </a:r>
            <a:r>
              <a:rPr sz="1100" dirty="0">
                <a:solidFill>
                  <a:srgbClr val="525252"/>
                </a:solidFill>
                <a:latin typeface="Arial"/>
                <a:cs typeface="Arial"/>
              </a:rPr>
              <a:t>- </a:t>
            </a:r>
            <a:r>
              <a:rPr sz="1100" spc="-5" dirty="0">
                <a:solidFill>
                  <a:srgbClr val="525252"/>
                </a:solidFill>
                <a:latin typeface="Arial"/>
                <a:cs typeface="Arial"/>
              </a:rPr>
              <a:t>Part</a:t>
            </a:r>
            <a:r>
              <a:rPr sz="1100" spc="95" dirty="0">
                <a:solidFill>
                  <a:srgbClr val="525252"/>
                </a:solidFill>
                <a:latin typeface="Arial"/>
                <a:cs typeface="Arial"/>
              </a:rPr>
              <a:t> </a:t>
            </a:r>
            <a:r>
              <a:rPr sz="1100" dirty="0">
                <a:solidFill>
                  <a:srgbClr val="525252"/>
                </a:solidFill>
                <a:latin typeface="Arial"/>
                <a:cs typeface="Arial"/>
              </a:rPr>
              <a:t>1</a:t>
            </a:r>
            <a:endParaRPr sz="1100">
              <a:latin typeface="Arial"/>
              <a:cs typeface="Arial"/>
            </a:endParaRPr>
          </a:p>
          <a:p>
            <a:pPr marL="354965" lvl="1" indent="-170815">
              <a:lnSpc>
                <a:spcPct val="100000"/>
              </a:lnSpc>
              <a:spcBef>
                <a:spcPts val="745"/>
              </a:spcBef>
              <a:buFont typeface="Courier New"/>
              <a:buChar char="o"/>
              <a:tabLst>
                <a:tab pos="355600" algn="l"/>
              </a:tabLst>
            </a:pPr>
            <a:r>
              <a:rPr sz="1100" spc="-10" dirty="0">
                <a:solidFill>
                  <a:srgbClr val="525252"/>
                </a:solidFill>
                <a:latin typeface="Arial"/>
                <a:cs typeface="Arial"/>
              </a:rPr>
              <a:t>Drive </a:t>
            </a:r>
            <a:r>
              <a:rPr sz="1100" spc="-5" dirty="0">
                <a:solidFill>
                  <a:srgbClr val="525252"/>
                </a:solidFill>
                <a:latin typeface="Arial"/>
                <a:cs typeface="Arial"/>
              </a:rPr>
              <a:t>Forward </a:t>
            </a:r>
            <a:r>
              <a:rPr sz="1100" dirty="0">
                <a:solidFill>
                  <a:srgbClr val="525252"/>
                </a:solidFill>
                <a:latin typeface="Arial"/>
                <a:cs typeface="Arial"/>
              </a:rPr>
              <a:t>and </a:t>
            </a:r>
            <a:r>
              <a:rPr sz="1100" spc="-5" dirty="0">
                <a:solidFill>
                  <a:srgbClr val="525252"/>
                </a:solidFill>
                <a:latin typeface="Arial"/>
                <a:cs typeface="Arial"/>
              </a:rPr>
              <a:t>Reverse Exploration </a:t>
            </a:r>
            <a:r>
              <a:rPr sz="1100" dirty="0">
                <a:solidFill>
                  <a:srgbClr val="525252"/>
                </a:solidFill>
                <a:latin typeface="Arial"/>
                <a:cs typeface="Arial"/>
              </a:rPr>
              <a:t>- </a:t>
            </a:r>
            <a:r>
              <a:rPr sz="1100" spc="-5" dirty="0">
                <a:solidFill>
                  <a:srgbClr val="525252"/>
                </a:solidFill>
                <a:latin typeface="Arial"/>
                <a:cs typeface="Arial"/>
              </a:rPr>
              <a:t>Part</a:t>
            </a:r>
            <a:r>
              <a:rPr sz="1100" spc="95" dirty="0">
                <a:solidFill>
                  <a:srgbClr val="525252"/>
                </a:solidFill>
                <a:latin typeface="Arial"/>
                <a:cs typeface="Arial"/>
              </a:rPr>
              <a:t> </a:t>
            </a:r>
            <a:r>
              <a:rPr sz="1100" dirty="0">
                <a:solidFill>
                  <a:srgbClr val="525252"/>
                </a:solidFill>
                <a:latin typeface="Arial"/>
                <a:cs typeface="Arial"/>
              </a:rPr>
              <a:t>2</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spc="-5" dirty="0">
                <a:solidFill>
                  <a:srgbClr val="525252"/>
                </a:solidFill>
                <a:latin typeface="Arial"/>
                <a:cs typeface="Arial"/>
              </a:rPr>
              <a:t>Turning STEM</a:t>
            </a:r>
            <a:r>
              <a:rPr sz="1100" spc="-15" dirty="0">
                <a:solidFill>
                  <a:srgbClr val="525252"/>
                </a:solidFill>
                <a:latin typeface="Arial"/>
                <a:cs typeface="Arial"/>
              </a:rPr>
              <a:t> </a:t>
            </a:r>
            <a:r>
              <a:rPr sz="1100" dirty="0">
                <a:solidFill>
                  <a:srgbClr val="525252"/>
                </a:solidFill>
                <a:latin typeface="Arial"/>
                <a:cs typeface="Arial"/>
              </a:rPr>
              <a:t>Lab</a:t>
            </a:r>
            <a:endParaRPr sz="1100">
              <a:latin typeface="Arial"/>
              <a:cs typeface="Arial"/>
            </a:endParaRPr>
          </a:p>
          <a:p>
            <a:pPr>
              <a:lnSpc>
                <a:spcPct val="100000"/>
              </a:lnSpc>
              <a:spcBef>
                <a:spcPts val="5"/>
              </a:spcBef>
              <a:buFont typeface="Symbol"/>
              <a:buChar char=""/>
            </a:pPr>
            <a:endParaRPr sz="1150">
              <a:latin typeface="Arial"/>
              <a:cs typeface="Arial"/>
            </a:endParaRPr>
          </a:p>
          <a:p>
            <a:pPr marL="354965" lvl="1" indent="-160655">
              <a:lnSpc>
                <a:spcPct val="100000"/>
              </a:lnSpc>
              <a:spcBef>
                <a:spcPts val="5"/>
              </a:spcBef>
              <a:buFont typeface="Courier New"/>
              <a:buChar char="o"/>
              <a:tabLst>
                <a:tab pos="355600" algn="l"/>
              </a:tabLst>
            </a:pPr>
            <a:r>
              <a:rPr sz="1100" spc="-5" dirty="0">
                <a:solidFill>
                  <a:srgbClr val="525252"/>
                </a:solidFill>
                <a:latin typeface="Arial"/>
                <a:cs typeface="Arial"/>
              </a:rPr>
              <a:t>Turning Left </a:t>
            </a:r>
            <a:r>
              <a:rPr sz="1100" dirty="0">
                <a:solidFill>
                  <a:srgbClr val="525252"/>
                </a:solidFill>
                <a:latin typeface="Arial"/>
                <a:cs typeface="Arial"/>
              </a:rPr>
              <a:t>and</a:t>
            </a:r>
            <a:r>
              <a:rPr sz="1100" spc="5" dirty="0">
                <a:solidFill>
                  <a:srgbClr val="525252"/>
                </a:solidFill>
                <a:latin typeface="Arial"/>
                <a:cs typeface="Arial"/>
              </a:rPr>
              <a:t> </a:t>
            </a:r>
            <a:r>
              <a:rPr sz="1100" spc="-5" dirty="0">
                <a:solidFill>
                  <a:srgbClr val="525252"/>
                </a:solidFill>
                <a:latin typeface="Arial"/>
                <a:cs typeface="Arial"/>
              </a:rPr>
              <a:t>Right</a:t>
            </a:r>
            <a:endParaRPr sz="1100">
              <a:latin typeface="Arial"/>
              <a:cs typeface="Arial"/>
            </a:endParaRPr>
          </a:p>
          <a:p>
            <a:pPr marL="354965" lvl="1" indent="-170815">
              <a:lnSpc>
                <a:spcPct val="100000"/>
              </a:lnSpc>
              <a:spcBef>
                <a:spcPts val="730"/>
              </a:spcBef>
              <a:buFont typeface="Courier New"/>
              <a:buChar char="o"/>
              <a:tabLst>
                <a:tab pos="355600" algn="l"/>
              </a:tabLst>
            </a:pPr>
            <a:r>
              <a:rPr sz="1100" spc="-5" dirty="0">
                <a:solidFill>
                  <a:srgbClr val="525252"/>
                </a:solidFill>
                <a:latin typeface="Arial"/>
                <a:cs typeface="Arial"/>
              </a:rPr>
              <a:t>Turning Right </a:t>
            </a:r>
            <a:r>
              <a:rPr sz="1100" dirty="0">
                <a:solidFill>
                  <a:srgbClr val="525252"/>
                </a:solidFill>
                <a:latin typeface="Arial"/>
                <a:cs typeface="Arial"/>
              </a:rPr>
              <a:t>and </a:t>
            </a:r>
            <a:r>
              <a:rPr sz="1100" spc="-5" dirty="0">
                <a:solidFill>
                  <a:srgbClr val="525252"/>
                </a:solidFill>
                <a:latin typeface="Arial"/>
                <a:cs typeface="Arial"/>
              </a:rPr>
              <a:t>Left Exploration </a:t>
            </a:r>
            <a:r>
              <a:rPr sz="1100" dirty="0">
                <a:solidFill>
                  <a:srgbClr val="525252"/>
                </a:solidFill>
                <a:latin typeface="Arial"/>
                <a:cs typeface="Arial"/>
              </a:rPr>
              <a:t>- </a:t>
            </a:r>
            <a:r>
              <a:rPr sz="1100" spc="-5" dirty="0">
                <a:solidFill>
                  <a:srgbClr val="525252"/>
                </a:solidFill>
                <a:latin typeface="Arial"/>
                <a:cs typeface="Arial"/>
              </a:rPr>
              <a:t>Part</a:t>
            </a:r>
            <a:r>
              <a:rPr sz="1100" spc="35" dirty="0">
                <a:solidFill>
                  <a:srgbClr val="525252"/>
                </a:solidFill>
                <a:latin typeface="Arial"/>
                <a:cs typeface="Arial"/>
              </a:rPr>
              <a:t> </a:t>
            </a:r>
            <a:r>
              <a:rPr sz="1100" dirty="0">
                <a:solidFill>
                  <a:srgbClr val="525252"/>
                </a:solidFill>
                <a:latin typeface="Arial"/>
                <a:cs typeface="Arial"/>
              </a:rPr>
              <a:t>1</a:t>
            </a:r>
            <a:endParaRPr sz="1100">
              <a:latin typeface="Arial"/>
              <a:cs typeface="Arial"/>
            </a:endParaRPr>
          </a:p>
          <a:p>
            <a:pPr marL="354965" lvl="1" indent="-170815">
              <a:lnSpc>
                <a:spcPct val="100000"/>
              </a:lnSpc>
              <a:spcBef>
                <a:spcPts val="745"/>
              </a:spcBef>
              <a:buFont typeface="Courier New"/>
              <a:buChar char="o"/>
              <a:tabLst>
                <a:tab pos="355600" algn="l"/>
              </a:tabLst>
            </a:pPr>
            <a:r>
              <a:rPr sz="1100" spc="-5" dirty="0">
                <a:solidFill>
                  <a:srgbClr val="525252"/>
                </a:solidFill>
                <a:latin typeface="Arial"/>
                <a:cs typeface="Arial"/>
              </a:rPr>
              <a:t>Turning Right </a:t>
            </a:r>
            <a:r>
              <a:rPr sz="1100" dirty="0">
                <a:solidFill>
                  <a:srgbClr val="525252"/>
                </a:solidFill>
                <a:latin typeface="Arial"/>
                <a:cs typeface="Arial"/>
              </a:rPr>
              <a:t>and </a:t>
            </a:r>
            <a:r>
              <a:rPr sz="1100" spc="-5" dirty="0">
                <a:solidFill>
                  <a:srgbClr val="525252"/>
                </a:solidFill>
                <a:latin typeface="Arial"/>
                <a:cs typeface="Arial"/>
              </a:rPr>
              <a:t>Left Exploration </a:t>
            </a:r>
            <a:r>
              <a:rPr sz="1100" dirty="0">
                <a:solidFill>
                  <a:srgbClr val="525252"/>
                </a:solidFill>
                <a:latin typeface="Arial"/>
                <a:cs typeface="Arial"/>
              </a:rPr>
              <a:t>- </a:t>
            </a:r>
            <a:r>
              <a:rPr sz="1100" spc="-5" dirty="0">
                <a:solidFill>
                  <a:srgbClr val="525252"/>
                </a:solidFill>
                <a:latin typeface="Arial"/>
                <a:cs typeface="Arial"/>
              </a:rPr>
              <a:t>Part</a:t>
            </a:r>
            <a:r>
              <a:rPr sz="1100" spc="40" dirty="0">
                <a:solidFill>
                  <a:srgbClr val="525252"/>
                </a:solidFill>
                <a:latin typeface="Arial"/>
                <a:cs typeface="Arial"/>
              </a:rPr>
              <a:t> </a:t>
            </a:r>
            <a:r>
              <a:rPr sz="1100" dirty="0">
                <a:solidFill>
                  <a:srgbClr val="525252"/>
                </a:solidFill>
                <a:latin typeface="Arial"/>
                <a:cs typeface="Arial"/>
              </a:rPr>
              <a:t>2</a:t>
            </a:r>
            <a:endParaRPr sz="1100">
              <a:latin typeface="Arial"/>
              <a:cs typeface="Arial"/>
            </a:endParaRPr>
          </a:p>
        </p:txBody>
      </p:sp>
      <p:sp>
        <p:nvSpPr>
          <p:cNvPr id="4" name="object 4"/>
          <p:cNvSpPr/>
          <p:nvPr/>
        </p:nvSpPr>
        <p:spPr>
          <a:xfrm>
            <a:off x="2076450" y="476250"/>
            <a:ext cx="3809238" cy="18942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71623" y="471423"/>
            <a:ext cx="3818890" cy="1903730"/>
          </a:xfrm>
          <a:custGeom>
            <a:avLst/>
            <a:gdLst/>
            <a:ahLst/>
            <a:cxnLst/>
            <a:rect l="l" t="t" r="r" b="b"/>
            <a:pathLst>
              <a:path w="3818890" h="1903730">
                <a:moveTo>
                  <a:pt x="0" y="1903729"/>
                </a:moveTo>
                <a:lnTo>
                  <a:pt x="3818763" y="1903729"/>
                </a:lnTo>
                <a:lnTo>
                  <a:pt x="3818763" y="0"/>
                </a:lnTo>
                <a:lnTo>
                  <a:pt x="0" y="0"/>
                </a:lnTo>
                <a:lnTo>
                  <a:pt x="0" y="1903729"/>
                </a:lnTo>
                <a:close/>
              </a:path>
            </a:pathLst>
          </a:custGeom>
          <a:ln w="9525">
            <a:solidFill>
              <a:srgbClr val="BEBEBE"/>
            </a:solidFill>
          </a:ln>
        </p:spPr>
        <p:txBody>
          <a:bodyPr wrap="square" lIns="0" tIns="0" rIns="0" bIns="0" rtlCol="0"/>
          <a:lstStyle/>
          <a:p>
            <a:endParaRPr/>
          </a:p>
        </p:txBody>
      </p:sp>
      <p:sp>
        <p:nvSpPr>
          <p:cNvPr id="6" name="object 6"/>
          <p:cNvSpPr/>
          <p:nvPr/>
        </p:nvSpPr>
        <p:spPr>
          <a:xfrm>
            <a:off x="2076450" y="2776727"/>
            <a:ext cx="3809238" cy="189420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071623" y="2771901"/>
            <a:ext cx="3818890" cy="1903730"/>
          </a:xfrm>
          <a:custGeom>
            <a:avLst/>
            <a:gdLst/>
            <a:ahLst/>
            <a:cxnLst/>
            <a:rect l="l" t="t" r="r" b="b"/>
            <a:pathLst>
              <a:path w="3818890" h="1903729">
                <a:moveTo>
                  <a:pt x="0" y="1903730"/>
                </a:moveTo>
                <a:lnTo>
                  <a:pt x="3818763" y="1903730"/>
                </a:lnTo>
                <a:lnTo>
                  <a:pt x="3818763" y="0"/>
                </a:lnTo>
                <a:lnTo>
                  <a:pt x="0" y="0"/>
                </a:lnTo>
                <a:lnTo>
                  <a:pt x="0" y="190373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2124201" y="1789837"/>
            <a:ext cx="3707129" cy="1076960"/>
          </a:xfrm>
          <a:prstGeom prst="rect">
            <a:avLst/>
          </a:prstGeom>
        </p:spPr>
        <p:txBody>
          <a:bodyPr vert="horz" wrap="square" lIns="0" tIns="12700" rIns="0" bIns="0" rtlCol="0">
            <a:spAutoFit/>
          </a:bodyPr>
          <a:lstStyle/>
          <a:p>
            <a:pPr marL="12700" marR="5080" algn="ctr">
              <a:lnSpc>
                <a:spcPct val="143700"/>
              </a:lnSpc>
              <a:spcBef>
                <a:spcPts val="100"/>
              </a:spcBef>
            </a:pPr>
            <a:r>
              <a:rPr sz="1600" spc="-5" dirty="0">
                <a:solidFill>
                  <a:srgbClr val="0077C7"/>
                </a:solidFill>
                <a:latin typeface="Arial"/>
                <a:cs typeface="Arial"/>
              </a:rPr>
              <a:t>Test your build, observe </a:t>
            </a:r>
            <a:r>
              <a:rPr sz="1600" dirty="0">
                <a:solidFill>
                  <a:srgbClr val="0077C7"/>
                </a:solidFill>
                <a:latin typeface="Arial"/>
                <a:cs typeface="Arial"/>
              </a:rPr>
              <a:t>how </a:t>
            </a:r>
            <a:r>
              <a:rPr sz="1600" spc="-5" dirty="0">
                <a:solidFill>
                  <a:srgbClr val="0077C7"/>
                </a:solidFill>
                <a:latin typeface="Arial"/>
                <a:cs typeface="Arial"/>
              </a:rPr>
              <a:t>it functions,  and fuel your </a:t>
            </a:r>
            <a:r>
              <a:rPr sz="1600" dirty="0">
                <a:solidFill>
                  <a:srgbClr val="0077C7"/>
                </a:solidFill>
                <a:latin typeface="Arial"/>
                <a:cs typeface="Arial"/>
              </a:rPr>
              <a:t>logic </a:t>
            </a:r>
            <a:r>
              <a:rPr sz="1600" spc="-5" dirty="0">
                <a:solidFill>
                  <a:srgbClr val="0077C7"/>
                </a:solidFill>
                <a:latin typeface="Arial"/>
                <a:cs typeface="Arial"/>
              </a:rPr>
              <a:t>and reasoning skills  through imaginative, creative</a:t>
            </a:r>
            <a:r>
              <a:rPr sz="1600" spc="5" dirty="0">
                <a:solidFill>
                  <a:srgbClr val="0077C7"/>
                </a:solidFill>
                <a:latin typeface="Arial"/>
                <a:cs typeface="Arial"/>
              </a:rPr>
              <a:t> </a:t>
            </a:r>
            <a:r>
              <a:rPr sz="1600" spc="-5" dirty="0">
                <a:solidFill>
                  <a:srgbClr val="0077C7"/>
                </a:solidFill>
                <a:latin typeface="Arial"/>
                <a:cs typeface="Arial"/>
              </a:rPr>
              <a:t>play.</a:t>
            </a:r>
            <a:endParaRPr sz="1600">
              <a:latin typeface="Arial"/>
              <a:cs typeface="Arial"/>
            </a:endParaRPr>
          </a:p>
        </p:txBody>
      </p:sp>
      <p:sp>
        <p:nvSpPr>
          <p:cNvPr id="4" name="object 4"/>
          <p:cNvSpPr/>
          <p:nvPr/>
        </p:nvSpPr>
        <p:spPr>
          <a:xfrm>
            <a:off x="3391605" y="562358"/>
            <a:ext cx="1169656" cy="8991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2537586" y="618236"/>
            <a:ext cx="2880360" cy="452120"/>
          </a:xfrm>
          <a:prstGeom prst="rect">
            <a:avLst/>
          </a:prstGeom>
        </p:spPr>
        <p:txBody>
          <a:bodyPr vert="horz" wrap="square" lIns="0" tIns="12065" rIns="0" bIns="0" rtlCol="0">
            <a:spAutoFit/>
          </a:bodyPr>
          <a:lstStyle/>
          <a:p>
            <a:pPr marL="12700">
              <a:lnSpc>
                <a:spcPct val="100000"/>
              </a:lnSpc>
              <a:spcBef>
                <a:spcPts val="95"/>
              </a:spcBef>
              <a:tabLst>
                <a:tab pos="1273810" algn="l"/>
                <a:tab pos="1759585" algn="l"/>
              </a:tabLst>
            </a:pPr>
            <a:r>
              <a:rPr spc="50" dirty="0"/>
              <a:t>Range</a:t>
            </a:r>
            <a:r>
              <a:rPr dirty="0"/>
              <a:t>	</a:t>
            </a:r>
            <a:r>
              <a:rPr spc="60" dirty="0"/>
              <a:t>o</a:t>
            </a:r>
            <a:r>
              <a:rPr spc="25" dirty="0"/>
              <a:t>f</a:t>
            </a:r>
            <a:r>
              <a:rPr dirty="0"/>
              <a:t>	</a:t>
            </a:r>
            <a:r>
              <a:rPr spc="55" dirty="0"/>
              <a:t>Mot</a:t>
            </a:r>
            <a:r>
              <a:rPr spc="25" dirty="0"/>
              <a:t>i</a:t>
            </a:r>
            <a:r>
              <a:rPr spc="45" dirty="0"/>
              <a:t>on</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1084884" y="1246377"/>
            <a:ext cx="5637530" cy="162941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25252"/>
                </a:solidFill>
                <a:latin typeface="Arial"/>
                <a:cs typeface="Arial"/>
              </a:rPr>
              <a:t>Let's </a:t>
            </a:r>
            <a:r>
              <a:rPr sz="1100" b="1" spc="-5" dirty="0">
                <a:solidFill>
                  <a:srgbClr val="525252"/>
                </a:solidFill>
                <a:latin typeface="Arial"/>
                <a:cs typeface="Arial"/>
              </a:rPr>
              <a:t>explore </a:t>
            </a:r>
            <a:r>
              <a:rPr sz="1100" b="1" dirty="0">
                <a:solidFill>
                  <a:srgbClr val="525252"/>
                </a:solidFill>
                <a:latin typeface="Arial"/>
                <a:cs typeface="Arial"/>
              </a:rPr>
              <a:t>range of</a:t>
            </a:r>
            <a:r>
              <a:rPr sz="1100" b="1" spc="-40" dirty="0">
                <a:solidFill>
                  <a:srgbClr val="525252"/>
                </a:solidFill>
                <a:latin typeface="Arial"/>
                <a:cs typeface="Arial"/>
              </a:rPr>
              <a:t> </a:t>
            </a:r>
            <a:r>
              <a:rPr sz="1100" b="1" dirty="0">
                <a:solidFill>
                  <a:srgbClr val="525252"/>
                </a:solidFill>
                <a:latin typeface="Arial"/>
                <a:cs typeface="Arial"/>
              </a:rPr>
              <a:t>motion!</a:t>
            </a:r>
            <a:endParaRPr sz="1100">
              <a:latin typeface="Arial"/>
              <a:cs typeface="Arial"/>
            </a:endParaRPr>
          </a:p>
          <a:p>
            <a:pPr>
              <a:lnSpc>
                <a:spcPct val="100000"/>
              </a:lnSpc>
              <a:spcBef>
                <a:spcPts val="5"/>
              </a:spcBef>
            </a:pPr>
            <a:endParaRPr sz="1450">
              <a:latin typeface="Arial"/>
              <a:cs typeface="Arial"/>
            </a:endParaRPr>
          </a:p>
          <a:p>
            <a:pPr marL="12700" marR="5080">
              <a:lnSpc>
                <a:spcPct val="123600"/>
              </a:lnSpc>
            </a:pPr>
            <a:r>
              <a:rPr sz="1100" dirty="0">
                <a:solidFill>
                  <a:srgbClr val="525252"/>
                </a:solidFill>
                <a:latin typeface="Arial"/>
                <a:cs typeface="Arial"/>
              </a:rPr>
              <a:t>This </a:t>
            </a:r>
            <a:r>
              <a:rPr sz="1100" spc="-5" dirty="0">
                <a:solidFill>
                  <a:srgbClr val="525252"/>
                </a:solidFill>
                <a:latin typeface="Arial"/>
                <a:cs typeface="Arial"/>
              </a:rPr>
              <a:t>exploration </a:t>
            </a:r>
            <a:r>
              <a:rPr sz="1100" spc="-10" dirty="0">
                <a:solidFill>
                  <a:srgbClr val="525252"/>
                </a:solidFill>
                <a:latin typeface="Arial"/>
                <a:cs typeface="Arial"/>
              </a:rPr>
              <a:t>will </a:t>
            </a:r>
            <a:r>
              <a:rPr sz="1100" spc="-5" dirty="0">
                <a:solidFill>
                  <a:srgbClr val="525252"/>
                </a:solidFill>
                <a:latin typeface="Arial"/>
                <a:cs typeface="Arial"/>
              </a:rPr>
              <a:t>allow you </a:t>
            </a:r>
            <a:r>
              <a:rPr sz="1100" dirty="0">
                <a:solidFill>
                  <a:srgbClr val="525252"/>
                </a:solidFill>
                <a:latin typeface="Arial"/>
                <a:cs typeface="Arial"/>
              </a:rPr>
              <a:t>to see the </a:t>
            </a:r>
            <a:r>
              <a:rPr sz="1100" spc="-5" dirty="0">
                <a:solidFill>
                  <a:srgbClr val="525252"/>
                </a:solidFill>
                <a:latin typeface="Arial"/>
                <a:cs typeface="Arial"/>
              </a:rPr>
              <a:t>minimum </a:t>
            </a:r>
            <a:r>
              <a:rPr sz="1100" dirty="0">
                <a:solidFill>
                  <a:srgbClr val="525252"/>
                </a:solidFill>
                <a:latin typeface="Arial"/>
                <a:cs typeface="Arial"/>
              </a:rPr>
              <a:t>and </a:t>
            </a:r>
            <a:r>
              <a:rPr sz="1100" spc="-5" dirty="0">
                <a:solidFill>
                  <a:srgbClr val="525252"/>
                </a:solidFill>
                <a:latin typeface="Arial"/>
                <a:cs typeface="Arial"/>
              </a:rPr>
              <a:t>maximum degrees that </a:t>
            </a:r>
            <a:r>
              <a:rPr sz="1100" dirty="0">
                <a:solidFill>
                  <a:srgbClr val="525252"/>
                </a:solidFill>
                <a:latin typeface="Arial"/>
                <a:cs typeface="Arial"/>
              </a:rPr>
              <a:t>the </a:t>
            </a:r>
            <a:r>
              <a:rPr sz="1100" spc="-10" dirty="0">
                <a:solidFill>
                  <a:srgbClr val="525252"/>
                </a:solidFill>
                <a:latin typeface="Arial"/>
                <a:cs typeface="Arial"/>
              </a:rPr>
              <a:t>arm </a:t>
            </a:r>
            <a:r>
              <a:rPr sz="1100" dirty="0">
                <a:solidFill>
                  <a:srgbClr val="525252"/>
                </a:solidFill>
                <a:latin typeface="Arial"/>
                <a:cs typeface="Arial"/>
              </a:rPr>
              <a:t>and  </a:t>
            </a:r>
            <a:r>
              <a:rPr sz="1100" spc="-5" dirty="0">
                <a:solidFill>
                  <a:srgbClr val="525252"/>
                </a:solidFill>
                <a:latin typeface="Arial"/>
                <a:cs typeface="Arial"/>
              </a:rPr>
              <a:t>claw </a:t>
            </a:r>
            <a:r>
              <a:rPr sz="1100" dirty="0">
                <a:solidFill>
                  <a:srgbClr val="525252"/>
                </a:solidFill>
                <a:latin typeface="Arial"/>
                <a:cs typeface="Arial"/>
              </a:rPr>
              <a:t>can</a:t>
            </a:r>
            <a:r>
              <a:rPr sz="1100" spc="-15" dirty="0">
                <a:solidFill>
                  <a:srgbClr val="525252"/>
                </a:solidFill>
                <a:latin typeface="Arial"/>
                <a:cs typeface="Arial"/>
              </a:rPr>
              <a:t> </a:t>
            </a:r>
            <a:r>
              <a:rPr sz="1100" spc="-5" dirty="0">
                <a:solidFill>
                  <a:srgbClr val="525252"/>
                </a:solidFill>
                <a:latin typeface="Arial"/>
                <a:cs typeface="Arial"/>
              </a:rPr>
              <a:t>extend.</a:t>
            </a:r>
            <a:endParaRPr sz="1100">
              <a:latin typeface="Arial"/>
              <a:cs typeface="Arial"/>
            </a:endParaRPr>
          </a:p>
          <a:p>
            <a:pPr>
              <a:lnSpc>
                <a:spcPct val="100000"/>
              </a:lnSpc>
              <a:spcBef>
                <a:spcPts val="50"/>
              </a:spcBef>
            </a:pPr>
            <a:endParaRPr sz="1000">
              <a:latin typeface="Arial"/>
              <a:cs typeface="Arial"/>
            </a:endParaRPr>
          </a:p>
          <a:p>
            <a:pPr marL="184785" indent="-172720">
              <a:lnSpc>
                <a:spcPct val="100000"/>
              </a:lnSpc>
              <a:buClr>
                <a:srgbClr val="000000"/>
              </a:buClr>
              <a:buFont typeface="Symbol"/>
              <a:buChar char=""/>
              <a:tabLst>
                <a:tab pos="185420" algn="l"/>
              </a:tabLst>
            </a:pPr>
            <a:r>
              <a:rPr sz="1100" spc="-5" dirty="0">
                <a:solidFill>
                  <a:srgbClr val="525252"/>
                </a:solidFill>
                <a:latin typeface="Arial"/>
                <a:cs typeface="Arial"/>
              </a:rPr>
              <a:t>Make </a:t>
            </a:r>
            <a:r>
              <a:rPr sz="1100" dirty="0">
                <a:solidFill>
                  <a:srgbClr val="525252"/>
                </a:solidFill>
                <a:latin typeface="Arial"/>
                <a:cs typeface="Arial"/>
              </a:rPr>
              <a:t>sure </a:t>
            </a:r>
            <a:r>
              <a:rPr sz="1100" spc="-5" dirty="0">
                <a:solidFill>
                  <a:srgbClr val="525252"/>
                </a:solidFill>
                <a:latin typeface="Arial"/>
                <a:cs typeface="Arial"/>
              </a:rPr>
              <a:t>you have </a:t>
            </a:r>
            <a:r>
              <a:rPr sz="1100" dirty="0">
                <a:solidFill>
                  <a:srgbClr val="525252"/>
                </a:solidFill>
                <a:latin typeface="Arial"/>
                <a:cs typeface="Arial"/>
              </a:rPr>
              <a:t>the </a:t>
            </a:r>
            <a:r>
              <a:rPr sz="1100" spc="-5" dirty="0">
                <a:solidFill>
                  <a:srgbClr val="525252"/>
                </a:solidFill>
                <a:latin typeface="Arial"/>
                <a:cs typeface="Arial"/>
              </a:rPr>
              <a:t>hardware required </a:t>
            </a:r>
            <a:r>
              <a:rPr sz="1100" dirty="0">
                <a:solidFill>
                  <a:srgbClr val="525252"/>
                </a:solidFill>
                <a:latin typeface="Arial"/>
                <a:cs typeface="Arial"/>
              </a:rPr>
              <a:t>and </a:t>
            </a:r>
            <a:r>
              <a:rPr sz="1100" spc="-5" dirty="0">
                <a:solidFill>
                  <a:srgbClr val="525252"/>
                </a:solidFill>
                <a:latin typeface="Arial"/>
                <a:cs typeface="Arial"/>
              </a:rPr>
              <a:t>your engineering</a:t>
            </a:r>
            <a:r>
              <a:rPr sz="1100" spc="40" dirty="0">
                <a:solidFill>
                  <a:srgbClr val="525252"/>
                </a:solidFill>
                <a:latin typeface="Arial"/>
                <a:cs typeface="Arial"/>
              </a:rPr>
              <a:t> </a:t>
            </a:r>
            <a:r>
              <a:rPr sz="1100" spc="-5" dirty="0">
                <a:solidFill>
                  <a:srgbClr val="525252"/>
                </a:solidFill>
                <a:latin typeface="Arial"/>
                <a:cs typeface="Arial"/>
              </a:rPr>
              <a:t>notebook.</a:t>
            </a:r>
            <a:endParaRPr sz="1100">
              <a:latin typeface="Arial"/>
              <a:cs typeface="Arial"/>
            </a:endParaRPr>
          </a:p>
          <a:p>
            <a:pPr>
              <a:lnSpc>
                <a:spcPct val="100000"/>
              </a:lnSpc>
            </a:pPr>
            <a:endParaRPr sz="1300">
              <a:latin typeface="Arial"/>
              <a:cs typeface="Arial"/>
            </a:endParaRPr>
          </a:p>
          <a:p>
            <a:pPr marL="12700">
              <a:lnSpc>
                <a:spcPct val="100000"/>
              </a:lnSpc>
              <a:spcBef>
                <a:spcPts val="1035"/>
              </a:spcBef>
            </a:pPr>
            <a:r>
              <a:rPr sz="1100" b="1" spc="-5" dirty="0">
                <a:solidFill>
                  <a:srgbClr val="525252"/>
                </a:solidFill>
                <a:latin typeface="Arial"/>
                <a:cs typeface="Arial"/>
              </a:rPr>
              <a:t>Hardware/Software</a:t>
            </a:r>
            <a:r>
              <a:rPr sz="1100" b="1" spc="5" dirty="0">
                <a:solidFill>
                  <a:srgbClr val="525252"/>
                </a:solidFill>
                <a:latin typeface="Arial"/>
                <a:cs typeface="Arial"/>
              </a:rPr>
              <a:t> </a:t>
            </a:r>
            <a:r>
              <a:rPr sz="1100" b="1" spc="-5" dirty="0">
                <a:solidFill>
                  <a:srgbClr val="525252"/>
                </a:solidFill>
                <a:latin typeface="Arial"/>
                <a:cs typeface="Arial"/>
              </a:rPr>
              <a:t>Required:</a:t>
            </a:r>
            <a:endParaRPr sz="1100">
              <a:latin typeface="Arial"/>
              <a:cs typeface="Arial"/>
            </a:endParaRPr>
          </a:p>
        </p:txBody>
      </p:sp>
      <p:graphicFrame>
        <p:nvGraphicFramePr>
          <p:cNvPr id="11" name="object 11"/>
          <p:cNvGraphicFramePr>
            <a:graphicFrameLocks noGrp="1"/>
          </p:cNvGraphicFramePr>
          <p:nvPr/>
        </p:nvGraphicFramePr>
        <p:xfrm>
          <a:off x="1024432" y="3043682"/>
          <a:ext cx="5913120" cy="1624965"/>
        </p:xfrm>
        <a:graphic>
          <a:graphicData uri="http://schemas.openxmlformats.org/drawingml/2006/table">
            <a:tbl>
              <a:tblPr firstRow="1" bandRow="1">
                <a:tableStyleId>{2D5ABB26-0587-4C30-8999-92F81FD0307C}</a:tableStyleId>
              </a:tblPr>
              <a:tblGrid>
                <a:gridCol w="2197735">
                  <a:extLst>
                    <a:ext uri="{9D8B030D-6E8A-4147-A177-3AD203B41FA5}">
                      <a16:colId xmlns:a16="http://schemas.microsoft.com/office/drawing/2014/main" val="20000"/>
                    </a:ext>
                  </a:extLst>
                </a:gridCol>
                <a:gridCol w="3700779">
                  <a:extLst>
                    <a:ext uri="{9D8B030D-6E8A-4147-A177-3AD203B41FA5}">
                      <a16:colId xmlns:a16="http://schemas.microsoft.com/office/drawing/2014/main" val="20001"/>
                    </a:ext>
                  </a:extLst>
                </a:gridCol>
              </a:tblGrid>
              <a:tr h="306704">
                <a:tc>
                  <a:txBody>
                    <a:bodyPr/>
                    <a:lstStyle/>
                    <a:p>
                      <a:pPr marL="68580">
                        <a:lnSpc>
                          <a:spcPct val="100000"/>
                        </a:lnSpc>
                        <a:spcBef>
                          <a:spcPts val="475"/>
                        </a:spcBef>
                      </a:pPr>
                      <a:r>
                        <a:rPr sz="1100" b="1" dirty="0">
                          <a:solidFill>
                            <a:srgbClr val="525252"/>
                          </a:solidFill>
                          <a:latin typeface="Arial"/>
                          <a:cs typeface="Arial"/>
                        </a:rPr>
                        <a:t>Quantity</a:t>
                      </a:r>
                      <a:endParaRPr sz="1100">
                        <a:latin typeface="Arial"/>
                        <a:cs typeface="Arial"/>
                      </a:endParaRPr>
                    </a:p>
                  </a:txBody>
                  <a:tcPr marL="0" marR="0" marT="6032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solidFill>
                      <a:srgbClr val="FFFFFF"/>
                    </a:solidFill>
                  </a:tcPr>
                </a:tc>
                <a:tc>
                  <a:txBody>
                    <a:bodyPr/>
                    <a:lstStyle/>
                    <a:p>
                      <a:pPr marL="68580">
                        <a:lnSpc>
                          <a:spcPct val="100000"/>
                        </a:lnSpc>
                        <a:spcBef>
                          <a:spcPts val="475"/>
                        </a:spcBef>
                      </a:pPr>
                      <a:r>
                        <a:rPr sz="1100" b="1" spc="-5" dirty="0">
                          <a:solidFill>
                            <a:srgbClr val="525252"/>
                          </a:solidFill>
                          <a:latin typeface="Arial"/>
                          <a:cs typeface="Arial"/>
                        </a:rPr>
                        <a:t>Hardware/Other</a:t>
                      </a:r>
                      <a:r>
                        <a:rPr sz="1100" b="1" spc="-10" dirty="0">
                          <a:solidFill>
                            <a:srgbClr val="525252"/>
                          </a:solidFill>
                          <a:latin typeface="Arial"/>
                          <a:cs typeface="Arial"/>
                        </a:rPr>
                        <a:t> </a:t>
                      </a:r>
                      <a:r>
                        <a:rPr sz="1100" b="1" dirty="0">
                          <a:solidFill>
                            <a:srgbClr val="525252"/>
                          </a:solidFill>
                          <a:latin typeface="Arial"/>
                          <a:cs typeface="Arial"/>
                        </a:rPr>
                        <a:t>Items</a:t>
                      </a:r>
                      <a:endParaRPr sz="1100">
                        <a:latin typeface="Arial"/>
                        <a:cs typeface="Arial"/>
                      </a:endParaRPr>
                    </a:p>
                  </a:txBody>
                  <a:tcPr marL="0" marR="0" marT="60325"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solidFill>
                      <a:srgbClr val="FFFFFF"/>
                    </a:solidFill>
                  </a:tcPr>
                </a:tc>
                <a:extLst>
                  <a:ext uri="{0D108BD9-81ED-4DB2-BD59-A6C34878D82A}">
                    <a16:rowId xmlns:a16="http://schemas.microsoft.com/office/drawing/2014/main" val="10000"/>
                  </a:ext>
                </a:extLst>
              </a:tr>
              <a:tr h="382524">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495"/>
                        </a:spcBef>
                      </a:pPr>
                      <a:r>
                        <a:rPr sz="1100" spc="-5" dirty="0">
                          <a:solidFill>
                            <a:srgbClr val="525252"/>
                          </a:solidFill>
                          <a:latin typeface="Arial"/>
                          <a:cs typeface="Arial"/>
                          <a:hlinkClick r:id="rId3"/>
                        </a:rPr>
                        <a:t>VEX </a:t>
                      </a:r>
                      <a:r>
                        <a:rPr sz="1100" dirty="0">
                          <a:solidFill>
                            <a:srgbClr val="525252"/>
                          </a:solidFill>
                          <a:latin typeface="Arial"/>
                          <a:cs typeface="Arial"/>
                          <a:hlinkClick r:id="rId3"/>
                        </a:rPr>
                        <a:t>IQ Super</a:t>
                      </a:r>
                      <a:r>
                        <a:rPr sz="1100" spc="-10" dirty="0">
                          <a:solidFill>
                            <a:srgbClr val="525252"/>
                          </a:solidFill>
                          <a:latin typeface="Arial"/>
                          <a:cs typeface="Arial"/>
                          <a:hlinkClick r:id="rId3"/>
                        </a:rPr>
                        <a:t> </a:t>
                      </a:r>
                      <a:r>
                        <a:rPr sz="1100" spc="-5" dirty="0">
                          <a:solidFill>
                            <a:srgbClr val="525252"/>
                          </a:solidFill>
                          <a:latin typeface="Arial"/>
                          <a:cs typeface="Arial"/>
                          <a:hlinkClick r:id="rId3"/>
                        </a:rPr>
                        <a:t>Kit</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4068">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marR="268605">
                        <a:lnSpc>
                          <a:spcPts val="1270"/>
                        </a:lnSpc>
                        <a:spcBef>
                          <a:spcPts val="580"/>
                        </a:spcBef>
                      </a:pPr>
                      <a:r>
                        <a:rPr sz="1100" dirty="0">
                          <a:solidFill>
                            <a:srgbClr val="525252"/>
                          </a:solidFill>
                          <a:latin typeface="Arial"/>
                          <a:cs typeface="Arial"/>
                          <a:hlinkClick r:id="rId4"/>
                        </a:rPr>
                        <a:t>VEXcode </a:t>
                      </a:r>
                      <a:r>
                        <a:rPr sz="1100" spc="-5" dirty="0">
                          <a:solidFill>
                            <a:srgbClr val="525252"/>
                          </a:solidFill>
                          <a:latin typeface="Arial"/>
                          <a:cs typeface="Arial"/>
                          <a:hlinkClick r:id="rId4"/>
                        </a:rPr>
                        <a:t>IQ Blocks </a:t>
                      </a:r>
                      <a:r>
                        <a:rPr sz="1100" spc="-5" dirty="0">
                          <a:solidFill>
                            <a:srgbClr val="525252"/>
                          </a:solidFill>
                          <a:latin typeface="Arial"/>
                          <a:cs typeface="Arial"/>
                        </a:rPr>
                        <a:t>(latest version, </a:t>
                      </a:r>
                      <a:r>
                        <a:rPr sz="1100" dirty="0">
                          <a:solidFill>
                            <a:srgbClr val="525252"/>
                          </a:solidFill>
                          <a:latin typeface="Arial"/>
                          <a:cs typeface="Arial"/>
                          <a:hlinkClick r:id="rId5"/>
                        </a:rPr>
                        <a:t>Windows</a:t>
                      </a:r>
                      <a:r>
                        <a:rPr sz="1100" dirty="0">
                          <a:solidFill>
                            <a:srgbClr val="525252"/>
                          </a:solidFill>
                          <a:latin typeface="Arial"/>
                          <a:cs typeface="Arial"/>
                        </a:rPr>
                        <a:t>, </a:t>
                      </a:r>
                      <a:r>
                        <a:rPr sz="1100" spc="-5" dirty="0">
                          <a:solidFill>
                            <a:srgbClr val="525252"/>
                          </a:solidFill>
                          <a:latin typeface="Arial"/>
                          <a:cs typeface="Arial"/>
                          <a:hlinkClick r:id="rId6"/>
                        </a:rPr>
                        <a:t>MacOS</a:t>
                      </a:r>
                      <a:r>
                        <a:rPr sz="1100" spc="-5" dirty="0">
                          <a:solidFill>
                            <a:srgbClr val="525252"/>
                          </a:solidFill>
                          <a:latin typeface="Arial"/>
                          <a:cs typeface="Arial"/>
                        </a:rPr>
                        <a:t>,  </a:t>
                      </a:r>
                      <a:r>
                        <a:rPr sz="1100" spc="-5" dirty="0">
                          <a:solidFill>
                            <a:srgbClr val="525252"/>
                          </a:solidFill>
                          <a:latin typeface="Arial"/>
                          <a:cs typeface="Arial"/>
                          <a:hlinkClick r:id="rId7"/>
                        </a:rPr>
                        <a:t>Chromebook</a:t>
                      </a:r>
                      <a:r>
                        <a:rPr sz="1100" spc="-5" dirty="0">
                          <a:solidFill>
                            <a:srgbClr val="525252"/>
                          </a:solidFill>
                          <a:latin typeface="Arial"/>
                          <a:cs typeface="Arial"/>
                        </a:rPr>
                        <a:t>,</a:t>
                      </a:r>
                      <a:r>
                        <a:rPr sz="1100" spc="5" dirty="0">
                          <a:solidFill>
                            <a:srgbClr val="525252"/>
                          </a:solidFill>
                          <a:latin typeface="Arial"/>
                          <a:cs typeface="Arial"/>
                        </a:rPr>
                        <a:t> </a:t>
                      </a:r>
                      <a:r>
                        <a:rPr sz="1100" spc="-5" dirty="0">
                          <a:solidFill>
                            <a:srgbClr val="525252"/>
                          </a:solidFill>
                          <a:latin typeface="Arial"/>
                          <a:cs typeface="Arial"/>
                          <a:hlinkClick r:id="rId8"/>
                        </a:rPr>
                        <a:t>iPad</a:t>
                      </a:r>
                      <a:r>
                        <a:rPr sz="1100" spc="-5" dirty="0">
                          <a:solidFill>
                            <a:srgbClr val="525252"/>
                          </a:solidFill>
                          <a:latin typeface="Arial"/>
                          <a:cs typeface="Arial"/>
                        </a:rPr>
                        <a:t>)</a:t>
                      </a:r>
                      <a:endParaRPr sz="1100">
                        <a:latin typeface="Arial"/>
                        <a:cs typeface="Arial"/>
                      </a:endParaRPr>
                    </a:p>
                  </a:txBody>
                  <a:tcPr marL="0" marR="0" marT="736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84048">
                <a:tc>
                  <a:txBody>
                    <a:bodyPr/>
                    <a:lstStyle/>
                    <a:p>
                      <a:pPr marL="68580">
                        <a:lnSpc>
                          <a:spcPct val="100000"/>
                        </a:lnSpc>
                        <a:spcBef>
                          <a:spcPts val="505"/>
                        </a:spcBef>
                      </a:pPr>
                      <a:r>
                        <a:rPr sz="1100" dirty="0">
                          <a:solidFill>
                            <a:srgbClr val="525252"/>
                          </a:solidFill>
                          <a:latin typeface="Arial"/>
                          <a:cs typeface="Arial"/>
                        </a:rPr>
                        <a:t>1</a:t>
                      </a:r>
                      <a:endParaRPr sz="1100">
                        <a:latin typeface="Arial"/>
                        <a:cs typeface="Arial"/>
                      </a:endParaRPr>
                    </a:p>
                  </a:txBody>
                  <a:tcPr marL="0" marR="0" marT="641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505"/>
                        </a:spcBef>
                      </a:pPr>
                      <a:r>
                        <a:rPr sz="1100" spc="-5" dirty="0">
                          <a:solidFill>
                            <a:srgbClr val="525252"/>
                          </a:solidFill>
                          <a:latin typeface="Arial"/>
                          <a:cs typeface="Arial"/>
                          <a:hlinkClick r:id="rId9"/>
                        </a:rPr>
                        <a:t>Engineering</a:t>
                      </a:r>
                      <a:r>
                        <a:rPr sz="1100" spc="5" dirty="0">
                          <a:solidFill>
                            <a:srgbClr val="525252"/>
                          </a:solidFill>
                          <a:latin typeface="Arial"/>
                          <a:cs typeface="Arial"/>
                          <a:hlinkClick r:id="rId9"/>
                        </a:rPr>
                        <a:t> </a:t>
                      </a:r>
                      <a:r>
                        <a:rPr sz="1100" spc="-5" dirty="0">
                          <a:solidFill>
                            <a:srgbClr val="525252"/>
                          </a:solidFill>
                          <a:latin typeface="Arial"/>
                          <a:cs typeface="Arial"/>
                          <a:hlinkClick r:id="rId9"/>
                        </a:rPr>
                        <a:t>Notebook</a:t>
                      </a:r>
                      <a:endParaRPr sz="1100">
                        <a:latin typeface="Arial"/>
                        <a:cs typeface="Arial"/>
                      </a:endParaRPr>
                    </a:p>
                  </a:txBody>
                  <a:tcPr marL="0" marR="0" marT="641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bl>
          </a:graphicData>
        </a:graphic>
      </p:graphicFrame>
      <p:sp>
        <p:nvSpPr>
          <p:cNvPr id="12" name="object 12"/>
          <p:cNvSpPr txBox="1"/>
          <p:nvPr/>
        </p:nvSpPr>
        <p:spPr>
          <a:xfrm>
            <a:off x="1079296" y="5107508"/>
            <a:ext cx="5798185" cy="221615"/>
          </a:xfrm>
          <a:prstGeom prst="rect">
            <a:avLst/>
          </a:prstGeom>
          <a:solidFill>
            <a:srgbClr val="FFFFFF"/>
          </a:solidFill>
        </p:spPr>
        <p:txBody>
          <a:bodyPr vert="horz" wrap="square" lIns="0" tIns="0" rIns="0" bIns="0" rtlCol="0">
            <a:spAutoFit/>
          </a:bodyPr>
          <a:lstStyle/>
          <a:p>
            <a:pPr marL="17780">
              <a:lnSpc>
                <a:spcPts val="1565"/>
              </a:lnSpc>
            </a:pPr>
            <a:r>
              <a:rPr sz="1400" b="1" spc="-5" dirty="0">
                <a:solidFill>
                  <a:srgbClr val="0077C7"/>
                </a:solidFill>
                <a:latin typeface="Arial"/>
                <a:cs typeface="Arial"/>
              </a:rPr>
              <a:t>1. Preparing for the</a:t>
            </a:r>
            <a:r>
              <a:rPr sz="1400" b="1" spc="-160" dirty="0">
                <a:solidFill>
                  <a:srgbClr val="0077C7"/>
                </a:solidFill>
                <a:latin typeface="Arial"/>
                <a:cs typeface="Arial"/>
              </a:rPr>
              <a:t> </a:t>
            </a:r>
            <a:r>
              <a:rPr sz="1400" b="1" spc="-5" dirty="0">
                <a:solidFill>
                  <a:srgbClr val="0077C7"/>
                </a:solidFill>
                <a:latin typeface="Arial"/>
                <a:cs typeface="Arial"/>
              </a:rPr>
              <a:t>Exploration</a:t>
            </a:r>
            <a:endParaRPr sz="1400">
              <a:latin typeface="Arial"/>
              <a:cs typeface="Arial"/>
            </a:endParaRPr>
          </a:p>
        </p:txBody>
      </p:sp>
      <p:sp>
        <p:nvSpPr>
          <p:cNvPr id="13" name="object 13"/>
          <p:cNvSpPr txBox="1"/>
          <p:nvPr/>
        </p:nvSpPr>
        <p:spPr>
          <a:xfrm>
            <a:off x="1084884" y="5441670"/>
            <a:ext cx="5537835" cy="1737360"/>
          </a:xfrm>
          <a:prstGeom prst="rect">
            <a:avLst/>
          </a:prstGeom>
        </p:spPr>
        <p:txBody>
          <a:bodyPr vert="horz" wrap="square" lIns="0" tIns="12700" rIns="0" bIns="0" rtlCol="0">
            <a:spAutoFit/>
          </a:bodyPr>
          <a:lstStyle/>
          <a:p>
            <a:pPr marL="12700" marR="5080">
              <a:lnSpc>
                <a:spcPct val="110000"/>
              </a:lnSpc>
              <a:spcBef>
                <a:spcPts val="100"/>
              </a:spcBef>
            </a:pPr>
            <a:r>
              <a:rPr sz="1100" dirty="0">
                <a:solidFill>
                  <a:srgbClr val="525252"/>
                </a:solidFill>
                <a:latin typeface="Arial"/>
                <a:cs typeface="Arial"/>
              </a:rPr>
              <a:t>Before </a:t>
            </a:r>
            <a:r>
              <a:rPr sz="1100" spc="-5" dirty="0">
                <a:solidFill>
                  <a:srgbClr val="525252"/>
                </a:solidFill>
                <a:latin typeface="Arial"/>
                <a:cs typeface="Arial"/>
              </a:rPr>
              <a:t>you begin </a:t>
            </a:r>
            <a:r>
              <a:rPr sz="1100" dirty="0">
                <a:solidFill>
                  <a:srgbClr val="525252"/>
                </a:solidFill>
                <a:latin typeface="Arial"/>
                <a:cs typeface="Arial"/>
              </a:rPr>
              <a:t>the </a:t>
            </a:r>
            <a:r>
              <a:rPr sz="1100" spc="-10" dirty="0">
                <a:solidFill>
                  <a:srgbClr val="525252"/>
                </a:solidFill>
                <a:latin typeface="Arial"/>
                <a:cs typeface="Arial"/>
              </a:rPr>
              <a:t>activity, </a:t>
            </a:r>
            <a:r>
              <a:rPr sz="1100" dirty="0">
                <a:solidFill>
                  <a:srgbClr val="525252"/>
                </a:solidFill>
                <a:latin typeface="Arial"/>
                <a:cs typeface="Arial"/>
              </a:rPr>
              <a:t>do </a:t>
            </a:r>
            <a:r>
              <a:rPr sz="1100" spc="-5" dirty="0">
                <a:solidFill>
                  <a:srgbClr val="525252"/>
                </a:solidFill>
                <a:latin typeface="Arial"/>
                <a:cs typeface="Arial"/>
              </a:rPr>
              <a:t>you have </a:t>
            </a:r>
            <a:r>
              <a:rPr sz="1100" dirty="0">
                <a:solidFill>
                  <a:srgbClr val="525252"/>
                </a:solidFill>
                <a:latin typeface="Arial"/>
                <a:cs typeface="Arial"/>
              </a:rPr>
              <a:t>each </a:t>
            </a:r>
            <a:r>
              <a:rPr sz="1100" spc="-10" dirty="0">
                <a:solidFill>
                  <a:srgbClr val="525252"/>
                </a:solidFill>
                <a:latin typeface="Arial"/>
                <a:cs typeface="Arial"/>
              </a:rPr>
              <a:t>of </a:t>
            </a:r>
            <a:r>
              <a:rPr sz="1100" dirty="0">
                <a:solidFill>
                  <a:srgbClr val="525252"/>
                </a:solidFill>
                <a:latin typeface="Arial"/>
                <a:cs typeface="Arial"/>
              </a:rPr>
              <a:t>these </a:t>
            </a:r>
            <a:r>
              <a:rPr sz="1100" spc="-5" dirty="0">
                <a:solidFill>
                  <a:srgbClr val="525252"/>
                </a:solidFill>
                <a:latin typeface="Arial"/>
                <a:cs typeface="Arial"/>
              </a:rPr>
              <a:t>items ready? </a:t>
            </a:r>
            <a:r>
              <a:rPr sz="1100" dirty="0">
                <a:solidFill>
                  <a:srgbClr val="525252"/>
                </a:solidFill>
                <a:latin typeface="Arial"/>
                <a:cs typeface="Arial"/>
              </a:rPr>
              <a:t>The </a:t>
            </a:r>
            <a:r>
              <a:rPr sz="1100" spc="-5" dirty="0">
                <a:solidFill>
                  <a:srgbClr val="525252"/>
                </a:solidFill>
                <a:latin typeface="Arial"/>
                <a:cs typeface="Arial"/>
              </a:rPr>
              <a:t>Builder should  check </a:t>
            </a:r>
            <a:r>
              <a:rPr sz="1100" dirty="0">
                <a:solidFill>
                  <a:srgbClr val="525252"/>
                </a:solidFill>
                <a:latin typeface="Arial"/>
                <a:cs typeface="Arial"/>
              </a:rPr>
              <a:t>each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following:</a:t>
            </a:r>
            <a:endParaRPr sz="1100">
              <a:latin typeface="Arial"/>
              <a:cs typeface="Arial"/>
            </a:endParaRPr>
          </a:p>
          <a:p>
            <a:pPr marL="184785" indent="-172720">
              <a:lnSpc>
                <a:spcPct val="100000"/>
              </a:lnSpc>
              <a:spcBef>
                <a:spcPts val="815"/>
              </a:spcBef>
              <a:buClr>
                <a:srgbClr val="000000"/>
              </a:buClr>
              <a:buFont typeface="Symbol"/>
              <a:buChar char=""/>
              <a:tabLst>
                <a:tab pos="185420" algn="l"/>
              </a:tabLst>
            </a:pPr>
            <a:r>
              <a:rPr sz="1100" dirty="0">
                <a:solidFill>
                  <a:srgbClr val="525252"/>
                </a:solidFill>
                <a:latin typeface="Arial"/>
                <a:cs typeface="Arial"/>
              </a:rPr>
              <a:t>Are </a:t>
            </a:r>
            <a:r>
              <a:rPr sz="1100" spc="-5" dirty="0">
                <a:solidFill>
                  <a:srgbClr val="525252"/>
                </a:solidFill>
                <a:latin typeface="Arial"/>
                <a:cs typeface="Arial"/>
              </a:rPr>
              <a:t>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motors </a:t>
            </a:r>
            <a:r>
              <a:rPr sz="1100" dirty="0">
                <a:solidFill>
                  <a:srgbClr val="525252"/>
                </a:solidFill>
                <a:latin typeface="Arial"/>
                <a:cs typeface="Arial"/>
              </a:rPr>
              <a:t>and </a:t>
            </a:r>
            <a:r>
              <a:rPr sz="1100" spc="-5" dirty="0">
                <a:solidFill>
                  <a:srgbClr val="525252"/>
                </a:solidFill>
                <a:latin typeface="Arial"/>
                <a:cs typeface="Arial"/>
              </a:rPr>
              <a:t>sensors plugged into the </a:t>
            </a:r>
            <a:r>
              <a:rPr sz="1100" dirty="0">
                <a:solidFill>
                  <a:srgbClr val="525252"/>
                </a:solidFill>
                <a:latin typeface="Arial"/>
                <a:cs typeface="Arial"/>
              </a:rPr>
              <a:t>correct</a:t>
            </a:r>
            <a:r>
              <a:rPr sz="1100" spc="30" dirty="0">
                <a:solidFill>
                  <a:srgbClr val="525252"/>
                </a:solidFill>
                <a:latin typeface="Arial"/>
                <a:cs typeface="Arial"/>
              </a:rPr>
              <a:t> </a:t>
            </a:r>
            <a:r>
              <a:rPr sz="1100" spc="-5" dirty="0">
                <a:solidFill>
                  <a:srgbClr val="525252"/>
                </a:solidFill>
                <a:latin typeface="Arial"/>
                <a:cs typeface="Arial"/>
              </a:rPr>
              <a:t>ports?</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dirty="0">
                <a:solidFill>
                  <a:srgbClr val="525252"/>
                </a:solidFill>
                <a:latin typeface="Arial"/>
                <a:cs typeface="Arial"/>
              </a:rPr>
              <a:t>Are the </a:t>
            </a:r>
            <a:r>
              <a:rPr sz="1100" spc="-5" dirty="0">
                <a:solidFill>
                  <a:srgbClr val="525252"/>
                </a:solidFill>
                <a:latin typeface="Arial"/>
                <a:cs typeface="Arial"/>
              </a:rPr>
              <a:t>smart cables </a:t>
            </a:r>
            <a:r>
              <a:rPr sz="1100" spc="-5" dirty="0">
                <a:solidFill>
                  <a:srgbClr val="525252"/>
                </a:solidFill>
                <a:latin typeface="Arial"/>
                <a:cs typeface="Arial"/>
                <a:hlinkClick r:id="rId10"/>
              </a:rPr>
              <a:t>fully inserted </a:t>
            </a:r>
            <a:r>
              <a:rPr sz="1100" spc="-5" dirty="0">
                <a:solidFill>
                  <a:srgbClr val="525252"/>
                </a:solidFill>
                <a:latin typeface="Arial"/>
                <a:cs typeface="Arial"/>
              </a:rPr>
              <a:t>into 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motors </a:t>
            </a:r>
            <a:r>
              <a:rPr sz="1100" dirty="0">
                <a:solidFill>
                  <a:srgbClr val="525252"/>
                </a:solidFill>
                <a:latin typeface="Arial"/>
                <a:cs typeface="Arial"/>
              </a:rPr>
              <a:t>and</a:t>
            </a:r>
            <a:r>
              <a:rPr sz="1100" spc="35" dirty="0">
                <a:solidFill>
                  <a:srgbClr val="525252"/>
                </a:solidFill>
                <a:latin typeface="Arial"/>
                <a:cs typeface="Arial"/>
              </a:rPr>
              <a:t> </a:t>
            </a:r>
            <a:r>
              <a:rPr sz="1100" spc="-5" dirty="0">
                <a:solidFill>
                  <a:srgbClr val="525252"/>
                </a:solidFill>
                <a:latin typeface="Arial"/>
                <a:cs typeface="Arial"/>
              </a:rPr>
              <a:t>sensors?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rPr>
              <a:t>Brain </a:t>
            </a:r>
            <a:r>
              <a:rPr sz="1100" spc="-5" dirty="0">
                <a:solidFill>
                  <a:srgbClr val="525252"/>
                </a:solidFill>
                <a:latin typeface="Arial"/>
                <a:cs typeface="Arial"/>
                <a:hlinkClick r:id="rId11"/>
              </a:rPr>
              <a:t>turned</a:t>
            </a:r>
            <a:r>
              <a:rPr sz="1100" spc="-65" dirty="0">
                <a:solidFill>
                  <a:srgbClr val="525252"/>
                </a:solidFill>
                <a:latin typeface="Arial"/>
                <a:cs typeface="Arial"/>
                <a:hlinkClick r:id="rId11"/>
              </a:rPr>
              <a:t> </a:t>
            </a:r>
            <a:r>
              <a:rPr sz="1100" dirty="0">
                <a:solidFill>
                  <a:srgbClr val="525252"/>
                </a:solidFill>
                <a:latin typeface="Arial"/>
                <a:cs typeface="Arial"/>
                <a:hlinkClick r:id="rId11"/>
              </a:rPr>
              <a:t>on</a:t>
            </a:r>
            <a:r>
              <a:rPr sz="1100" dirty="0">
                <a:solidFill>
                  <a:srgbClr val="525252"/>
                </a:solidFill>
                <a:latin typeface="Arial"/>
                <a:cs typeface="Arial"/>
              </a:rPr>
              <a:t>?</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rPr>
              <a:t>battery</a:t>
            </a:r>
            <a:r>
              <a:rPr sz="1100" spc="-90" dirty="0">
                <a:solidFill>
                  <a:srgbClr val="525252"/>
                </a:solidFill>
                <a:latin typeface="Arial"/>
                <a:cs typeface="Arial"/>
              </a:rPr>
              <a:t> </a:t>
            </a:r>
            <a:r>
              <a:rPr sz="1100" dirty="0">
                <a:solidFill>
                  <a:srgbClr val="525252"/>
                </a:solidFill>
                <a:latin typeface="Arial"/>
                <a:cs typeface="Arial"/>
                <a:hlinkClick r:id="rId12"/>
              </a:rPr>
              <a:t>charged</a:t>
            </a:r>
            <a:r>
              <a:rPr sz="1100" dirty="0">
                <a:solidFill>
                  <a:srgbClr val="525252"/>
                </a:solidFill>
                <a:latin typeface="Arial"/>
                <a:cs typeface="Arial"/>
              </a:rPr>
              <a:t>?</a:t>
            </a:r>
            <a:endParaRPr sz="1100">
              <a:latin typeface="Arial"/>
              <a:cs typeface="Arial"/>
            </a:endParaRPr>
          </a:p>
          <a:p>
            <a:pPr marL="184785" indent="-172720">
              <a:lnSpc>
                <a:spcPct val="100000"/>
              </a:lnSpc>
              <a:spcBef>
                <a:spcPts val="790"/>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hlinkClick r:id="rId13"/>
              </a:rPr>
              <a:t>Radio inserted into </a:t>
            </a:r>
            <a:r>
              <a:rPr sz="1100" dirty="0">
                <a:solidFill>
                  <a:srgbClr val="525252"/>
                </a:solidFill>
                <a:latin typeface="Arial"/>
                <a:cs typeface="Arial"/>
                <a:hlinkClick r:id="rId13"/>
              </a:rPr>
              <a:t>the </a:t>
            </a:r>
            <a:r>
              <a:rPr sz="1100" spc="-5" dirty="0">
                <a:solidFill>
                  <a:srgbClr val="525252"/>
                </a:solidFill>
                <a:latin typeface="Arial"/>
                <a:cs typeface="Arial"/>
                <a:hlinkClick r:id="rId13"/>
              </a:rPr>
              <a:t>Robot</a:t>
            </a:r>
            <a:r>
              <a:rPr sz="1100" spc="-35" dirty="0">
                <a:solidFill>
                  <a:srgbClr val="525252"/>
                </a:solidFill>
                <a:latin typeface="Arial"/>
                <a:cs typeface="Arial"/>
                <a:hlinkClick r:id="rId13"/>
              </a:rPr>
              <a:t> </a:t>
            </a:r>
            <a:r>
              <a:rPr sz="1100" dirty="0">
                <a:solidFill>
                  <a:srgbClr val="525252"/>
                </a:solidFill>
                <a:latin typeface="Arial"/>
                <a:cs typeface="Arial"/>
                <a:hlinkClick r:id="rId13"/>
              </a:rPr>
              <a:t>Brain</a:t>
            </a:r>
            <a:r>
              <a:rPr sz="1100" dirty="0">
                <a:solidFill>
                  <a:srgbClr val="525252"/>
                </a:solidFill>
                <a:latin typeface="Arial"/>
                <a:cs typeface="Arial"/>
              </a:rPr>
              <a:t>?</a:t>
            </a:r>
            <a:endParaRPr sz="1100">
              <a:latin typeface="Arial"/>
              <a:cs typeface="Arial"/>
            </a:endParaRPr>
          </a:p>
        </p:txBody>
      </p:sp>
      <p:sp>
        <p:nvSpPr>
          <p:cNvPr id="14" name="object 14"/>
          <p:cNvSpPr txBox="1"/>
          <p:nvPr/>
        </p:nvSpPr>
        <p:spPr>
          <a:xfrm>
            <a:off x="1079296" y="7497826"/>
            <a:ext cx="5798185" cy="220979"/>
          </a:xfrm>
          <a:prstGeom prst="rect">
            <a:avLst/>
          </a:prstGeom>
          <a:solidFill>
            <a:srgbClr val="FFFFFF"/>
          </a:solidFill>
        </p:spPr>
        <p:txBody>
          <a:bodyPr vert="horz" wrap="square" lIns="0" tIns="0" rIns="0" bIns="0" rtlCol="0">
            <a:spAutoFit/>
          </a:bodyPr>
          <a:lstStyle/>
          <a:p>
            <a:pPr marL="17780">
              <a:lnSpc>
                <a:spcPts val="1565"/>
              </a:lnSpc>
            </a:pPr>
            <a:r>
              <a:rPr sz="1400" b="1" spc="-5" dirty="0">
                <a:solidFill>
                  <a:srgbClr val="0077C7"/>
                </a:solidFill>
                <a:latin typeface="Arial"/>
                <a:cs typeface="Arial"/>
              </a:rPr>
              <a:t>2. The Device</a:t>
            </a:r>
            <a:r>
              <a:rPr sz="1400" b="1" spc="-145" dirty="0">
                <a:solidFill>
                  <a:srgbClr val="0077C7"/>
                </a:solidFill>
                <a:latin typeface="Arial"/>
                <a:cs typeface="Arial"/>
              </a:rPr>
              <a:t> </a:t>
            </a:r>
            <a:r>
              <a:rPr sz="1400" b="1" dirty="0">
                <a:solidFill>
                  <a:srgbClr val="0077C7"/>
                </a:solidFill>
                <a:latin typeface="Arial"/>
                <a:cs typeface="Arial"/>
              </a:rPr>
              <a:t>Menu</a:t>
            </a:r>
            <a:endParaRPr sz="1400">
              <a:latin typeface="Arial"/>
              <a:cs typeface="Arial"/>
            </a:endParaRPr>
          </a:p>
        </p:txBody>
      </p:sp>
      <p:sp>
        <p:nvSpPr>
          <p:cNvPr id="15" name="object 15"/>
          <p:cNvSpPr txBox="1"/>
          <p:nvPr/>
        </p:nvSpPr>
        <p:spPr>
          <a:xfrm>
            <a:off x="1084884" y="7808823"/>
            <a:ext cx="5563235" cy="440055"/>
          </a:xfrm>
          <a:prstGeom prst="rect">
            <a:avLst/>
          </a:prstGeom>
        </p:spPr>
        <p:txBody>
          <a:bodyPr vert="horz" wrap="square" lIns="0" tIns="12700" rIns="0" bIns="0" rtlCol="0">
            <a:spAutoFit/>
          </a:bodyPr>
          <a:lstStyle/>
          <a:p>
            <a:pPr marL="12700" marR="5080">
              <a:lnSpc>
                <a:spcPct val="123600"/>
              </a:lnSpc>
              <a:spcBef>
                <a:spcPts val="100"/>
              </a:spcBef>
            </a:pPr>
            <a:r>
              <a:rPr sz="1100" spc="-5" dirty="0">
                <a:solidFill>
                  <a:srgbClr val="525252"/>
                </a:solidFill>
                <a:latin typeface="Arial"/>
                <a:cs typeface="Arial"/>
              </a:rPr>
              <a:t>Begin </a:t>
            </a:r>
            <a:r>
              <a:rPr sz="1100" dirty="0">
                <a:solidFill>
                  <a:srgbClr val="525252"/>
                </a:solidFill>
                <a:latin typeface="Arial"/>
                <a:cs typeface="Arial"/>
              </a:rPr>
              <a:t>by </a:t>
            </a:r>
            <a:r>
              <a:rPr sz="1100" spc="-5" dirty="0">
                <a:solidFill>
                  <a:srgbClr val="525252"/>
                </a:solidFill>
                <a:latin typeface="Arial"/>
                <a:cs typeface="Arial"/>
                <a:hlinkClick r:id="rId11"/>
              </a:rPr>
              <a:t>turning </a:t>
            </a:r>
            <a:r>
              <a:rPr sz="1100" dirty="0">
                <a:solidFill>
                  <a:srgbClr val="525252"/>
                </a:solidFill>
                <a:latin typeface="Arial"/>
                <a:cs typeface="Arial"/>
                <a:hlinkClick r:id="rId11"/>
              </a:rPr>
              <a:t>on </a:t>
            </a:r>
            <a:r>
              <a:rPr sz="1100" dirty="0">
                <a:solidFill>
                  <a:srgbClr val="525252"/>
                </a:solidFill>
                <a:latin typeface="Arial"/>
                <a:cs typeface="Arial"/>
              </a:rPr>
              <a:t>the </a:t>
            </a:r>
            <a:r>
              <a:rPr sz="1100" spc="-5" dirty="0">
                <a:solidFill>
                  <a:srgbClr val="525252"/>
                </a:solidFill>
                <a:latin typeface="Arial"/>
                <a:cs typeface="Arial"/>
              </a:rPr>
              <a:t>Robot Brain </a:t>
            </a:r>
            <a:r>
              <a:rPr sz="1100" dirty="0">
                <a:solidFill>
                  <a:srgbClr val="525252"/>
                </a:solidFill>
                <a:latin typeface="Arial"/>
                <a:cs typeface="Arial"/>
              </a:rPr>
              <a:t>and </a:t>
            </a:r>
            <a:r>
              <a:rPr sz="1100" spc="-5" dirty="0">
                <a:solidFill>
                  <a:srgbClr val="525252"/>
                </a:solidFill>
                <a:latin typeface="Arial"/>
                <a:cs typeface="Arial"/>
              </a:rPr>
              <a:t>selecting </a:t>
            </a:r>
            <a:r>
              <a:rPr sz="1100" dirty="0">
                <a:solidFill>
                  <a:srgbClr val="525252"/>
                </a:solidFill>
                <a:latin typeface="Arial"/>
                <a:cs typeface="Arial"/>
              </a:rPr>
              <a:t>the X </a:t>
            </a:r>
            <a:r>
              <a:rPr sz="1100" spc="-5" dirty="0">
                <a:solidFill>
                  <a:srgbClr val="525252"/>
                </a:solidFill>
                <a:latin typeface="Arial"/>
                <a:cs typeface="Arial"/>
              </a:rPr>
              <a:t>Button </a:t>
            </a:r>
            <a:r>
              <a:rPr sz="1100" dirty="0">
                <a:solidFill>
                  <a:srgbClr val="525252"/>
                </a:solidFill>
                <a:latin typeface="Arial"/>
                <a:cs typeface="Arial"/>
              </a:rPr>
              <a:t>to </a:t>
            </a:r>
            <a:r>
              <a:rPr sz="1100" spc="-5" dirty="0">
                <a:solidFill>
                  <a:srgbClr val="525252"/>
                </a:solidFill>
                <a:latin typeface="Arial"/>
                <a:cs typeface="Arial"/>
              </a:rPr>
              <a:t>navigate </a:t>
            </a:r>
            <a:r>
              <a:rPr sz="1100" dirty="0">
                <a:solidFill>
                  <a:srgbClr val="525252"/>
                </a:solidFill>
                <a:latin typeface="Arial"/>
                <a:cs typeface="Arial"/>
              </a:rPr>
              <a:t>to the </a:t>
            </a:r>
            <a:r>
              <a:rPr sz="1100" spc="-5" dirty="0">
                <a:solidFill>
                  <a:srgbClr val="525252"/>
                </a:solidFill>
                <a:latin typeface="Arial"/>
                <a:cs typeface="Arial"/>
              </a:rPr>
              <a:t>Settings  menu.</a:t>
            </a:r>
            <a:endParaRPr sz="11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2303119"/>
            <a:ext cx="5747385" cy="650240"/>
          </a:xfrm>
          <a:prstGeom prst="rect">
            <a:avLst/>
          </a:prstGeom>
        </p:spPr>
        <p:txBody>
          <a:bodyPr vert="horz" wrap="square" lIns="0" tIns="53340" rIns="0" bIns="0" rtlCol="0">
            <a:spAutoFit/>
          </a:bodyPr>
          <a:lstStyle/>
          <a:p>
            <a:pPr marL="12700">
              <a:lnSpc>
                <a:spcPct val="100000"/>
              </a:lnSpc>
              <a:spcBef>
                <a:spcPts val="420"/>
              </a:spcBef>
            </a:pPr>
            <a:r>
              <a:rPr sz="1100" spc="-5" dirty="0">
                <a:solidFill>
                  <a:srgbClr val="525252"/>
                </a:solidFill>
                <a:latin typeface="Arial"/>
                <a:cs typeface="Arial"/>
              </a:rPr>
              <a:t>Gently </a:t>
            </a:r>
            <a:r>
              <a:rPr sz="1100" dirty="0">
                <a:solidFill>
                  <a:srgbClr val="525252"/>
                </a:solidFill>
                <a:latin typeface="Arial"/>
                <a:cs typeface="Arial"/>
              </a:rPr>
              <a:t>open the </a:t>
            </a:r>
            <a:r>
              <a:rPr sz="1100" spc="-5" dirty="0">
                <a:solidFill>
                  <a:srgbClr val="525252"/>
                </a:solidFill>
                <a:latin typeface="Arial"/>
                <a:cs typeface="Arial"/>
              </a:rPr>
              <a:t>Clawbot's Claw </a:t>
            </a:r>
            <a:r>
              <a:rPr sz="1100" dirty="0">
                <a:solidFill>
                  <a:srgbClr val="525252"/>
                </a:solidFill>
                <a:latin typeface="Arial"/>
                <a:cs typeface="Arial"/>
              </a:rPr>
              <a:t>fully by </a:t>
            </a:r>
            <a:r>
              <a:rPr sz="1100" spc="-5" dirty="0">
                <a:solidFill>
                  <a:srgbClr val="525252"/>
                </a:solidFill>
                <a:latin typeface="Arial"/>
                <a:cs typeface="Arial"/>
              </a:rPr>
              <a:t>using your</a:t>
            </a:r>
            <a:r>
              <a:rPr sz="1100" spc="-25" dirty="0">
                <a:solidFill>
                  <a:srgbClr val="525252"/>
                </a:solidFill>
                <a:latin typeface="Arial"/>
                <a:cs typeface="Arial"/>
              </a:rPr>
              <a:t> </a:t>
            </a:r>
            <a:r>
              <a:rPr sz="1100" spc="-5" dirty="0">
                <a:solidFill>
                  <a:srgbClr val="525252"/>
                </a:solidFill>
                <a:latin typeface="Arial"/>
                <a:cs typeface="Arial"/>
              </a:rPr>
              <a:t>fingers.</a:t>
            </a:r>
            <a:endParaRPr sz="1100">
              <a:latin typeface="Arial"/>
              <a:cs typeface="Arial"/>
            </a:endParaRPr>
          </a:p>
          <a:p>
            <a:pPr marL="12700" marR="5080">
              <a:lnSpc>
                <a:spcPct val="123600"/>
              </a:lnSpc>
              <a:spcBef>
                <a:spcPts val="15"/>
              </a:spcBef>
            </a:pPr>
            <a:r>
              <a:rPr sz="1100" dirty="0">
                <a:solidFill>
                  <a:srgbClr val="525252"/>
                </a:solidFill>
                <a:latin typeface="Arial"/>
                <a:cs typeface="Arial"/>
              </a:rPr>
              <a:t>Once the </a:t>
            </a:r>
            <a:r>
              <a:rPr sz="1100" spc="-5" dirty="0">
                <a:solidFill>
                  <a:srgbClr val="525252"/>
                </a:solidFill>
                <a:latin typeface="Arial"/>
                <a:cs typeface="Arial"/>
              </a:rPr>
              <a:t>Settings </a:t>
            </a:r>
            <a:r>
              <a:rPr sz="1100" dirty="0">
                <a:solidFill>
                  <a:srgbClr val="525252"/>
                </a:solidFill>
                <a:latin typeface="Arial"/>
                <a:cs typeface="Arial"/>
              </a:rPr>
              <a:t>menu </a:t>
            </a:r>
            <a:r>
              <a:rPr sz="1100" spc="-5" dirty="0">
                <a:solidFill>
                  <a:srgbClr val="525252"/>
                </a:solidFill>
                <a:latin typeface="Arial"/>
                <a:cs typeface="Arial"/>
              </a:rPr>
              <a:t>is open, use </a:t>
            </a:r>
            <a:r>
              <a:rPr sz="1100" dirty="0">
                <a:solidFill>
                  <a:srgbClr val="525252"/>
                </a:solidFill>
                <a:latin typeface="Arial"/>
                <a:cs typeface="Arial"/>
              </a:rPr>
              <a:t>the </a:t>
            </a:r>
            <a:r>
              <a:rPr sz="1100" spc="-5" dirty="0">
                <a:solidFill>
                  <a:srgbClr val="525252"/>
                </a:solidFill>
                <a:latin typeface="Arial"/>
                <a:cs typeface="Arial"/>
              </a:rPr>
              <a:t>Up </a:t>
            </a:r>
            <a:r>
              <a:rPr sz="1100" dirty="0">
                <a:solidFill>
                  <a:srgbClr val="525252"/>
                </a:solidFill>
                <a:latin typeface="Arial"/>
                <a:cs typeface="Arial"/>
              </a:rPr>
              <a:t>and </a:t>
            </a:r>
            <a:r>
              <a:rPr sz="1100" spc="-10" dirty="0">
                <a:solidFill>
                  <a:srgbClr val="525252"/>
                </a:solidFill>
                <a:latin typeface="Arial"/>
                <a:cs typeface="Arial"/>
              </a:rPr>
              <a:t>Down </a:t>
            </a:r>
            <a:r>
              <a:rPr sz="1100" dirty="0">
                <a:solidFill>
                  <a:srgbClr val="525252"/>
                </a:solidFill>
                <a:latin typeface="Arial"/>
                <a:cs typeface="Arial"/>
              </a:rPr>
              <a:t>buttons on the </a:t>
            </a:r>
            <a:r>
              <a:rPr sz="1100" spc="-5" dirty="0">
                <a:solidFill>
                  <a:srgbClr val="525252"/>
                </a:solidFill>
                <a:latin typeface="Arial"/>
                <a:cs typeface="Arial"/>
              </a:rPr>
              <a:t>Brain </a:t>
            </a:r>
            <a:r>
              <a:rPr sz="1100" dirty="0">
                <a:solidFill>
                  <a:srgbClr val="525252"/>
                </a:solidFill>
                <a:latin typeface="Arial"/>
                <a:cs typeface="Arial"/>
              </a:rPr>
              <a:t>to </a:t>
            </a:r>
            <a:r>
              <a:rPr sz="1100" spc="-5" dirty="0">
                <a:solidFill>
                  <a:srgbClr val="525252"/>
                </a:solidFill>
                <a:latin typeface="Arial"/>
                <a:cs typeface="Arial"/>
              </a:rPr>
              <a:t>select Device  </a:t>
            </a:r>
            <a:r>
              <a:rPr sz="1100" dirty="0">
                <a:solidFill>
                  <a:srgbClr val="525252"/>
                </a:solidFill>
                <a:latin typeface="Arial"/>
                <a:cs typeface="Arial"/>
              </a:rPr>
              <a:t>Info to open the </a:t>
            </a:r>
            <a:r>
              <a:rPr sz="1100" spc="-5" dirty="0">
                <a:solidFill>
                  <a:srgbClr val="525252"/>
                </a:solidFill>
                <a:latin typeface="Arial"/>
                <a:cs typeface="Arial"/>
              </a:rPr>
              <a:t>Device</a:t>
            </a:r>
            <a:r>
              <a:rPr sz="1100" spc="-45" dirty="0">
                <a:solidFill>
                  <a:srgbClr val="525252"/>
                </a:solidFill>
                <a:latin typeface="Arial"/>
                <a:cs typeface="Arial"/>
              </a:rPr>
              <a:t> </a:t>
            </a:r>
            <a:r>
              <a:rPr sz="1100" spc="-5" dirty="0">
                <a:solidFill>
                  <a:srgbClr val="525252"/>
                </a:solidFill>
                <a:latin typeface="Arial"/>
                <a:cs typeface="Arial"/>
              </a:rPr>
              <a:t>Menu.</a:t>
            </a:r>
            <a:endParaRPr sz="1100">
              <a:latin typeface="Arial"/>
              <a:cs typeface="Arial"/>
            </a:endParaRPr>
          </a:p>
        </p:txBody>
      </p:sp>
      <p:sp>
        <p:nvSpPr>
          <p:cNvPr id="4" name="object 4"/>
          <p:cNvSpPr txBox="1"/>
          <p:nvPr/>
        </p:nvSpPr>
        <p:spPr>
          <a:xfrm>
            <a:off x="1084884" y="4918430"/>
            <a:ext cx="5756910" cy="859790"/>
          </a:xfrm>
          <a:prstGeom prst="rect">
            <a:avLst/>
          </a:prstGeom>
        </p:spPr>
        <p:txBody>
          <a:bodyPr vert="horz" wrap="square" lIns="0" tIns="12700" rIns="0" bIns="0" rtlCol="0">
            <a:spAutoFit/>
          </a:bodyPr>
          <a:lstStyle/>
          <a:p>
            <a:pPr marL="12700" marR="5080">
              <a:lnSpc>
                <a:spcPct val="124700"/>
              </a:lnSpc>
              <a:spcBef>
                <a:spcPts val="100"/>
              </a:spcBef>
            </a:pPr>
            <a:r>
              <a:rPr sz="1100" dirty="0">
                <a:solidFill>
                  <a:srgbClr val="525252"/>
                </a:solidFill>
                <a:latin typeface="Arial"/>
                <a:cs typeface="Arial"/>
              </a:rPr>
              <a:t>The </a:t>
            </a:r>
            <a:r>
              <a:rPr sz="1100" spc="-5" dirty="0">
                <a:solidFill>
                  <a:srgbClr val="525252"/>
                </a:solidFill>
                <a:latin typeface="Arial"/>
                <a:cs typeface="Arial"/>
              </a:rPr>
              <a:t>Device Menu </a:t>
            </a:r>
            <a:r>
              <a:rPr sz="1100" dirty="0">
                <a:solidFill>
                  <a:srgbClr val="525252"/>
                </a:solidFill>
                <a:latin typeface="Arial"/>
                <a:cs typeface="Arial"/>
              </a:rPr>
              <a:t>screen </a:t>
            </a:r>
            <a:r>
              <a:rPr sz="1100" spc="-5" dirty="0">
                <a:solidFill>
                  <a:srgbClr val="525252"/>
                </a:solidFill>
                <a:latin typeface="Arial"/>
                <a:cs typeface="Arial"/>
              </a:rPr>
              <a:t>displays information about </a:t>
            </a:r>
            <a:r>
              <a:rPr sz="1100" dirty="0">
                <a:solidFill>
                  <a:srgbClr val="525252"/>
                </a:solidFill>
                <a:latin typeface="Arial"/>
                <a:cs typeface="Arial"/>
              </a:rPr>
              <a:t>the </a:t>
            </a:r>
            <a:r>
              <a:rPr sz="1100" spc="-5" dirty="0">
                <a:solidFill>
                  <a:srgbClr val="525252"/>
                </a:solidFill>
                <a:latin typeface="Arial"/>
                <a:cs typeface="Arial"/>
              </a:rPr>
              <a:t>device that </a:t>
            </a:r>
            <a:r>
              <a:rPr sz="1100" spc="5" dirty="0">
                <a:solidFill>
                  <a:srgbClr val="525252"/>
                </a:solidFill>
                <a:latin typeface="Arial"/>
                <a:cs typeface="Arial"/>
              </a:rPr>
              <a:t>is </a:t>
            </a:r>
            <a:r>
              <a:rPr sz="1100" spc="-5" dirty="0">
                <a:solidFill>
                  <a:srgbClr val="525252"/>
                </a:solidFill>
                <a:latin typeface="Arial"/>
                <a:cs typeface="Arial"/>
              </a:rPr>
              <a:t>connected </a:t>
            </a:r>
            <a:r>
              <a:rPr sz="1100" dirty="0">
                <a:solidFill>
                  <a:srgbClr val="525252"/>
                </a:solidFill>
                <a:latin typeface="Arial"/>
                <a:cs typeface="Arial"/>
              </a:rPr>
              <a:t>to that </a:t>
            </a:r>
            <a:r>
              <a:rPr sz="1100" spc="-5" dirty="0">
                <a:solidFill>
                  <a:srgbClr val="525252"/>
                </a:solidFill>
                <a:latin typeface="Arial"/>
                <a:cs typeface="Arial"/>
              </a:rPr>
              <a:t>port.  There are </a:t>
            </a:r>
            <a:r>
              <a:rPr sz="1100" dirty="0">
                <a:solidFill>
                  <a:srgbClr val="525252"/>
                </a:solidFill>
                <a:latin typeface="Arial"/>
                <a:cs typeface="Arial"/>
              </a:rPr>
              <a:t>12 </a:t>
            </a:r>
            <a:r>
              <a:rPr sz="1100" spc="-5" dirty="0">
                <a:solidFill>
                  <a:srgbClr val="525252"/>
                </a:solidFill>
                <a:latin typeface="Arial"/>
                <a:cs typeface="Arial"/>
              </a:rPr>
              <a:t>ports </a:t>
            </a:r>
            <a:r>
              <a:rPr sz="1100" dirty="0">
                <a:solidFill>
                  <a:srgbClr val="525252"/>
                </a:solidFill>
                <a:latin typeface="Arial"/>
                <a:cs typeface="Arial"/>
              </a:rPr>
              <a:t>on </a:t>
            </a:r>
            <a:r>
              <a:rPr sz="1100" spc="-5" dirty="0">
                <a:solidFill>
                  <a:srgbClr val="525252"/>
                </a:solidFill>
                <a:latin typeface="Arial"/>
                <a:cs typeface="Arial"/>
              </a:rPr>
              <a:t>the IQ</a:t>
            </a:r>
            <a:r>
              <a:rPr sz="1100" spc="10" dirty="0">
                <a:solidFill>
                  <a:srgbClr val="525252"/>
                </a:solidFill>
                <a:latin typeface="Arial"/>
                <a:cs typeface="Arial"/>
              </a:rPr>
              <a:t> </a:t>
            </a:r>
            <a:r>
              <a:rPr sz="1100" spc="-5" dirty="0">
                <a:solidFill>
                  <a:srgbClr val="525252"/>
                </a:solidFill>
                <a:latin typeface="Arial"/>
                <a:cs typeface="Arial"/>
              </a:rPr>
              <a:t>Brain.</a:t>
            </a:r>
            <a:endParaRPr sz="1100">
              <a:latin typeface="Arial"/>
              <a:cs typeface="Arial"/>
            </a:endParaRPr>
          </a:p>
          <a:p>
            <a:pPr>
              <a:lnSpc>
                <a:spcPct val="100000"/>
              </a:lnSpc>
            </a:pPr>
            <a:endParaRPr sz="1700">
              <a:latin typeface="Arial"/>
              <a:cs typeface="Arial"/>
            </a:endParaRPr>
          </a:p>
          <a:p>
            <a:pPr marL="12700">
              <a:lnSpc>
                <a:spcPct val="100000"/>
              </a:lnSpc>
            </a:pPr>
            <a:r>
              <a:rPr sz="1100" spc="-5" dirty="0">
                <a:solidFill>
                  <a:srgbClr val="525252"/>
                </a:solidFill>
                <a:latin typeface="Arial"/>
                <a:cs typeface="Arial"/>
              </a:rPr>
              <a:t>Use </a:t>
            </a:r>
            <a:r>
              <a:rPr sz="1100" dirty="0">
                <a:solidFill>
                  <a:srgbClr val="525252"/>
                </a:solidFill>
                <a:latin typeface="Arial"/>
                <a:cs typeface="Arial"/>
              </a:rPr>
              <a:t>the </a:t>
            </a:r>
            <a:r>
              <a:rPr sz="1100" spc="-5" dirty="0">
                <a:solidFill>
                  <a:srgbClr val="525252"/>
                </a:solidFill>
                <a:latin typeface="Arial"/>
                <a:cs typeface="Arial"/>
              </a:rPr>
              <a:t>arrows </a:t>
            </a:r>
            <a:r>
              <a:rPr sz="1100" dirty="0">
                <a:solidFill>
                  <a:srgbClr val="525252"/>
                </a:solidFill>
                <a:latin typeface="Arial"/>
                <a:cs typeface="Arial"/>
              </a:rPr>
              <a:t>to go to </a:t>
            </a:r>
            <a:r>
              <a:rPr sz="1100" spc="-5" dirty="0">
                <a:solidFill>
                  <a:srgbClr val="525252"/>
                </a:solidFill>
                <a:latin typeface="Arial"/>
                <a:cs typeface="Arial"/>
              </a:rPr>
              <a:t>the </a:t>
            </a:r>
            <a:r>
              <a:rPr sz="1100" dirty="0">
                <a:solidFill>
                  <a:srgbClr val="525252"/>
                </a:solidFill>
                <a:latin typeface="Arial"/>
                <a:cs typeface="Arial"/>
              </a:rPr>
              <a:t>Port 11 </a:t>
            </a:r>
            <a:r>
              <a:rPr sz="1100" spc="-5" dirty="0">
                <a:solidFill>
                  <a:srgbClr val="525252"/>
                </a:solidFill>
                <a:latin typeface="Arial"/>
                <a:cs typeface="Arial"/>
              </a:rPr>
              <a:t>Motor, which </a:t>
            </a:r>
            <a:r>
              <a:rPr sz="1100" dirty="0">
                <a:solidFill>
                  <a:srgbClr val="525252"/>
                </a:solidFill>
                <a:latin typeface="Arial"/>
                <a:cs typeface="Arial"/>
              </a:rPr>
              <a:t>is the </a:t>
            </a:r>
            <a:r>
              <a:rPr sz="1100" spc="-5" dirty="0">
                <a:solidFill>
                  <a:srgbClr val="525252"/>
                </a:solidFill>
                <a:latin typeface="Arial"/>
                <a:cs typeface="Arial"/>
              </a:rPr>
              <a:t>Claw</a:t>
            </a:r>
            <a:r>
              <a:rPr sz="1100" spc="-20"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p:txBody>
      </p:sp>
      <p:sp>
        <p:nvSpPr>
          <p:cNvPr id="5" name="object 5"/>
          <p:cNvSpPr txBox="1"/>
          <p:nvPr/>
        </p:nvSpPr>
        <p:spPr>
          <a:xfrm>
            <a:off x="1084884" y="7488173"/>
            <a:ext cx="5376545" cy="14509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dirty="0">
                <a:solidFill>
                  <a:srgbClr val="525252"/>
                </a:solidFill>
                <a:latin typeface="Arial"/>
                <a:cs typeface="Arial"/>
              </a:rPr>
              <a:t>Port 11 </a:t>
            </a:r>
            <a:r>
              <a:rPr sz="1100" spc="-5" dirty="0">
                <a:solidFill>
                  <a:srgbClr val="525252"/>
                </a:solidFill>
                <a:latin typeface="Arial"/>
                <a:cs typeface="Arial"/>
              </a:rPr>
              <a:t>Motor: </a:t>
            </a:r>
            <a:r>
              <a:rPr sz="1100" dirty="0">
                <a:solidFill>
                  <a:srgbClr val="525252"/>
                </a:solidFill>
                <a:latin typeface="Arial"/>
                <a:cs typeface="Arial"/>
              </a:rPr>
              <a:t>The </a:t>
            </a:r>
            <a:r>
              <a:rPr sz="1100" spc="-5" dirty="0">
                <a:solidFill>
                  <a:srgbClr val="525252"/>
                </a:solidFill>
                <a:latin typeface="Arial"/>
                <a:cs typeface="Arial"/>
              </a:rPr>
              <a:t>Claw</a:t>
            </a:r>
            <a:r>
              <a:rPr sz="1100" spc="-30"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marL="184785" indent="-172720">
              <a:lnSpc>
                <a:spcPct val="100000"/>
              </a:lnSpc>
              <a:spcBef>
                <a:spcPts val="819"/>
              </a:spcBef>
              <a:buClr>
                <a:srgbClr val="000000"/>
              </a:buClr>
              <a:buFont typeface="Symbol"/>
              <a:buChar char=""/>
              <a:tabLst>
                <a:tab pos="185420" algn="l"/>
              </a:tabLst>
            </a:pPr>
            <a:r>
              <a:rPr sz="1100" spc="-5" dirty="0">
                <a:solidFill>
                  <a:srgbClr val="525252"/>
                </a:solidFill>
                <a:latin typeface="Arial"/>
                <a:cs typeface="Arial"/>
              </a:rPr>
              <a:t>Speed: Displays </a:t>
            </a:r>
            <a:r>
              <a:rPr sz="1100" dirty="0">
                <a:solidFill>
                  <a:srgbClr val="525252"/>
                </a:solidFill>
                <a:latin typeface="Arial"/>
                <a:cs typeface="Arial"/>
              </a:rPr>
              <a:t>how fast </a:t>
            </a:r>
            <a:r>
              <a:rPr sz="1100" spc="-5" dirty="0">
                <a:solidFill>
                  <a:srgbClr val="525252"/>
                </a:solidFill>
                <a:latin typeface="Arial"/>
                <a:cs typeface="Arial"/>
              </a:rPr>
              <a:t>(in revolutions </a:t>
            </a:r>
            <a:r>
              <a:rPr sz="1100" dirty="0">
                <a:solidFill>
                  <a:srgbClr val="525252"/>
                </a:solidFill>
                <a:latin typeface="Arial"/>
                <a:cs typeface="Arial"/>
              </a:rPr>
              <a:t>per </a:t>
            </a:r>
            <a:r>
              <a:rPr sz="1100" spc="-5" dirty="0">
                <a:solidFill>
                  <a:srgbClr val="525252"/>
                </a:solidFill>
                <a:latin typeface="Arial"/>
                <a:cs typeface="Arial"/>
              </a:rPr>
              <a:t>minute) </a:t>
            </a:r>
            <a:r>
              <a:rPr sz="1100" dirty="0">
                <a:solidFill>
                  <a:srgbClr val="525252"/>
                </a:solidFill>
                <a:latin typeface="Arial"/>
                <a:cs typeface="Arial"/>
              </a:rPr>
              <a:t>the </a:t>
            </a:r>
            <a:r>
              <a:rPr sz="1100" spc="-5" dirty="0">
                <a:solidFill>
                  <a:srgbClr val="525252"/>
                </a:solidFill>
                <a:latin typeface="Arial"/>
                <a:cs typeface="Arial"/>
              </a:rPr>
              <a:t>motor is</a:t>
            </a:r>
            <a:r>
              <a:rPr sz="1100" spc="30" dirty="0">
                <a:solidFill>
                  <a:srgbClr val="525252"/>
                </a:solidFill>
                <a:latin typeface="Arial"/>
                <a:cs typeface="Arial"/>
              </a:rPr>
              <a:t> </a:t>
            </a:r>
            <a:r>
              <a:rPr sz="1100" spc="-5" dirty="0">
                <a:solidFill>
                  <a:srgbClr val="525252"/>
                </a:solidFill>
                <a:latin typeface="Arial"/>
                <a:cs typeface="Arial"/>
              </a:rPr>
              <a:t>spinning.</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Angle: </a:t>
            </a:r>
            <a:r>
              <a:rPr sz="1100" spc="-5" dirty="0">
                <a:solidFill>
                  <a:srgbClr val="525252"/>
                </a:solidFill>
                <a:latin typeface="Arial"/>
                <a:cs typeface="Arial"/>
              </a:rPr>
              <a:t>Displays </a:t>
            </a:r>
            <a:r>
              <a:rPr sz="1100" dirty="0">
                <a:solidFill>
                  <a:srgbClr val="525252"/>
                </a:solidFill>
                <a:latin typeface="Arial"/>
                <a:cs typeface="Arial"/>
              </a:rPr>
              <a:t>the </a:t>
            </a:r>
            <a:r>
              <a:rPr sz="1100" spc="-5" dirty="0">
                <a:solidFill>
                  <a:srgbClr val="525252"/>
                </a:solidFill>
                <a:latin typeface="Arial"/>
                <a:cs typeface="Arial"/>
              </a:rPr>
              <a:t>current position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 </a:t>
            </a:r>
            <a:r>
              <a:rPr sz="1100" spc="-10" dirty="0">
                <a:solidFill>
                  <a:srgbClr val="525252"/>
                </a:solidFill>
                <a:latin typeface="Arial"/>
                <a:cs typeface="Arial"/>
              </a:rPr>
              <a:t>in</a:t>
            </a:r>
            <a:r>
              <a:rPr sz="1100" spc="25"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Turns: </a:t>
            </a:r>
            <a:r>
              <a:rPr sz="1100" spc="-5" dirty="0">
                <a:solidFill>
                  <a:srgbClr val="525252"/>
                </a:solidFill>
                <a:latin typeface="Arial"/>
                <a:cs typeface="Arial"/>
              </a:rPr>
              <a:t>Displays </a:t>
            </a:r>
            <a:r>
              <a:rPr sz="1100" dirty="0">
                <a:solidFill>
                  <a:srgbClr val="525252"/>
                </a:solidFill>
                <a:latin typeface="Arial"/>
                <a:cs typeface="Arial"/>
              </a:rPr>
              <a:t>how many turns the </a:t>
            </a:r>
            <a:r>
              <a:rPr sz="1100" spc="-5" dirty="0">
                <a:solidFill>
                  <a:srgbClr val="525252"/>
                </a:solidFill>
                <a:latin typeface="Arial"/>
                <a:cs typeface="Arial"/>
              </a:rPr>
              <a:t>motor </a:t>
            </a:r>
            <a:r>
              <a:rPr sz="1100" dirty="0">
                <a:solidFill>
                  <a:srgbClr val="525252"/>
                </a:solidFill>
                <a:latin typeface="Arial"/>
                <a:cs typeface="Arial"/>
              </a:rPr>
              <a:t>has</a:t>
            </a:r>
            <a:r>
              <a:rPr sz="1100" spc="-55" dirty="0">
                <a:solidFill>
                  <a:srgbClr val="525252"/>
                </a:solidFill>
                <a:latin typeface="Arial"/>
                <a:cs typeface="Arial"/>
              </a:rPr>
              <a:t> </a:t>
            </a:r>
            <a:r>
              <a:rPr sz="1100" spc="-5" dirty="0">
                <a:solidFill>
                  <a:srgbClr val="525252"/>
                </a:solidFill>
                <a:latin typeface="Arial"/>
                <a:cs typeface="Arial"/>
              </a:rPr>
              <a:t>rotated.</a:t>
            </a:r>
            <a:endParaRPr sz="1100">
              <a:latin typeface="Arial"/>
              <a:cs typeface="Arial"/>
            </a:endParaRPr>
          </a:p>
          <a:p>
            <a:pPr marL="184785" marR="5080" indent="-172720">
              <a:lnSpc>
                <a:spcPct val="110900"/>
              </a:lnSpc>
              <a:spcBef>
                <a:spcPts val="635"/>
              </a:spcBef>
              <a:buClr>
                <a:srgbClr val="000000"/>
              </a:buClr>
              <a:buFont typeface="Symbol"/>
              <a:buChar char=""/>
              <a:tabLst>
                <a:tab pos="185420" algn="l"/>
              </a:tabLst>
            </a:pPr>
            <a:r>
              <a:rPr sz="1100" dirty="0">
                <a:solidFill>
                  <a:srgbClr val="525252"/>
                </a:solidFill>
                <a:latin typeface="Arial"/>
                <a:cs typeface="Arial"/>
              </a:rPr>
              <a:t>Press the </a:t>
            </a:r>
            <a:r>
              <a:rPr sz="1100" spc="-5" dirty="0">
                <a:solidFill>
                  <a:srgbClr val="525252"/>
                </a:solidFill>
                <a:latin typeface="Arial"/>
                <a:cs typeface="Arial"/>
              </a:rPr>
              <a:t>Check Button to start </a:t>
            </a:r>
            <a:r>
              <a:rPr sz="1100" dirty="0">
                <a:solidFill>
                  <a:srgbClr val="525252"/>
                </a:solidFill>
                <a:latin typeface="Arial"/>
                <a:cs typeface="Arial"/>
              </a:rPr>
              <a:t>and stop the </a:t>
            </a:r>
            <a:r>
              <a:rPr sz="1100" spc="-5" dirty="0">
                <a:solidFill>
                  <a:srgbClr val="525252"/>
                </a:solidFill>
                <a:latin typeface="Arial"/>
                <a:cs typeface="Arial"/>
              </a:rPr>
              <a:t>motor.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can </a:t>
            </a:r>
            <a:r>
              <a:rPr sz="1100" spc="-5" dirty="0">
                <a:solidFill>
                  <a:srgbClr val="525252"/>
                </a:solidFill>
                <a:latin typeface="Arial"/>
                <a:cs typeface="Arial"/>
              </a:rPr>
              <a:t>also </a:t>
            </a:r>
            <a:r>
              <a:rPr sz="1100" dirty="0">
                <a:solidFill>
                  <a:srgbClr val="525252"/>
                </a:solidFill>
                <a:latin typeface="Arial"/>
                <a:cs typeface="Arial"/>
              </a:rPr>
              <a:t>be open and  </a:t>
            </a:r>
            <a:r>
              <a:rPr sz="1100" spc="-5" dirty="0">
                <a:solidFill>
                  <a:srgbClr val="525252"/>
                </a:solidFill>
                <a:latin typeface="Arial"/>
                <a:cs typeface="Arial"/>
              </a:rPr>
              <a:t>closed manually</a:t>
            </a:r>
            <a:r>
              <a:rPr sz="1100" spc="-10" dirty="0">
                <a:solidFill>
                  <a:srgbClr val="525252"/>
                </a:solidFill>
                <a:latin typeface="Arial"/>
                <a:cs typeface="Arial"/>
              </a:rPr>
              <a:t> </a:t>
            </a:r>
            <a:r>
              <a:rPr sz="1100" dirty="0">
                <a:solidFill>
                  <a:srgbClr val="525252"/>
                </a:solidFill>
                <a:latin typeface="Arial"/>
                <a:cs typeface="Arial"/>
              </a:rPr>
              <a:t>.</a:t>
            </a:r>
            <a:endParaRPr sz="1100">
              <a:latin typeface="Arial"/>
              <a:cs typeface="Arial"/>
            </a:endParaRPr>
          </a:p>
        </p:txBody>
      </p:sp>
      <p:sp>
        <p:nvSpPr>
          <p:cNvPr id="6" name="object 6"/>
          <p:cNvSpPr/>
          <p:nvPr/>
        </p:nvSpPr>
        <p:spPr>
          <a:xfrm>
            <a:off x="2457450" y="476250"/>
            <a:ext cx="3048000" cy="153924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52623" y="471423"/>
            <a:ext cx="3057525" cy="1548765"/>
          </a:xfrm>
          <a:custGeom>
            <a:avLst/>
            <a:gdLst/>
            <a:ahLst/>
            <a:cxnLst/>
            <a:rect l="l" t="t" r="r" b="b"/>
            <a:pathLst>
              <a:path w="3057525" h="1548764">
                <a:moveTo>
                  <a:pt x="0" y="1548765"/>
                </a:moveTo>
                <a:lnTo>
                  <a:pt x="3057525" y="1548765"/>
                </a:lnTo>
                <a:lnTo>
                  <a:pt x="3057525" y="0"/>
                </a:lnTo>
                <a:lnTo>
                  <a:pt x="0" y="0"/>
                </a:lnTo>
                <a:lnTo>
                  <a:pt x="0" y="1548765"/>
                </a:lnTo>
                <a:close/>
              </a:path>
            </a:pathLst>
          </a:custGeom>
          <a:ln w="9525">
            <a:solidFill>
              <a:srgbClr val="BEBEBE"/>
            </a:solidFill>
          </a:ln>
        </p:spPr>
        <p:txBody>
          <a:bodyPr wrap="square" lIns="0" tIns="0" rIns="0" bIns="0" rtlCol="0"/>
          <a:lstStyle/>
          <a:p>
            <a:endParaRPr/>
          </a:p>
        </p:txBody>
      </p:sp>
      <p:sp>
        <p:nvSpPr>
          <p:cNvPr id="8" name="object 8"/>
          <p:cNvSpPr/>
          <p:nvPr/>
        </p:nvSpPr>
        <p:spPr>
          <a:xfrm>
            <a:off x="2457450" y="3113785"/>
            <a:ext cx="3048000" cy="15163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452623" y="3108960"/>
            <a:ext cx="3057525" cy="1525905"/>
          </a:xfrm>
          <a:custGeom>
            <a:avLst/>
            <a:gdLst/>
            <a:ahLst/>
            <a:cxnLst/>
            <a:rect l="l" t="t" r="r" b="b"/>
            <a:pathLst>
              <a:path w="3057525" h="1525904">
                <a:moveTo>
                  <a:pt x="0" y="1525905"/>
                </a:moveTo>
                <a:lnTo>
                  <a:pt x="3057525" y="1525905"/>
                </a:lnTo>
                <a:lnTo>
                  <a:pt x="3057525" y="0"/>
                </a:lnTo>
                <a:lnTo>
                  <a:pt x="0" y="0"/>
                </a:lnTo>
                <a:lnTo>
                  <a:pt x="0" y="1525905"/>
                </a:lnTo>
                <a:close/>
              </a:path>
            </a:pathLst>
          </a:custGeom>
          <a:ln w="9525">
            <a:solidFill>
              <a:srgbClr val="BEBEBE"/>
            </a:solidFill>
          </a:ln>
        </p:spPr>
        <p:txBody>
          <a:bodyPr wrap="square" lIns="0" tIns="0" rIns="0" bIns="0" rtlCol="0"/>
          <a:lstStyle/>
          <a:p>
            <a:endParaRPr/>
          </a:p>
        </p:txBody>
      </p:sp>
      <p:sp>
        <p:nvSpPr>
          <p:cNvPr id="10" name="object 10"/>
          <p:cNvSpPr/>
          <p:nvPr/>
        </p:nvSpPr>
        <p:spPr>
          <a:xfrm>
            <a:off x="2457450" y="5937250"/>
            <a:ext cx="3048000" cy="15240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452623" y="5932423"/>
            <a:ext cx="3057525" cy="1533525"/>
          </a:xfrm>
          <a:custGeom>
            <a:avLst/>
            <a:gdLst/>
            <a:ahLst/>
            <a:cxnLst/>
            <a:rect l="l" t="t" r="r" b="b"/>
            <a:pathLst>
              <a:path w="3057525" h="1533525">
                <a:moveTo>
                  <a:pt x="0" y="1533525"/>
                </a:moveTo>
                <a:lnTo>
                  <a:pt x="3057525" y="1533525"/>
                </a:lnTo>
                <a:lnTo>
                  <a:pt x="3057525" y="0"/>
                </a:lnTo>
                <a:lnTo>
                  <a:pt x="0" y="0"/>
                </a:lnTo>
                <a:lnTo>
                  <a:pt x="0" y="153352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296" y="457200"/>
            <a:ext cx="5798185" cy="220979"/>
          </a:xfrm>
          <a:prstGeom prst="rect">
            <a:avLst/>
          </a:prstGeom>
          <a:solidFill>
            <a:srgbClr val="FFFFFF"/>
          </a:solidFill>
        </p:spPr>
        <p:txBody>
          <a:bodyPr vert="horz" wrap="square" lIns="0" tIns="0" rIns="0" bIns="0" rtlCol="0">
            <a:spAutoFit/>
          </a:bodyPr>
          <a:lstStyle/>
          <a:p>
            <a:pPr marL="17780">
              <a:lnSpc>
                <a:spcPts val="1565"/>
              </a:lnSpc>
            </a:pPr>
            <a:r>
              <a:rPr sz="1400" b="1" spc="-5" dirty="0">
                <a:solidFill>
                  <a:srgbClr val="0077C7"/>
                </a:solidFill>
                <a:latin typeface="Arial"/>
                <a:cs typeface="Arial"/>
              </a:rPr>
              <a:t>3. Exploring the </a:t>
            </a:r>
            <a:r>
              <a:rPr sz="1400" b="1" spc="-10" dirty="0">
                <a:solidFill>
                  <a:srgbClr val="0077C7"/>
                </a:solidFill>
                <a:latin typeface="Arial"/>
                <a:cs typeface="Arial"/>
              </a:rPr>
              <a:t>Claw </a:t>
            </a:r>
            <a:r>
              <a:rPr sz="1400" b="1" spc="-5" dirty="0">
                <a:solidFill>
                  <a:srgbClr val="0077C7"/>
                </a:solidFill>
                <a:latin typeface="Arial"/>
                <a:cs typeface="Arial"/>
              </a:rPr>
              <a:t>and </a:t>
            </a:r>
            <a:r>
              <a:rPr sz="1400" b="1" spc="-10" dirty="0">
                <a:solidFill>
                  <a:srgbClr val="0077C7"/>
                </a:solidFill>
                <a:latin typeface="Arial"/>
                <a:cs typeface="Arial"/>
              </a:rPr>
              <a:t>Arm's</a:t>
            </a:r>
            <a:r>
              <a:rPr sz="1400" b="1" spc="-105" dirty="0">
                <a:solidFill>
                  <a:srgbClr val="0077C7"/>
                </a:solidFill>
                <a:latin typeface="Arial"/>
                <a:cs typeface="Arial"/>
              </a:rPr>
              <a:t> </a:t>
            </a:r>
            <a:r>
              <a:rPr sz="1400" b="1" spc="-5" dirty="0">
                <a:solidFill>
                  <a:srgbClr val="0077C7"/>
                </a:solidFill>
                <a:latin typeface="Arial"/>
                <a:cs typeface="Arial"/>
              </a:rPr>
              <a:t>Motion</a:t>
            </a:r>
            <a:endParaRPr sz="1400">
              <a:latin typeface="Arial"/>
              <a:cs typeface="Arial"/>
            </a:endParaRPr>
          </a:p>
        </p:txBody>
      </p:sp>
      <p:sp>
        <p:nvSpPr>
          <p:cNvPr id="3" name="object 3"/>
          <p:cNvSpPr txBox="1"/>
          <p:nvPr/>
        </p:nvSpPr>
        <p:spPr>
          <a:xfrm>
            <a:off x="1084884" y="799947"/>
            <a:ext cx="5678805" cy="2295525"/>
          </a:xfrm>
          <a:prstGeom prst="rect">
            <a:avLst/>
          </a:prstGeom>
        </p:spPr>
        <p:txBody>
          <a:bodyPr vert="horz" wrap="square" lIns="0" tIns="12065" rIns="0" bIns="0" rtlCol="0">
            <a:spAutoFit/>
          </a:bodyPr>
          <a:lstStyle/>
          <a:p>
            <a:pPr marL="184785" marR="18415" indent="-172720">
              <a:lnSpc>
                <a:spcPct val="110200"/>
              </a:lnSpc>
              <a:spcBef>
                <a:spcPts val="95"/>
              </a:spcBef>
              <a:buClr>
                <a:srgbClr val="000000"/>
              </a:buClr>
              <a:buFont typeface="Symbol"/>
              <a:buChar char=""/>
              <a:tabLst>
                <a:tab pos="185420" algn="l"/>
              </a:tabLst>
            </a:pPr>
            <a:r>
              <a:rPr sz="1100" spc="-5" dirty="0">
                <a:solidFill>
                  <a:srgbClr val="525252"/>
                </a:solidFill>
                <a:latin typeface="Arial"/>
                <a:cs typeface="Arial"/>
              </a:rPr>
              <a:t>If you </a:t>
            </a:r>
            <a:r>
              <a:rPr sz="1100" dirty="0">
                <a:solidFill>
                  <a:srgbClr val="525252"/>
                </a:solidFill>
                <a:latin typeface="Arial"/>
                <a:cs typeface="Arial"/>
              </a:rPr>
              <a:t>opened </a:t>
            </a:r>
            <a:r>
              <a:rPr sz="1100" spc="-5" dirty="0">
                <a:solidFill>
                  <a:srgbClr val="525252"/>
                </a:solidFill>
                <a:latin typeface="Arial"/>
                <a:cs typeface="Arial"/>
              </a:rPr>
              <a:t>your claw </a:t>
            </a:r>
            <a:r>
              <a:rPr sz="1100" dirty="0">
                <a:solidFill>
                  <a:srgbClr val="525252"/>
                </a:solidFill>
                <a:latin typeface="Arial"/>
                <a:cs typeface="Arial"/>
              </a:rPr>
              <a:t>fully before </a:t>
            </a:r>
            <a:r>
              <a:rPr sz="1100" spc="-5" dirty="0">
                <a:solidFill>
                  <a:srgbClr val="525252"/>
                </a:solidFill>
                <a:latin typeface="Arial"/>
                <a:cs typeface="Arial"/>
              </a:rPr>
              <a:t>opening </a:t>
            </a:r>
            <a:r>
              <a:rPr sz="1100" dirty="0">
                <a:solidFill>
                  <a:srgbClr val="525252"/>
                </a:solidFill>
                <a:latin typeface="Arial"/>
                <a:cs typeface="Arial"/>
              </a:rPr>
              <a:t>the </a:t>
            </a:r>
            <a:r>
              <a:rPr sz="1100" spc="-10" dirty="0">
                <a:solidFill>
                  <a:srgbClr val="525252"/>
                </a:solidFill>
                <a:latin typeface="Arial"/>
                <a:cs typeface="Arial"/>
              </a:rPr>
              <a:t>Device </a:t>
            </a:r>
            <a:r>
              <a:rPr sz="1100" spc="-5" dirty="0">
                <a:solidFill>
                  <a:srgbClr val="525252"/>
                </a:solidFill>
                <a:latin typeface="Arial"/>
                <a:cs typeface="Arial"/>
              </a:rPr>
              <a:t>Menu, </a:t>
            </a:r>
            <a:r>
              <a:rPr sz="1100" dirty="0">
                <a:solidFill>
                  <a:srgbClr val="525252"/>
                </a:solidFill>
                <a:latin typeface="Arial"/>
                <a:cs typeface="Arial"/>
              </a:rPr>
              <a:t>then the </a:t>
            </a:r>
            <a:r>
              <a:rPr sz="1100" spc="-10" dirty="0">
                <a:solidFill>
                  <a:srgbClr val="525252"/>
                </a:solidFill>
                <a:latin typeface="Arial"/>
                <a:cs typeface="Arial"/>
              </a:rPr>
              <a:t>Claw </a:t>
            </a:r>
            <a:r>
              <a:rPr sz="1100" spc="-5" dirty="0">
                <a:solidFill>
                  <a:srgbClr val="525252"/>
                </a:solidFill>
                <a:latin typeface="Arial"/>
                <a:cs typeface="Arial"/>
              </a:rPr>
              <a:t>Motor  considered its </a:t>
            </a:r>
            <a:r>
              <a:rPr sz="1100" dirty="0">
                <a:solidFill>
                  <a:srgbClr val="525252"/>
                </a:solidFill>
                <a:latin typeface="Arial"/>
                <a:cs typeface="Arial"/>
              </a:rPr>
              <a:t>fully opened </a:t>
            </a:r>
            <a:r>
              <a:rPr sz="1100" spc="-5" dirty="0">
                <a:solidFill>
                  <a:srgbClr val="525252"/>
                </a:solidFill>
                <a:latin typeface="Arial"/>
                <a:cs typeface="Arial"/>
              </a:rPr>
              <a:t>position </a:t>
            </a:r>
            <a:r>
              <a:rPr sz="1100" dirty="0">
                <a:solidFill>
                  <a:srgbClr val="525252"/>
                </a:solidFill>
                <a:latin typeface="Arial"/>
                <a:cs typeface="Arial"/>
              </a:rPr>
              <a:t>to be 0 </a:t>
            </a:r>
            <a:r>
              <a:rPr sz="1100" spc="-5" dirty="0">
                <a:solidFill>
                  <a:srgbClr val="525252"/>
                </a:solidFill>
                <a:latin typeface="Arial"/>
                <a:cs typeface="Arial"/>
              </a:rPr>
              <a:t>degrees </a:t>
            </a:r>
            <a:r>
              <a:rPr sz="1100" dirty="0">
                <a:solidFill>
                  <a:srgbClr val="525252"/>
                </a:solidFill>
                <a:latin typeface="Arial"/>
                <a:cs typeface="Arial"/>
              </a:rPr>
              <a:t>- as </a:t>
            </a:r>
            <a:r>
              <a:rPr sz="1100" spc="-10" dirty="0">
                <a:solidFill>
                  <a:srgbClr val="525252"/>
                </a:solidFill>
                <a:latin typeface="Arial"/>
                <a:cs typeface="Arial"/>
              </a:rPr>
              <a:t>it </a:t>
            </a:r>
            <a:r>
              <a:rPr sz="1100" spc="-5" dirty="0">
                <a:solidFill>
                  <a:srgbClr val="525252"/>
                </a:solidFill>
                <a:latin typeface="Arial"/>
                <a:cs typeface="Arial"/>
              </a:rPr>
              <a:t>displayed in </a:t>
            </a:r>
            <a:r>
              <a:rPr sz="1100" dirty="0">
                <a:solidFill>
                  <a:srgbClr val="525252"/>
                </a:solidFill>
                <a:latin typeface="Arial"/>
                <a:cs typeface="Arial"/>
              </a:rPr>
              <a:t>the </a:t>
            </a:r>
            <a:r>
              <a:rPr sz="1100" spc="-5" dirty="0">
                <a:solidFill>
                  <a:srgbClr val="525252"/>
                </a:solidFill>
                <a:latin typeface="Arial"/>
                <a:cs typeface="Arial"/>
              </a:rPr>
              <a:t>Device</a:t>
            </a:r>
            <a:r>
              <a:rPr sz="1100" spc="90" dirty="0">
                <a:solidFill>
                  <a:srgbClr val="525252"/>
                </a:solidFill>
                <a:latin typeface="Arial"/>
                <a:cs typeface="Arial"/>
              </a:rPr>
              <a:t> </a:t>
            </a:r>
            <a:r>
              <a:rPr sz="1100" spc="-5" dirty="0">
                <a:solidFill>
                  <a:srgbClr val="525252"/>
                </a:solidFill>
                <a:latin typeface="Arial"/>
                <a:cs typeface="Arial"/>
              </a:rPr>
              <a:t>Menu.</a:t>
            </a:r>
            <a:endParaRPr sz="1100">
              <a:latin typeface="Arial"/>
              <a:cs typeface="Arial"/>
            </a:endParaRPr>
          </a:p>
          <a:p>
            <a:pPr>
              <a:lnSpc>
                <a:spcPct val="100000"/>
              </a:lnSpc>
              <a:spcBef>
                <a:spcPts val="30"/>
              </a:spcBef>
              <a:buFont typeface="Symbol"/>
              <a:buChar char=""/>
            </a:pPr>
            <a:endParaRPr sz="1250">
              <a:latin typeface="Arial"/>
              <a:cs typeface="Arial"/>
            </a:endParaRPr>
          </a:p>
          <a:p>
            <a:pPr marL="184785" marR="5080">
              <a:lnSpc>
                <a:spcPct val="110000"/>
              </a:lnSpc>
            </a:pPr>
            <a:r>
              <a:rPr sz="1100" dirty="0">
                <a:solidFill>
                  <a:srgbClr val="525252"/>
                </a:solidFill>
                <a:latin typeface="Arial"/>
                <a:cs typeface="Arial"/>
              </a:rPr>
              <a:t>In </a:t>
            </a:r>
            <a:r>
              <a:rPr sz="1100" spc="-5" dirty="0">
                <a:solidFill>
                  <a:srgbClr val="525252"/>
                </a:solidFill>
                <a:latin typeface="Arial"/>
                <a:cs typeface="Arial"/>
              </a:rPr>
              <a:t>your engineering notebook, predict what </a:t>
            </a:r>
            <a:r>
              <a:rPr sz="1100" dirty="0">
                <a:solidFill>
                  <a:srgbClr val="525252"/>
                </a:solidFill>
                <a:latin typeface="Arial"/>
                <a:cs typeface="Arial"/>
              </a:rPr>
              <a:t>the </a:t>
            </a:r>
            <a:r>
              <a:rPr sz="1100" spc="-5" dirty="0">
                <a:solidFill>
                  <a:srgbClr val="525252"/>
                </a:solidFill>
                <a:latin typeface="Arial"/>
                <a:cs typeface="Arial"/>
              </a:rPr>
              <a:t>values </a:t>
            </a:r>
            <a:r>
              <a:rPr sz="1100" spc="-10" dirty="0">
                <a:solidFill>
                  <a:srgbClr val="525252"/>
                </a:solidFill>
                <a:latin typeface="Arial"/>
                <a:cs typeface="Arial"/>
              </a:rPr>
              <a:t>of </a:t>
            </a:r>
            <a:r>
              <a:rPr sz="1100" dirty="0">
                <a:solidFill>
                  <a:srgbClr val="525252"/>
                </a:solidFill>
                <a:latin typeface="Arial"/>
                <a:cs typeface="Arial"/>
              </a:rPr>
              <a:t>the Port 11 </a:t>
            </a:r>
            <a:r>
              <a:rPr sz="1100" spc="-5" dirty="0">
                <a:solidFill>
                  <a:srgbClr val="525252"/>
                </a:solidFill>
                <a:latin typeface="Arial"/>
                <a:cs typeface="Arial"/>
              </a:rPr>
              <a:t>Motor (Claw Motor)  </a:t>
            </a:r>
            <a:r>
              <a:rPr sz="1100" spc="-10" dirty="0">
                <a:solidFill>
                  <a:srgbClr val="525252"/>
                </a:solidFill>
                <a:latin typeface="Arial"/>
                <a:cs typeface="Arial"/>
              </a:rPr>
              <a:t>will </a:t>
            </a:r>
            <a:r>
              <a:rPr sz="1100" dirty="0">
                <a:solidFill>
                  <a:srgbClr val="525252"/>
                </a:solidFill>
                <a:latin typeface="Arial"/>
                <a:cs typeface="Arial"/>
              </a:rPr>
              <a:t>be </a:t>
            </a:r>
            <a:r>
              <a:rPr sz="1100" spc="-5" dirty="0">
                <a:solidFill>
                  <a:srgbClr val="525252"/>
                </a:solidFill>
                <a:latin typeface="Arial"/>
                <a:cs typeface="Arial"/>
              </a:rPr>
              <a:t>when you close the </a:t>
            </a:r>
            <a:r>
              <a:rPr sz="1100" dirty="0">
                <a:solidFill>
                  <a:srgbClr val="525252"/>
                </a:solidFill>
                <a:latin typeface="Arial"/>
                <a:cs typeface="Arial"/>
              </a:rPr>
              <a:t>claw by gently </a:t>
            </a:r>
            <a:r>
              <a:rPr sz="1100" spc="-5" dirty="0">
                <a:solidFill>
                  <a:srgbClr val="525252"/>
                </a:solidFill>
                <a:latin typeface="Arial"/>
                <a:cs typeface="Arial"/>
              </a:rPr>
              <a:t>pushing </a:t>
            </a:r>
            <a:r>
              <a:rPr sz="1100" dirty="0">
                <a:solidFill>
                  <a:srgbClr val="525252"/>
                </a:solidFill>
                <a:latin typeface="Arial"/>
                <a:cs typeface="Arial"/>
              </a:rPr>
              <a:t>the </a:t>
            </a:r>
            <a:r>
              <a:rPr sz="1100" spc="-5" dirty="0">
                <a:solidFill>
                  <a:srgbClr val="525252"/>
                </a:solidFill>
                <a:latin typeface="Arial"/>
                <a:cs typeface="Arial"/>
              </a:rPr>
              <a:t>sides together. </a:t>
            </a:r>
            <a:r>
              <a:rPr sz="1100" dirty="0">
                <a:solidFill>
                  <a:srgbClr val="525252"/>
                </a:solidFill>
                <a:latin typeface="Arial"/>
                <a:cs typeface="Arial"/>
              </a:rPr>
              <a:t>What </a:t>
            </a:r>
            <a:r>
              <a:rPr sz="1100" spc="-5" dirty="0">
                <a:solidFill>
                  <a:srgbClr val="525252"/>
                </a:solidFill>
                <a:latin typeface="Arial"/>
                <a:cs typeface="Arial"/>
              </a:rPr>
              <a:t>will </a:t>
            </a:r>
            <a:r>
              <a:rPr sz="1100" dirty="0">
                <a:solidFill>
                  <a:srgbClr val="525252"/>
                </a:solidFill>
                <a:latin typeface="Arial"/>
                <a:cs typeface="Arial"/>
              </a:rPr>
              <a:t>the </a:t>
            </a:r>
            <a:r>
              <a:rPr sz="1100" spc="-5" dirty="0">
                <a:solidFill>
                  <a:srgbClr val="525252"/>
                </a:solidFill>
                <a:latin typeface="Arial"/>
                <a:cs typeface="Arial"/>
              </a:rPr>
              <a:t>Angle  value in </a:t>
            </a:r>
            <a:r>
              <a:rPr sz="1100" dirty="0">
                <a:solidFill>
                  <a:srgbClr val="525252"/>
                </a:solidFill>
                <a:latin typeface="Arial"/>
                <a:cs typeface="Arial"/>
              </a:rPr>
              <a:t>degrees be </a:t>
            </a:r>
            <a:r>
              <a:rPr sz="1100" spc="-5" dirty="0">
                <a:solidFill>
                  <a:srgbClr val="525252"/>
                </a:solidFill>
                <a:latin typeface="Arial"/>
                <a:cs typeface="Arial"/>
              </a:rPr>
              <a:t>when </a:t>
            </a:r>
            <a:r>
              <a:rPr sz="1100" dirty="0">
                <a:solidFill>
                  <a:srgbClr val="525252"/>
                </a:solidFill>
                <a:latin typeface="Arial"/>
                <a:cs typeface="Arial"/>
              </a:rPr>
              <a:t>the </a:t>
            </a:r>
            <a:r>
              <a:rPr sz="1100" spc="-5" dirty="0">
                <a:solidFill>
                  <a:srgbClr val="525252"/>
                </a:solidFill>
                <a:latin typeface="Arial"/>
                <a:cs typeface="Arial"/>
              </a:rPr>
              <a:t>claw is</a:t>
            </a:r>
            <a:r>
              <a:rPr sz="1100" spc="-15" dirty="0">
                <a:solidFill>
                  <a:srgbClr val="525252"/>
                </a:solidFill>
                <a:latin typeface="Arial"/>
                <a:cs typeface="Arial"/>
              </a:rPr>
              <a:t> </a:t>
            </a:r>
            <a:r>
              <a:rPr sz="1100" spc="-5" dirty="0">
                <a:solidFill>
                  <a:srgbClr val="525252"/>
                </a:solidFill>
                <a:latin typeface="Arial"/>
                <a:cs typeface="Arial"/>
              </a:rPr>
              <a:t>closed?</a:t>
            </a:r>
            <a:endParaRPr sz="1100">
              <a:latin typeface="Arial"/>
              <a:cs typeface="Arial"/>
            </a:endParaRPr>
          </a:p>
          <a:p>
            <a:pPr marL="184785">
              <a:lnSpc>
                <a:spcPct val="100000"/>
              </a:lnSpc>
              <a:spcBef>
                <a:spcPts val="730"/>
              </a:spcBef>
            </a:pPr>
            <a:r>
              <a:rPr sz="1100" dirty="0">
                <a:solidFill>
                  <a:srgbClr val="525252"/>
                </a:solidFill>
                <a:latin typeface="Courier New"/>
                <a:cs typeface="Courier New"/>
              </a:rPr>
              <a:t>o </a:t>
            </a:r>
            <a:r>
              <a:rPr sz="1100" i="1" spc="-5" dirty="0">
                <a:solidFill>
                  <a:srgbClr val="525252"/>
                </a:solidFill>
                <a:latin typeface="Arial"/>
                <a:cs typeface="Arial"/>
              </a:rPr>
              <a:t>Hint: </a:t>
            </a:r>
            <a:r>
              <a:rPr sz="1100" dirty="0">
                <a:solidFill>
                  <a:srgbClr val="525252"/>
                </a:solidFill>
                <a:latin typeface="Arial"/>
                <a:cs typeface="Arial"/>
              </a:rPr>
              <a:t>The </a:t>
            </a:r>
            <a:r>
              <a:rPr sz="1100" spc="-5" dirty="0">
                <a:solidFill>
                  <a:srgbClr val="525252"/>
                </a:solidFill>
                <a:latin typeface="Arial"/>
                <a:cs typeface="Arial"/>
              </a:rPr>
              <a:t>value </a:t>
            </a:r>
            <a:r>
              <a:rPr sz="1100" dirty="0">
                <a:solidFill>
                  <a:srgbClr val="525252"/>
                </a:solidFill>
                <a:latin typeface="Arial"/>
                <a:cs typeface="Arial"/>
              </a:rPr>
              <a:t>reported </a:t>
            </a:r>
            <a:r>
              <a:rPr sz="1100" spc="-10" dirty="0">
                <a:solidFill>
                  <a:srgbClr val="525252"/>
                </a:solidFill>
                <a:latin typeface="Arial"/>
                <a:cs typeface="Arial"/>
              </a:rPr>
              <a:t>will </a:t>
            </a:r>
            <a:r>
              <a:rPr sz="1100" dirty="0">
                <a:solidFill>
                  <a:srgbClr val="525252"/>
                </a:solidFill>
                <a:latin typeface="Arial"/>
                <a:cs typeface="Arial"/>
              </a:rPr>
              <a:t>not be the </a:t>
            </a:r>
            <a:r>
              <a:rPr sz="1100" spc="-5" dirty="0">
                <a:solidFill>
                  <a:srgbClr val="525252"/>
                </a:solidFill>
                <a:latin typeface="Arial"/>
                <a:cs typeface="Arial"/>
              </a:rPr>
              <a:t>same </a:t>
            </a:r>
            <a:r>
              <a:rPr sz="1100" dirty="0">
                <a:solidFill>
                  <a:srgbClr val="525252"/>
                </a:solidFill>
                <a:latin typeface="Arial"/>
                <a:cs typeface="Arial"/>
              </a:rPr>
              <a:t>one </a:t>
            </a:r>
            <a:r>
              <a:rPr sz="1100" spc="-5" dirty="0">
                <a:solidFill>
                  <a:srgbClr val="525252"/>
                </a:solidFill>
                <a:latin typeface="Arial"/>
                <a:cs typeface="Arial"/>
              </a:rPr>
              <a:t>shown </a:t>
            </a:r>
            <a:r>
              <a:rPr sz="1100" dirty="0">
                <a:solidFill>
                  <a:srgbClr val="525252"/>
                </a:solidFill>
                <a:latin typeface="Arial"/>
                <a:cs typeface="Arial"/>
              </a:rPr>
              <a:t>in the </a:t>
            </a:r>
            <a:r>
              <a:rPr sz="1100" spc="-5" dirty="0">
                <a:solidFill>
                  <a:srgbClr val="525252"/>
                </a:solidFill>
                <a:latin typeface="Arial"/>
                <a:cs typeface="Arial"/>
              </a:rPr>
              <a:t>image</a:t>
            </a:r>
            <a:r>
              <a:rPr sz="1100" spc="10" dirty="0">
                <a:solidFill>
                  <a:srgbClr val="525252"/>
                </a:solidFill>
                <a:latin typeface="Arial"/>
                <a:cs typeface="Arial"/>
              </a:rPr>
              <a:t> </a:t>
            </a:r>
            <a:r>
              <a:rPr sz="1100" spc="-5" dirty="0">
                <a:solidFill>
                  <a:srgbClr val="525252"/>
                </a:solidFill>
                <a:latin typeface="Arial"/>
                <a:cs typeface="Arial"/>
              </a:rPr>
              <a:t>below.</a:t>
            </a:r>
            <a:endParaRPr sz="1100">
              <a:latin typeface="Arial"/>
              <a:cs typeface="Arial"/>
            </a:endParaRPr>
          </a:p>
          <a:p>
            <a:pPr marL="184785" marR="93345" indent="-172720">
              <a:lnSpc>
                <a:spcPct val="109100"/>
              </a:lnSpc>
              <a:spcBef>
                <a:spcPts val="685"/>
              </a:spcBef>
              <a:buClr>
                <a:srgbClr val="000000"/>
              </a:buClr>
              <a:buFont typeface="Symbol"/>
              <a:buChar char=""/>
              <a:tabLst>
                <a:tab pos="185420" algn="l"/>
              </a:tabLst>
            </a:pPr>
            <a:r>
              <a:rPr sz="1100" spc="-5" dirty="0">
                <a:solidFill>
                  <a:srgbClr val="525252"/>
                </a:solidFill>
                <a:latin typeface="Arial"/>
                <a:cs typeface="Arial"/>
              </a:rPr>
              <a:t>Test your prediction </a:t>
            </a:r>
            <a:r>
              <a:rPr sz="1100" dirty="0">
                <a:solidFill>
                  <a:srgbClr val="525252"/>
                </a:solidFill>
                <a:latin typeface="Arial"/>
                <a:cs typeface="Arial"/>
              </a:rPr>
              <a:t>by gently </a:t>
            </a:r>
            <a:r>
              <a:rPr sz="1100" spc="-5" dirty="0">
                <a:solidFill>
                  <a:srgbClr val="525252"/>
                </a:solidFill>
                <a:latin typeface="Arial"/>
                <a:cs typeface="Arial"/>
              </a:rPr>
              <a:t>pushing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closed. </a:t>
            </a:r>
            <a:r>
              <a:rPr sz="1100" spc="10" dirty="0">
                <a:solidFill>
                  <a:srgbClr val="525252"/>
                </a:solidFill>
                <a:latin typeface="Arial"/>
                <a:cs typeface="Arial"/>
              </a:rPr>
              <a:t>What </a:t>
            </a:r>
            <a:r>
              <a:rPr sz="1100" spc="-5" dirty="0">
                <a:solidFill>
                  <a:srgbClr val="525252"/>
                </a:solidFill>
                <a:latin typeface="Arial"/>
                <a:cs typeface="Arial"/>
              </a:rPr>
              <a:t>angle </a:t>
            </a:r>
            <a:r>
              <a:rPr sz="1100" dirty="0">
                <a:solidFill>
                  <a:srgbClr val="525252"/>
                </a:solidFill>
                <a:latin typeface="Arial"/>
                <a:cs typeface="Arial"/>
              </a:rPr>
              <a:t>is now </a:t>
            </a:r>
            <a:r>
              <a:rPr sz="1100" spc="-5" dirty="0">
                <a:solidFill>
                  <a:srgbClr val="525252"/>
                </a:solidFill>
                <a:latin typeface="Arial"/>
                <a:cs typeface="Arial"/>
              </a:rPr>
              <a:t>shown </a:t>
            </a:r>
            <a:r>
              <a:rPr sz="1100" dirty="0">
                <a:solidFill>
                  <a:srgbClr val="525252"/>
                </a:solidFill>
                <a:latin typeface="Arial"/>
                <a:cs typeface="Arial"/>
              </a:rPr>
              <a:t>in the  </a:t>
            </a:r>
            <a:r>
              <a:rPr sz="1100" spc="-5" dirty="0">
                <a:solidFill>
                  <a:srgbClr val="525252"/>
                </a:solidFill>
                <a:latin typeface="Arial"/>
                <a:cs typeface="Arial"/>
              </a:rPr>
              <a:t>Device Menu </a:t>
            </a:r>
            <a:r>
              <a:rPr sz="1100" dirty="0">
                <a:solidFill>
                  <a:srgbClr val="525252"/>
                </a:solidFill>
                <a:latin typeface="Arial"/>
                <a:cs typeface="Arial"/>
              </a:rPr>
              <a:t>for the </a:t>
            </a:r>
            <a:r>
              <a:rPr sz="1100" spc="-10" dirty="0">
                <a:solidFill>
                  <a:srgbClr val="525252"/>
                </a:solidFill>
                <a:latin typeface="Arial"/>
                <a:cs typeface="Arial"/>
              </a:rPr>
              <a:t>Claw</a:t>
            </a:r>
            <a:r>
              <a:rPr sz="1100" spc="15"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marL="184785" marR="235585" indent="-172720">
              <a:lnSpc>
                <a:spcPct val="108200"/>
              </a:lnSpc>
              <a:spcBef>
                <a:spcPts val="670"/>
              </a:spcBef>
              <a:buClr>
                <a:srgbClr val="000000"/>
              </a:buClr>
              <a:buFont typeface="Symbol"/>
              <a:buChar char=""/>
              <a:tabLst>
                <a:tab pos="185420" algn="l"/>
              </a:tabLst>
            </a:pPr>
            <a:r>
              <a:rPr sz="1100" spc="-5" dirty="0">
                <a:solidFill>
                  <a:srgbClr val="525252"/>
                </a:solidFill>
                <a:latin typeface="Arial"/>
                <a:cs typeface="Arial"/>
              </a:rPr>
              <a:t>Continue </a:t>
            </a:r>
            <a:r>
              <a:rPr sz="1100" dirty="0">
                <a:solidFill>
                  <a:srgbClr val="525252"/>
                </a:solidFill>
                <a:latin typeface="Arial"/>
                <a:cs typeface="Arial"/>
              </a:rPr>
              <a:t>using </a:t>
            </a:r>
            <a:r>
              <a:rPr sz="1100" spc="-5" dirty="0">
                <a:solidFill>
                  <a:srgbClr val="525252"/>
                </a:solidFill>
                <a:latin typeface="Arial"/>
                <a:cs typeface="Arial"/>
              </a:rPr>
              <a:t>your hands </a:t>
            </a:r>
            <a:r>
              <a:rPr sz="1100" dirty="0">
                <a:solidFill>
                  <a:srgbClr val="525252"/>
                </a:solidFill>
                <a:latin typeface="Arial"/>
                <a:cs typeface="Arial"/>
              </a:rPr>
              <a:t>to gently open and </a:t>
            </a:r>
            <a:r>
              <a:rPr sz="1100" spc="-5" dirty="0">
                <a:solidFill>
                  <a:srgbClr val="525252"/>
                </a:solidFill>
                <a:latin typeface="Arial"/>
                <a:cs typeface="Arial"/>
              </a:rPr>
              <a:t>close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so </a:t>
            </a:r>
            <a:r>
              <a:rPr sz="1100" spc="-5" dirty="0">
                <a:solidFill>
                  <a:srgbClr val="525252"/>
                </a:solidFill>
                <a:latin typeface="Arial"/>
                <a:cs typeface="Arial"/>
              </a:rPr>
              <a:t>that you can </a:t>
            </a:r>
            <a:r>
              <a:rPr sz="1100" dirty="0">
                <a:solidFill>
                  <a:srgbClr val="525252"/>
                </a:solidFill>
                <a:latin typeface="Arial"/>
                <a:cs typeface="Arial"/>
              </a:rPr>
              <a:t>see the  </a:t>
            </a:r>
            <a:r>
              <a:rPr sz="1100" spc="-5" dirty="0">
                <a:solidFill>
                  <a:srgbClr val="525252"/>
                </a:solidFill>
                <a:latin typeface="Arial"/>
                <a:cs typeface="Arial"/>
              </a:rPr>
              <a:t>angle changing.</a:t>
            </a:r>
            <a:endParaRPr sz="1100">
              <a:latin typeface="Arial"/>
              <a:cs typeface="Arial"/>
            </a:endParaRPr>
          </a:p>
        </p:txBody>
      </p:sp>
      <p:sp>
        <p:nvSpPr>
          <p:cNvPr id="4" name="object 4"/>
          <p:cNvSpPr txBox="1"/>
          <p:nvPr/>
        </p:nvSpPr>
        <p:spPr>
          <a:xfrm>
            <a:off x="1084884" y="4815052"/>
            <a:ext cx="5589270" cy="1624330"/>
          </a:xfrm>
          <a:prstGeom prst="rect">
            <a:avLst/>
          </a:prstGeom>
        </p:spPr>
        <p:txBody>
          <a:bodyPr vert="horz" wrap="square" lIns="0" tIns="12065" rIns="0" bIns="0" rtlCol="0">
            <a:spAutoFit/>
          </a:bodyPr>
          <a:lstStyle/>
          <a:p>
            <a:pPr marL="184785" marR="13970" indent="-172720">
              <a:lnSpc>
                <a:spcPct val="108200"/>
              </a:lnSpc>
              <a:spcBef>
                <a:spcPts val="95"/>
              </a:spcBef>
              <a:buClr>
                <a:srgbClr val="000000"/>
              </a:buClr>
              <a:buFont typeface="Symbol"/>
              <a:buChar char=""/>
              <a:tabLst>
                <a:tab pos="185420" algn="l"/>
              </a:tabLst>
            </a:pPr>
            <a:r>
              <a:rPr sz="1100" spc="-5" dirty="0">
                <a:solidFill>
                  <a:srgbClr val="525252"/>
                </a:solidFill>
                <a:latin typeface="Arial"/>
                <a:cs typeface="Arial"/>
              </a:rPr>
              <a:t>What </a:t>
            </a:r>
            <a:r>
              <a:rPr sz="1100" dirty="0">
                <a:solidFill>
                  <a:srgbClr val="525252"/>
                </a:solidFill>
                <a:latin typeface="Arial"/>
                <a:cs typeface="Arial"/>
              </a:rPr>
              <a:t>do </a:t>
            </a:r>
            <a:r>
              <a:rPr sz="1100" spc="-5" dirty="0">
                <a:solidFill>
                  <a:srgbClr val="525252"/>
                </a:solidFill>
                <a:latin typeface="Arial"/>
                <a:cs typeface="Arial"/>
              </a:rPr>
              <a:t>you notice about </a:t>
            </a:r>
            <a:r>
              <a:rPr sz="1100" dirty="0">
                <a:solidFill>
                  <a:srgbClr val="525252"/>
                </a:solidFill>
                <a:latin typeface="Arial"/>
                <a:cs typeface="Arial"/>
              </a:rPr>
              <a:t>the </a:t>
            </a:r>
            <a:r>
              <a:rPr sz="1100" spc="-5" dirty="0">
                <a:solidFill>
                  <a:srgbClr val="525252"/>
                </a:solidFill>
                <a:latin typeface="Arial"/>
                <a:cs typeface="Arial"/>
              </a:rPr>
              <a:t>range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angle in degrees </a:t>
            </a:r>
            <a:r>
              <a:rPr sz="1100" dirty="0">
                <a:solidFill>
                  <a:srgbClr val="525252"/>
                </a:solidFill>
                <a:latin typeface="Arial"/>
                <a:cs typeface="Arial"/>
              </a:rPr>
              <a:t>for the </a:t>
            </a:r>
            <a:r>
              <a:rPr sz="1100" spc="-5" dirty="0">
                <a:solidFill>
                  <a:srgbClr val="525252"/>
                </a:solidFill>
                <a:latin typeface="Arial"/>
                <a:cs typeface="Arial"/>
              </a:rPr>
              <a:t>Claw Motor? </a:t>
            </a:r>
            <a:r>
              <a:rPr sz="1100" dirty="0">
                <a:solidFill>
                  <a:srgbClr val="525252"/>
                </a:solidFill>
                <a:latin typeface="Arial"/>
                <a:cs typeface="Arial"/>
              </a:rPr>
              <a:t>Do the  </a:t>
            </a:r>
            <a:r>
              <a:rPr sz="1100" spc="-5" dirty="0">
                <a:solidFill>
                  <a:srgbClr val="525252"/>
                </a:solidFill>
                <a:latin typeface="Arial"/>
                <a:cs typeface="Arial"/>
              </a:rPr>
              <a:t>Angle values continue </a:t>
            </a:r>
            <a:r>
              <a:rPr sz="1100" dirty="0">
                <a:solidFill>
                  <a:srgbClr val="525252"/>
                </a:solidFill>
                <a:latin typeface="Arial"/>
                <a:cs typeface="Arial"/>
              </a:rPr>
              <a:t>to </a:t>
            </a:r>
            <a:r>
              <a:rPr sz="1100" spc="-5" dirty="0">
                <a:solidFill>
                  <a:srgbClr val="525252"/>
                </a:solidFill>
                <a:latin typeface="Arial"/>
                <a:cs typeface="Arial"/>
              </a:rPr>
              <a:t>increase, </a:t>
            </a:r>
            <a:r>
              <a:rPr sz="1100" spc="-10" dirty="0">
                <a:solidFill>
                  <a:srgbClr val="525252"/>
                </a:solidFill>
                <a:latin typeface="Arial"/>
                <a:cs typeface="Arial"/>
              </a:rPr>
              <a:t>or </a:t>
            </a:r>
            <a:r>
              <a:rPr sz="1100" dirty="0">
                <a:solidFill>
                  <a:srgbClr val="525252"/>
                </a:solidFill>
                <a:latin typeface="Arial"/>
                <a:cs typeface="Arial"/>
              </a:rPr>
              <a:t>do they </a:t>
            </a:r>
            <a:r>
              <a:rPr sz="1100" spc="-5" dirty="0">
                <a:solidFill>
                  <a:srgbClr val="525252"/>
                </a:solidFill>
                <a:latin typeface="Arial"/>
                <a:cs typeface="Arial"/>
              </a:rPr>
              <a:t>have</a:t>
            </a:r>
            <a:r>
              <a:rPr sz="1100" spc="15" dirty="0">
                <a:solidFill>
                  <a:srgbClr val="525252"/>
                </a:solidFill>
                <a:latin typeface="Arial"/>
                <a:cs typeface="Arial"/>
              </a:rPr>
              <a:t> </a:t>
            </a:r>
            <a:r>
              <a:rPr sz="1100" spc="-5" dirty="0">
                <a:solidFill>
                  <a:srgbClr val="525252"/>
                </a:solidFill>
                <a:latin typeface="Arial"/>
                <a:cs typeface="Arial"/>
              </a:rPr>
              <a:t>limits?</a:t>
            </a:r>
            <a:endParaRPr sz="1100">
              <a:latin typeface="Arial"/>
              <a:cs typeface="Arial"/>
            </a:endParaRPr>
          </a:p>
          <a:p>
            <a:pPr marL="184785" marR="31115" indent="-172720">
              <a:lnSpc>
                <a:spcPct val="109100"/>
              </a:lnSpc>
              <a:spcBef>
                <a:spcPts val="665"/>
              </a:spcBef>
              <a:buClr>
                <a:srgbClr val="000000"/>
              </a:buClr>
              <a:buFont typeface="Symbol"/>
              <a:buChar char=""/>
              <a:tabLst>
                <a:tab pos="185420" algn="l"/>
              </a:tabLst>
            </a:pPr>
            <a:r>
              <a:rPr sz="1100" spc="-5" dirty="0">
                <a:solidFill>
                  <a:srgbClr val="525252"/>
                </a:solidFill>
                <a:latin typeface="Arial"/>
                <a:cs typeface="Arial"/>
              </a:rPr>
              <a:t>Write down </a:t>
            </a:r>
            <a:r>
              <a:rPr sz="1100" dirty="0">
                <a:solidFill>
                  <a:srgbClr val="525252"/>
                </a:solidFill>
                <a:latin typeface="Arial"/>
                <a:cs typeface="Arial"/>
              </a:rPr>
              <a:t>the </a:t>
            </a:r>
            <a:r>
              <a:rPr sz="1100" spc="-5" dirty="0">
                <a:solidFill>
                  <a:srgbClr val="525252"/>
                </a:solidFill>
                <a:latin typeface="Arial"/>
                <a:cs typeface="Arial"/>
              </a:rPr>
              <a:t>range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Angle value </a:t>
            </a:r>
            <a:r>
              <a:rPr sz="1100" dirty="0">
                <a:solidFill>
                  <a:srgbClr val="525252"/>
                </a:solidFill>
                <a:latin typeface="Arial"/>
                <a:cs typeface="Arial"/>
              </a:rPr>
              <a:t>for the </a:t>
            </a:r>
            <a:r>
              <a:rPr sz="1100" spc="-5" dirty="0">
                <a:solidFill>
                  <a:srgbClr val="525252"/>
                </a:solidFill>
                <a:latin typeface="Arial"/>
                <a:cs typeface="Arial"/>
              </a:rPr>
              <a:t>Claw Motor: </a:t>
            </a:r>
            <a:r>
              <a:rPr sz="1100" dirty="0">
                <a:solidFill>
                  <a:srgbClr val="525252"/>
                </a:solidFill>
                <a:latin typeface="Arial"/>
                <a:cs typeface="Arial"/>
              </a:rPr>
              <a:t>the </a:t>
            </a:r>
            <a:r>
              <a:rPr sz="1100" spc="-5" dirty="0">
                <a:solidFill>
                  <a:srgbClr val="525252"/>
                </a:solidFill>
                <a:latin typeface="Arial"/>
                <a:cs typeface="Arial"/>
              </a:rPr>
              <a:t>Angle value when </a:t>
            </a:r>
            <a:r>
              <a:rPr sz="1100" dirty="0">
                <a:solidFill>
                  <a:srgbClr val="525252"/>
                </a:solidFill>
                <a:latin typeface="Arial"/>
                <a:cs typeface="Arial"/>
              </a:rPr>
              <a:t>fully  opened to the </a:t>
            </a:r>
            <a:r>
              <a:rPr sz="1100" spc="-5" dirty="0">
                <a:solidFill>
                  <a:srgbClr val="525252"/>
                </a:solidFill>
                <a:latin typeface="Arial"/>
                <a:cs typeface="Arial"/>
              </a:rPr>
              <a:t>Angle value when </a:t>
            </a:r>
            <a:r>
              <a:rPr sz="1100" dirty="0">
                <a:solidFill>
                  <a:srgbClr val="525252"/>
                </a:solidFill>
                <a:latin typeface="Arial"/>
                <a:cs typeface="Arial"/>
              </a:rPr>
              <a:t>fully</a:t>
            </a:r>
            <a:r>
              <a:rPr sz="1100" spc="-20" dirty="0">
                <a:solidFill>
                  <a:srgbClr val="525252"/>
                </a:solidFill>
                <a:latin typeface="Arial"/>
                <a:cs typeface="Arial"/>
              </a:rPr>
              <a:t> </a:t>
            </a:r>
            <a:r>
              <a:rPr sz="1100" spc="-5" dirty="0">
                <a:solidFill>
                  <a:srgbClr val="525252"/>
                </a:solidFill>
                <a:latin typeface="Arial"/>
                <a:cs typeface="Arial"/>
              </a:rPr>
              <a:t>closed.</a:t>
            </a:r>
            <a:endParaRPr sz="1100">
              <a:latin typeface="Arial"/>
              <a:cs typeface="Arial"/>
            </a:endParaRPr>
          </a:p>
          <a:p>
            <a:pPr marL="184785" marR="5080" indent="-172720">
              <a:lnSpc>
                <a:spcPct val="110000"/>
              </a:lnSpc>
              <a:spcBef>
                <a:spcPts val="645"/>
              </a:spcBef>
              <a:buClr>
                <a:srgbClr val="000000"/>
              </a:buClr>
              <a:buFont typeface="Symbol"/>
              <a:buChar char=""/>
              <a:tabLst>
                <a:tab pos="185420" algn="l"/>
              </a:tabLst>
            </a:pPr>
            <a:r>
              <a:rPr sz="1100" dirty="0">
                <a:solidFill>
                  <a:srgbClr val="525252"/>
                </a:solidFill>
                <a:latin typeface="Arial"/>
                <a:cs typeface="Arial"/>
              </a:rPr>
              <a:t>Are the </a:t>
            </a:r>
            <a:r>
              <a:rPr sz="1100" spc="-5" dirty="0">
                <a:solidFill>
                  <a:srgbClr val="525252"/>
                </a:solidFill>
                <a:latin typeface="Arial"/>
                <a:cs typeface="Arial"/>
              </a:rPr>
              <a:t>Angle values </a:t>
            </a:r>
            <a:r>
              <a:rPr sz="1100" dirty="0">
                <a:solidFill>
                  <a:srgbClr val="525252"/>
                </a:solidFill>
                <a:latin typeface="Arial"/>
                <a:cs typeface="Arial"/>
              </a:rPr>
              <a:t>for </a:t>
            </a:r>
            <a:r>
              <a:rPr sz="1100" spc="-5" dirty="0">
                <a:solidFill>
                  <a:srgbClr val="525252"/>
                </a:solidFill>
                <a:latin typeface="Arial"/>
                <a:cs typeface="Arial"/>
              </a:rPr>
              <a:t>when </a:t>
            </a:r>
            <a:r>
              <a:rPr sz="1100" dirty="0">
                <a:solidFill>
                  <a:srgbClr val="525252"/>
                </a:solidFill>
                <a:latin typeface="Arial"/>
                <a:cs typeface="Arial"/>
              </a:rPr>
              <a:t>the </a:t>
            </a:r>
            <a:r>
              <a:rPr sz="1100" spc="-5" dirty="0">
                <a:solidFill>
                  <a:srgbClr val="525252"/>
                </a:solidFill>
                <a:latin typeface="Arial"/>
                <a:cs typeface="Arial"/>
              </a:rPr>
              <a:t>claw is </a:t>
            </a:r>
            <a:r>
              <a:rPr sz="1100" dirty="0">
                <a:solidFill>
                  <a:srgbClr val="525252"/>
                </a:solidFill>
                <a:latin typeface="Arial"/>
                <a:cs typeface="Arial"/>
              </a:rPr>
              <a:t>open </a:t>
            </a:r>
            <a:r>
              <a:rPr sz="1100" spc="-5" dirty="0">
                <a:solidFill>
                  <a:srgbClr val="525252"/>
                </a:solidFill>
                <a:latin typeface="Arial"/>
                <a:cs typeface="Arial"/>
              </a:rPr>
              <a:t>always </a:t>
            </a:r>
            <a:r>
              <a:rPr sz="1100" dirty="0">
                <a:solidFill>
                  <a:srgbClr val="525252"/>
                </a:solidFill>
                <a:latin typeface="Arial"/>
                <a:cs typeface="Arial"/>
              </a:rPr>
              <a:t>the </a:t>
            </a:r>
            <a:r>
              <a:rPr sz="1100" spc="-5" dirty="0">
                <a:solidFill>
                  <a:srgbClr val="525252"/>
                </a:solidFill>
                <a:latin typeface="Arial"/>
                <a:cs typeface="Arial"/>
              </a:rPr>
              <a:t>same? </a:t>
            </a:r>
            <a:r>
              <a:rPr sz="1100" dirty="0">
                <a:solidFill>
                  <a:srgbClr val="525252"/>
                </a:solidFill>
                <a:latin typeface="Arial"/>
                <a:cs typeface="Arial"/>
              </a:rPr>
              <a:t>Are the </a:t>
            </a:r>
            <a:r>
              <a:rPr sz="1100" spc="-5" dirty="0">
                <a:solidFill>
                  <a:srgbClr val="525252"/>
                </a:solidFill>
                <a:latin typeface="Arial"/>
                <a:cs typeface="Arial"/>
              </a:rPr>
              <a:t>Angle values  </a:t>
            </a:r>
            <a:r>
              <a:rPr sz="1100" dirty="0">
                <a:solidFill>
                  <a:srgbClr val="525252"/>
                </a:solidFill>
                <a:latin typeface="Arial"/>
                <a:cs typeface="Arial"/>
              </a:rPr>
              <a:t>for </a:t>
            </a:r>
            <a:r>
              <a:rPr sz="1100" spc="-5" dirty="0">
                <a:solidFill>
                  <a:srgbClr val="525252"/>
                </a:solidFill>
                <a:latin typeface="Arial"/>
                <a:cs typeface="Arial"/>
              </a:rPr>
              <a:t>when </a:t>
            </a:r>
            <a:r>
              <a:rPr sz="1100" dirty="0">
                <a:solidFill>
                  <a:srgbClr val="525252"/>
                </a:solidFill>
                <a:latin typeface="Arial"/>
                <a:cs typeface="Arial"/>
              </a:rPr>
              <a:t>the </a:t>
            </a:r>
            <a:r>
              <a:rPr sz="1100" spc="-5" dirty="0">
                <a:solidFill>
                  <a:srgbClr val="525252"/>
                </a:solidFill>
                <a:latin typeface="Arial"/>
                <a:cs typeface="Arial"/>
              </a:rPr>
              <a:t>claw is closed always </a:t>
            </a:r>
            <a:r>
              <a:rPr sz="1100" dirty="0">
                <a:solidFill>
                  <a:srgbClr val="525252"/>
                </a:solidFill>
                <a:latin typeface="Arial"/>
                <a:cs typeface="Arial"/>
              </a:rPr>
              <a:t>the </a:t>
            </a:r>
            <a:r>
              <a:rPr sz="1100" spc="-5" dirty="0">
                <a:solidFill>
                  <a:srgbClr val="525252"/>
                </a:solidFill>
                <a:latin typeface="Arial"/>
                <a:cs typeface="Arial"/>
              </a:rPr>
              <a:t>same? </a:t>
            </a:r>
            <a:r>
              <a:rPr sz="1100" spc="5" dirty="0">
                <a:solidFill>
                  <a:srgbClr val="525252"/>
                </a:solidFill>
                <a:latin typeface="Arial"/>
                <a:cs typeface="Arial"/>
              </a:rPr>
              <a:t>Why </a:t>
            </a:r>
            <a:r>
              <a:rPr sz="1100" dirty="0">
                <a:solidFill>
                  <a:srgbClr val="525252"/>
                </a:solidFill>
                <a:latin typeface="Arial"/>
                <a:cs typeface="Arial"/>
              </a:rPr>
              <a:t>do </a:t>
            </a:r>
            <a:r>
              <a:rPr sz="1100" spc="-5" dirty="0">
                <a:solidFill>
                  <a:srgbClr val="525252"/>
                </a:solidFill>
                <a:latin typeface="Arial"/>
                <a:cs typeface="Arial"/>
              </a:rPr>
              <a:t>you think that</a:t>
            </a:r>
            <a:r>
              <a:rPr sz="1100" spc="-10" dirty="0">
                <a:solidFill>
                  <a:srgbClr val="525252"/>
                </a:solidFill>
                <a:latin typeface="Arial"/>
                <a:cs typeface="Arial"/>
              </a:rPr>
              <a:t> </a:t>
            </a:r>
            <a:r>
              <a:rPr sz="1100" spc="-5" dirty="0">
                <a:solidFill>
                  <a:srgbClr val="525252"/>
                </a:solidFill>
                <a:latin typeface="Arial"/>
                <a:cs typeface="Arial"/>
              </a:rPr>
              <a:t>is?</a:t>
            </a:r>
            <a:endParaRPr sz="1100">
              <a:latin typeface="Arial"/>
              <a:cs typeface="Arial"/>
            </a:endParaRPr>
          </a:p>
          <a:p>
            <a:pPr>
              <a:lnSpc>
                <a:spcPct val="100000"/>
              </a:lnSpc>
            </a:pPr>
            <a:endParaRPr sz="1150">
              <a:latin typeface="Arial"/>
              <a:cs typeface="Arial"/>
            </a:endParaRPr>
          </a:p>
          <a:p>
            <a:pPr marL="12700">
              <a:lnSpc>
                <a:spcPct val="100000"/>
              </a:lnSpc>
            </a:pPr>
            <a:r>
              <a:rPr sz="1100" spc="-10" dirty="0">
                <a:solidFill>
                  <a:srgbClr val="525252"/>
                </a:solidFill>
                <a:latin typeface="Arial"/>
                <a:cs typeface="Arial"/>
              </a:rPr>
              <a:t>Now, </a:t>
            </a:r>
            <a:r>
              <a:rPr sz="1100" dirty="0">
                <a:solidFill>
                  <a:srgbClr val="525252"/>
                </a:solidFill>
                <a:latin typeface="Arial"/>
                <a:cs typeface="Arial"/>
              </a:rPr>
              <a:t>let's </a:t>
            </a:r>
            <a:r>
              <a:rPr sz="1100" spc="-5" dirty="0">
                <a:solidFill>
                  <a:srgbClr val="525252"/>
                </a:solidFill>
                <a:latin typeface="Arial"/>
                <a:cs typeface="Arial"/>
              </a:rPr>
              <a:t>explore </a:t>
            </a:r>
            <a:r>
              <a:rPr sz="1100" dirty="0">
                <a:solidFill>
                  <a:srgbClr val="525252"/>
                </a:solidFill>
                <a:latin typeface="Arial"/>
                <a:cs typeface="Arial"/>
              </a:rPr>
              <a:t>how </a:t>
            </a:r>
            <a:r>
              <a:rPr sz="1100" spc="-5" dirty="0">
                <a:solidFill>
                  <a:srgbClr val="525252"/>
                </a:solidFill>
                <a:latin typeface="Arial"/>
                <a:cs typeface="Arial"/>
              </a:rPr>
              <a:t>the arm moves. </a:t>
            </a:r>
            <a:r>
              <a:rPr sz="1100" dirty="0">
                <a:solidFill>
                  <a:srgbClr val="525252"/>
                </a:solidFill>
                <a:latin typeface="Arial"/>
                <a:cs typeface="Arial"/>
              </a:rPr>
              <a:t>The </a:t>
            </a:r>
            <a:r>
              <a:rPr sz="1100" spc="-5" dirty="0">
                <a:solidFill>
                  <a:srgbClr val="525252"/>
                </a:solidFill>
                <a:latin typeface="Arial"/>
                <a:cs typeface="Arial"/>
              </a:rPr>
              <a:t>Arm Motor is </a:t>
            </a:r>
            <a:r>
              <a:rPr sz="1100" dirty="0">
                <a:solidFill>
                  <a:srgbClr val="525252"/>
                </a:solidFill>
                <a:latin typeface="Arial"/>
                <a:cs typeface="Arial"/>
              </a:rPr>
              <a:t>connected to </a:t>
            </a:r>
            <a:r>
              <a:rPr sz="1100" spc="-5" dirty="0">
                <a:solidFill>
                  <a:srgbClr val="525252"/>
                </a:solidFill>
                <a:latin typeface="Arial"/>
                <a:cs typeface="Arial"/>
              </a:rPr>
              <a:t>Port</a:t>
            </a:r>
            <a:r>
              <a:rPr sz="1100" spc="25" dirty="0">
                <a:solidFill>
                  <a:srgbClr val="525252"/>
                </a:solidFill>
                <a:latin typeface="Arial"/>
                <a:cs typeface="Arial"/>
              </a:rPr>
              <a:t> </a:t>
            </a:r>
            <a:r>
              <a:rPr sz="1100" dirty="0">
                <a:solidFill>
                  <a:srgbClr val="525252"/>
                </a:solidFill>
                <a:latin typeface="Arial"/>
                <a:cs typeface="Arial"/>
              </a:rPr>
              <a:t>10.</a:t>
            </a:r>
            <a:endParaRPr sz="1100">
              <a:latin typeface="Arial"/>
              <a:cs typeface="Arial"/>
            </a:endParaRPr>
          </a:p>
        </p:txBody>
      </p:sp>
      <p:sp>
        <p:nvSpPr>
          <p:cNvPr id="5" name="object 5"/>
          <p:cNvSpPr txBox="1"/>
          <p:nvPr/>
        </p:nvSpPr>
        <p:spPr>
          <a:xfrm>
            <a:off x="1084884" y="8151114"/>
            <a:ext cx="5641975" cy="828040"/>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spc="-5" dirty="0">
                <a:solidFill>
                  <a:srgbClr val="525252"/>
                </a:solidFill>
                <a:latin typeface="Arial"/>
                <a:cs typeface="Arial"/>
              </a:rPr>
              <a:t>Use </a:t>
            </a:r>
            <a:r>
              <a:rPr sz="1100" dirty="0">
                <a:solidFill>
                  <a:srgbClr val="525252"/>
                </a:solidFill>
                <a:latin typeface="Arial"/>
                <a:cs typeface="Arial"/>
              </a:rPr>
              <a:t>the </a:t>
            </a:r>
            <a:r>
              <a:rPr sz="1100" spc="-10" dirty="0">
                <a:solidFill>
                  <a:srgbClr val="525252"/>
                </a:solidFill>
                <a:latin typeface="Arial"/>
                <a:cs typeface="Arial"/>
              </a:rPr>
              <a:t>Down </a:t>
            </a:r>
            <a:r>
              <a:rPr sz="1100" dirty="0">
                <a:solidFill>
                  <a:srgbClr val="525252"/>
                </a:solidFill>
                <a:latin typeface="Arial"/>
                <a:cs typeface="Arial"/>
              </a:rPr>
              <a:t>button to </a:t>
            </a:r>
            <a:r>
              <a:rPr sz="1100" spc="-5" dirty="0">
                <a:solidFill>
                  <a:srgbClr val="525252"/>
                </a:solidFill>
                <a:latin typeface="Arial"/>
                <a:cs typeface="Arial"/>
              </a:rPr>
              <a:t>navigate </a:t>
            </a:r>
            <a:r>
              <a:rPr sz="1100" dirty="0">
                <a:solidFill>
                  <a:srgbClr val="525252"/>
                </a:solidFill>
                <a:latin typeface="Arial"/>
                <a:cs typeface="Arial"/>
              </a:rPr>
              <a:t>to </a:t>
            </a:r>
            <a:r>
              <a:rPr sz="1100" spc="-5" dirty="0">
                <a:solidFill>
                  <a:srgbClr val="525252"/>
                </a:solidFill>
                <a:latin typeface="Arial"/>
                <a:cs typeface="Arial"/>
              </a:rPr>
              <a:t>Port </a:t>
            </a:r>
            <a:r>
              <a:rPr sz="1100" dirty="0">
                <a:solidFill>
                  <a:srgbClr val="525252"/>
                </a:solidFill>
                <a:latin typeface="Arial"/>
                <a:cs typeface="Arial"/>
              </a:rPr>
              <a:t>10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Device Menu.</a:t>
            </a:r>
            <a:endParaRPr sz="1100">
              <a:latin typeface="Arial"/>
              <a:cs typeface="Arial"/>
            </a:endParaRPr>
          </a:p>
          <a:p>
            <a:pPr marL="184785" marR="5080" indent="-172720">
              <a:lnSpc>
                <a:spcPct val="108600"/>
              </a:lnSpc>
              <a:spcBef>
                <a:spcPts val="695"/>
              </a:spcBef>
              <a:buClr>
                <a:srgbClr val="000000"/>
              </a:buClr>
              <a:buFont typeface="Symbol"/>
              <a:buChar char=""/>
              <a:tabLst>
                <a:tab pos="185420" algn="l"/>
              </a:tabLst>
            </a:pPr>
            <a:r>
              <a:rPr sz="1100" dirty="0">
                <a:solidFill>
                  <a:srgbClr val="525252"/>
                </a:solidFill>
                <a:latin typeface="Arial"/>
                <a:cs typeface="Arial"/>
              </a:rPr>
              <a:t>Once </a:t>
            </a:r>
            <a:r>
              <a:rPr sz="1100" spc="-5" dirty="0">
                <a:solidFill>
                  <a:srgbClr val="525252"/>
                </a:solidFill>
                <a:latin typeface="Arial"/>
                <a:cs typeface="Arial"/>
              </a:rPr>
              <a:t>Port </a:t>
            </a:r>
            <a:r>
              <a:rPr sz="1100" dirty="0">
                <a:solidFill>
                  <a:srgbClr val="525252"/>
                </a:solidFill>
                <a:latin typeface="Arial"/>
                <a:cs typeface="Arial"/>
              </a:rPr>
              <a:t>10 </a:t>
            </a:r>
            <a:r>
              <a:rPr sz="1100" spc="-5" dirty="0">
                <a:solidFill>
                  <a:srgbClr val="525252"/>
                </a:solidFill>
                <a:latin typeface="Arial"/>
                <a:cs typeface="Arial"/>
              </a:rPr>
              <a:t>is selected, manually move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up </a:t>
            </a:r>
            <a:r>
              <a:rPr sz="1100" spc="-5" dirty="0">
                <a:solidFill>
                  <a:srgbClr val="525252"/>
                </a:solidFill>
                <a:latin typeface="Arial"/>
                <a:cs typeface="Arial"/>
              </a:rPr>
              <a:t>until it is just above the motor </a:t>
            </a:r>
            <a:r>
              <a:rPr sz="1100" dirty="0">
                <a:solidFill>
                  <a:srgbClr val="525252"/>
                </a:solidFill>
                <a:latin typeface="Arial"/>
                <a:cs typeface="Arial"/>
              </a:rPr>
              <a:t>and  then </a:t>
            </a:r>
            <a:r>
              <a:rPr sz="1100" spc="-5" dirty="0">
                <a:solidFill>
                  <a:srgbClr val="525252"/>
                </a:solidFill>
                <a:latin typeface="Arial"/>
                <a:cs typeface="Arial"/>
              </a:rPr>
              <a:t>lower it down. </a:t>
            </a:r>
            <a:r>
              <a:rPr sz="1100" spc="5" dirty="0">
                <a:solidFill>
                  <a:srgbClr val="525252"/>
                </a:solidFill>
                <a:latin typeface="Arial"/>
                <a:cs typeface="Arial"/>
              </a:rPr>
              <a:t>What </a:t>
            </a:r>
            <a:r>
              <a:rPr sz="1100" dirty="0">
                <a:solidFill>
                  <a:srgbClr val="525252"/>
                </a:solidFill>
                <a:latin typeface="Arial"/>
                <a:cs typeface="Arial"/>
              </a:rPr>
              <a:t>do </a:t>
            </a:r>
            <a:r>
              <a:rPr sz="1100" spc="-5" dirty="0">
                <a:solidFill>
                  <a:srgbClr val="525252"/>
                </a:solidFill>
                <a:latin typeface="Arial"/>
                <a:cs typeface="Arial"/>
              </a:rPr>
              <a:t>you notice about </a:t>
            </a:r>
            <a:r>
              <a:rPr sz="1100" dirty="0">
                <a:solidFill>
                  <a:srgbClr val="525252"/>
                </a:solidFill>
                <a:latin typeface="Arial"/>
                <a:cs typeface="Arial"/>
              </a:rPr>
              <a:t>the </a:t>
            </a:r>
            <a:r>
              <a:rPr sz="1100" spc="-5" dirty="0">
                <a:solidFill>
                  <a:srgbClr val="525252"/>
                </a:solidFill>
                <a:latin typeface="Arial"/>
                <a:cs typeface="Arial"/>
              </a:rPr>
              <a:t>range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angle </a:t>
            </a:r>
            <a:r>
              <a:rPr sz="1100" dirty="0">
                <a:solidFill>
                  <a:srgbClr val="525252"/>
                </a:solidFill>
                <a:latin typeface="Arial"/>
                <a:cs typeface="Arial"/>
              </a:rPr>
              <a:t>in </a:t>
            </a:r>
            <a:r>
              <a:rPr sz="1100" spc="-5" dirty="0">
                <a:solidFill>
                  <a:srgbClr val="525252"/>
                </a:solidFill>
                <a:latin typeface="Arial"/>
                <a:cs typeface="Arial"/>
              </a:rPr>
              <a:t>degrees? </a:t>
            </a:r>
            <a:r>
              <a:rPr sz="1100" dirty="0">
                <a:solidFill>
                  <a:srgbClr val="525252"/>
                </a:solidFill>
                <a:latin typeface="Arial"/>
                <a:cs typeface="Arial"/>
              </a:rPr>
              <a:t>Is </a:t>
            </a:r>
            <a:r>
              <a:rPr sz="1100" spc="-10" dirty="0">
                <a:solidFill>
                  <a:srgbClr val="525252"/>
                </a:solidFill>
                <a:latin typeface="Arial"/>
                <a:cs typeface="Arial"/>
              </a:rPr>
              <a:t>it </a:t>
            </a:r>
            <a:r>
              <a:rPr sz="1100" dirty="0">
                <a:solidFill>
                  <a:srgbClr val="525252"/>
                </a:solidFill>
                <a:latin typeface="Arial"/>
                <a:cs typeface="Arial"/>
              </a:rPr>
              <a:t>the  same </a:t>
            </a:r>
            <a:r>
              <a:rPr sz="1100" spc="-10" dirty="0">
                <a:solidFill>
                  <a:srgbClr val="525252"/>
                </a:solidFill>
                <a:latin typeface="Arial"/>
                <a:cs typeface="Arial"/>
              </a:rPr>
              <a:t>as </a:t>
            </a:r>
            <a:r>
              <a:rPr sz="1100" dirty="0">
                <a:solidFill>
                  <a:srgbClr val="525252"/>
                </a:solidFill>
                <a:latin typeface="Arial"/>
                <a:cs typeface="Arial"/>
              </a:rPr>
              <a:t>the </a:t>
            </a:r>
            <a:r>
              <a:rPr sz="1100" spc="-5" dirty="0">
                <a:solidFill>
                  <a:srgbClr val="525252"/>
                </a:solidFill>
                <a:latin typeface="Arial"/>
                <a:cs typeface="Arial"/>
              </a:rPr>
              <a:t>claw?</a:t>
            </a:r>
            <a:endParaRPr sz="1100">
              <a:latin typeface="Arial"/>
              <a:cs typeface="Arial"/>
            </a:endParaRPr>
          </a:p>
        </p:txBody>
      </p:sp>
      <p:sp>
        <p:nvSpPr>
          <p:cNvPr id="6" name="object 6"/>
          <p:cNvSpPr/>
          <p:nvPr/>
        </p:nvSpPr>
        <p:spPr>
          <a:xfrm>
            <a:off x="2457450" y="3201035"/>
            <a:ext cx="3048000" cy="1524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452623" y="3196335"/>
            <a:ext cx="3057525" cy="1533525"/>
          </a:xfrm>
          <a:custGeom>
            <a:avLst/>
            <a:gdLst/>
            <a:ahLst/>
            <a:cxnLst/>
            <a:rect l="l" t="t" r="r" b="b"/>
            <a:pathLst>
              <a:path w="3057525" h="1533525">
                <a:moveTo>
                  <a:pt x="0" y="1533524"/>
                </a:moveTo>
                <a:lnTo>
                  <a:pt x="3057525" y="1533524"/>
                </a:lnTo>
                <a:lnTo>
                  <a:pt x="3057525" y="0"/>
                </a:lnTo>
                <a:lnTo>
                  <a:pt x="0" y="0"/>
                </a:lnTo>
                <a:lnTo>
                  <a:pt x="0" y="1533524"/>
                </a:lnTo>
                <a:close/>
              </a:path>
            </a:pathLst>
          </a:custGeom>
          <a:ln w="9525">
            <a:solidFill>
              <a:srgbClr val="BEBEBE"/>
            </a:solidFill>
          </a:ln>
        </p:spPr>
        <p:txBody>
          <a:bodyPr wrap="square" lIns="0" tIns="0" rIns="0" bIns="0" rtlCol="0"/>
          <a:lstStyle/>
          <a:p>
            <a:endParaRPr/>
          </a:p>
        </p:txBody>
      </p:sp>
      <p:sp>
        <p:nvSpPr>
          <p:cNvPr id="8" name="object 8"/>
          <p:cNvSpPr/>
          <p:nvPr/>
        </p:nvSpPr>
        <p:spPr>
          <a:xfrm>
            <a:off x="2457450" y="6599428"/>
            <a:ext cx="3048000" cy="15240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452623" y="6594729"/>
            <a:ext cx="3057525" cy="1533525"/>
          </a:xfrm>
          <a:custGeom>
            <a:avLst/>
            <a:gdLst/>
            <a:ahLst/>
            <a:cxnLst/>
            <a:rect l="l" t="t" r="r" b="b"/>
            <a:pathLst>
              <a:path w="3057525" h="1533525">
                <a:moveTo>
                  <a:pt x="0" y="1533525"/>
                </a:moveTo>
                <a:lnTo>
                  <a:pt x="3057525" y="1533525"/>
                </a:lnTo>
                <a:lnTo>
                  <a:pt x="3057525" y="0"/>
                </a:lnTo>
                <a:lnTo>
                  <a:pt x="0" y="0"/>
                </a:lnTo>
                <a:lnTo>
                  <a:pt x="0" y="153352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426821"/>
            <a:ext cx="5585460" cy="1111250"/>
          </a:xfrm>
          <a:prstGeom prst="rect">
            <a:avLst/>
          </a:prstGeom>
        </p:spPr>
        <p:txBody>
          <a:bodyPr vert="horz" wrap="square" lIns="0" tIns="11430" rIns="0" bIns="0" rtlCol="0">
            <a:spAutoFit/>
          </a:bodyPr>
          <a:lstStyle/>
          <a:p>
            <a:pPr marL="184785" marR="5080" indent="-172720">
              <a:lnSpc>
                <a:spcPct val="110500"/>
              </a:lnSpc>
              <a:spcBef>
                <a:spcPts val="90"/>
              </a:spcBef>
              <a:buClr>
                <a:srgbClr val="000000"/>
              </a:buClr>
              <a:buFont typeface="Symbol"/>
              <a:buChar char=""/>
              <a:tabLst>
                <a:tab pos="185420" algn="l"/>
              </a:tabLst>
            </a:pPr>
            <a:r>
              <a:rPr sz="1100" spc="-5" dirty="0">
                <a:solidFill>
                  <a:srgbClr val="525252"/>
                </a:solidFill>
                <a:latin typeface="Arial"/>
                <a:cs typeface="Arial"/>
              </a:rPr>
              <a:t>At what angle </a:t>
            </a:r>
            <a:r>
              <a:rPr sz="1100" dirty="0">
                <a:solidFill>
                  <a:srgbClr val="525252"/>
                </a:solidFill>
                <a:latin typeface="Arial"/>
                <a:cs typeface="Arial"/>
              </a:rPr>
              <a:t>is the </a:t>
            </a:r>
            <a:r>
              <a:rPr sz="1100" spc="-5" dirty="0">
                <a:solidFill>
                  <a:srgbClr val="525252"/>
                </a:solidFill>
                <a:latin typeface="Arial"/>
                <a:cs typeface="Arial"/>
              </a:rPr>
              <a:t>Arm Motor when </a:t>
            </a:r>
            <a:r>
              <a:rPr sz="1100" dirty="0">
                <a:solidFill>
                  <a:srgbClr val="525252"/>
                </a:solidFill>
                <a:latin typeface="Arial"/>
                <a:cs typeface="Arial"/>
              </a:rPr>
              <a:t>completely </a:t>
            </a:r>
            <a:r>
              <a:rPr sz="1100" spc="-5" dirty="0">
                <a:solidFill>
                  <a:srgbClr val="525252"/>
                </a:solidFill>
                <a:latin typeface="Arial"/>
                <a:cs typeface="Arial"/>
              </a:rPr>
              <a:t>down? At what angle </a:t>
            </a:r>
            <a:r>
              <a:rPr sz="1100" dirty="0">
                <a:solidFill>
                  <a:srgbClr val="525252"/>
                </a:solidFill>
                <a:latin typeface="Arial"/>
                <a:cs typeface="Arial"/>
              </a:rPr>
              <a:t>is </a:t>
            </a:r>
            <a:r>
              <a:rPr sz="1100" spc="-5" dirty="0">
                <a:solidFill>
                  <a:srgbClr val="525252"/>
                </a:solidFill>
                <a:latin typeface="Arial"/>
                <a:cs typeface="Arial"/>
              </a:rPr>
              <a:t>the Arm Motor  when </a:t>
            </a:r>
            <a:r>
              <a:rPr sz="1100" dirty="0">
                <a:solidFill>
                  <a:srgbClr val="525252"/>
                </a:solidFill>
                <a:latin typeface="Arial"/>
                <a:cs typeface="Arial"/>
              </a:rPr>
              <a:t>the </a:t>
            </a:r>
            <a:r>
              <a:rPr sz="1100" spc="-5" dirty="0">
                <a:solidFill>
                  <a:srgbClr val="525252"/>
                </a:solidFill>
                <a:latin typeface="Arial"/>
                <a:cs typeface="Arial"/>
              </a:rPr>
              <a:t>arm is 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way </a:t>
            </a:r>
            <a:r>
              <a:rPr sz="1100" dirty="0">
                <a:solidFill>
                  <a:srgbClr val="525252"/>
                </a:solidFill>
                <a:latin typeface="Arial"/>
                <a:cs typeface="Arial"/>
              </a:rPr>
              <a:t>at the </a:t>
            </a:r>
            <a:r>
              <a:rPr sz="1100" spc="-5" dirty="0">
                <a:solidFill>
                  <a:srgbClr val="525252"/>
                </a:solidFill>
                <a:latin typeface="Arial"/>
                <a:cs typeface="Arial"/>
              </a:rPr>
              <a:t>back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Clawbot? </a:t>
            </a:r>
            <a:r>
              <a:rPr sz="1100" dirty="0">
                <a:solidFill>
                  <a:srgbClr val="525252"/>
                </a:solidFill>
                <a:latin typeface="Arial"/>
                <a:cs typeface="Arial"/>
              </a:rPr>
              <a:t>Write the </a:t>
            </a:r>
            <a:r>
              <a:rPr sz="1100" spc="-5" dirty="0">
                <a:solidFill>
                  <a:srgbClr val="525252"/>
                </a:solidFill>
                <a:latin typeface="Arial"/>
                <a:cs typeface="Arial"/>
              </a:rPr>
              <a:t>values in your  engineering</a:t>
            </a:r>
            <a:r>
              <a:rPr sz="1100" spc="5" dirty="0">
                <a:solidFill>
                  <a:srgbClr val="525252"/>
                </a:solidFill>
                <a:latin typeface="Arial"/>
                <a:cs typeface="Arial"/>
              </a:rPr>
              <a:t> </a:t>
            </a:r>
            <a:r>
              <a:rPr sz="1100" spc="-5" dirty="0">
                <a:solidFill>
                  <a:srgbClr val="525252"/>
                </a:solidFill>
                <a:latin typeface="Arial"/>
                <a:cs typeface="Arial"/>
              </a:rPr>
              <a:t>notebook.</a:t>
            </a:r>
            <a:endParaRPr sz="1100">
              <a:latin typeface="Arial"/>
              <a:cs typeface="Arial"/>
            </a:endParaRPr>
          </a:p>
          <a:p>
            <a:pPr>
              <a:lnSpc>
                <a:spcPct val="100000"/>
              </a:lnSpc>
            </a:pPr>
            <a:endParaRPr sz="1200">
              <a:latin typeface="Arial"/>
              <a:cs typeface="Arial"/>
            </a:endParaRPr>
          </a:p>
          <a:p>
            <a:pPr>
              <a:lnSpc>
                <a:spcPct val="100000"/>
              </a:lnSpc>
              <a:spcBef>
                <a:spcPts val="25"/>
              </a:spcBef>
            </a:pPr>
            <a:endParaRPr sz="950">
              <a:latin typeface="Arial"/>
              <a:cs typeface="Arial"/>
            </a:endParaRPr>
          </a:p>
          <a:p>
            <a:pPr marL="12700">
              <a:lnSpc>
                <a:spcPct val="100000"/>
              </a:lnSpc>
            </a:pPr>
            <a:r>
              <a:rPr sz="1400" b="1" spc="-5" dirty="0">
                <a:solidFill>
                  <a:srgbClr val="0077C7"/>
                </a:solidFill>
                <a:latin typeface="Arial"/>
                <a:cs typeface="Arial"/>
              </a:rPr>
              <a:t>4. Programming </a:t>
            </a:r>
            <a:r>
              <a:rPr sz="1400" b="1" dirty="0">
                <a:solidFill>
                  <a:srgbClr val="0077C7"/>
                </a:solidFill>
                <a:latin typeface="Arial"/>
                <a:cs typeface="Arial"/>
              </a:rPr>
              <a:t>with a </a:t>
            </a:r>
            <a:r>
              <a:rPr sz="1400" b="1" spc="-5" dirty="0">
                <a:solidFill>
                  <a:srgbClr val="0077C7"/>
                </a:solidFill>
                <a:latin typeface="Arial"/>
                <a:cs typeface="Arial"/>
              </a:rPr>
              <a:t>Range of</a:t>
            </a:r>
            <a:r>
              <a:rPr sz="1400" b="1" spc="-155" dirty="0">
                <a:solidFill>
                  <a:srgbClr val="0077C7"/>
                </a:solidFill>
                <a:latin typeface="Arial"/>
                <a:cs typeface="Arial"/>
              </a:rPr>
              <a:t> </a:t>
            </a:r>
            <a:r>
              <a:rPr sz="1400" b="1" spc="-5" dirty="0">
                <a:solidFill>
                  <a:srgbClr val="0077C7"/>
                </a:solidFill>
                <a:latin typeface="Arial"/>
                <a:cs typeface="Arial"/>
              </a:rPr>
              <a:t>Motion</a:t>
            </a:r>
            <a:endParaRPr sz="1400">
              <a:latin typeface="Arial"/>
              <a:cs typeface="Arial"/>
            </a:endParaRPr>
          </a:p>
        </p:txBody>
      </p:sp>
      <p:sp>
        <p:nvSpPr>
          <p:cNvPr id="4" name="object 4"/>
          <p:cNvSpPr txBox="1"/>
          <p:nvPr/>
        </p:nvSpPr>
        <p:spPr>
          <a:xfrm>
            <a:off x="3555619" y="5032375"/>
            <a:ext cx="846455" cy="16256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525252"/>
                </a:solidFill>
                <a:latin typeface="Arial"/>
                <a:cs typeface="Arial"/>
              </a:rPr>
              <a:t>IQ </a:t>
            </a:r>
            <a:r>
              <a:rPr sz="900" i="1" spc="-5" dirty="0">
                <a:solidFill>
                  <a:srgbClr val="525252"/>
                </a:solidFill>
                <a:latin typeface="Arial"/>
                <a:cs typeface="Arial"/>
              </a:rPr>
              <a:t>Claw</a:t>
            </a:r>
            <a:r>
              <a:rPr sz="900" i="1" spc="-50" dirty="0">
                <a:solidFill>
                  <a:srgbClr val="525252"/>
                </a:solidFill>
                <a:latin typeface="Arial"/>
                <a:cs typeface="Arial"/>
              </a:rPr>
              <a:t> </a:t>
            </a:r>
            <a:r>
              <a:rPr sz="900" i="1" spc="-5" dirty="0">
                <a:solidFill>
                  <a:srgbClr val="525252"/>
                </a:solidFill>
                <a:latin typeface="Arial"/>
                <a:cs typeface="Arial"/>
              </a:rPr>
              <a:t>opened</a:t>
            </a:r>
            <a:endParaRPr sz="900">
              <a:latin typeface="Arial"/>
              <a:cs typeface="Arial"/>
            </a:endParaRPr>
          </a:p>
        </p:txBody>
      </p:sp>
      <p:sp>
        <p:nvSpPr>
          <p:cNvPr id="5" name="object 5"/>
          <p:cNvSpPr txBox="1"/>
          <p:nvPr/>
        </p:nvSpPr>
        <p:spPr>
          <a:xfrm>
            <a:off x="1084884" y="5513298"/>
            <a:ext cx="5763895" cy="3258185"/>
          </a:xfrm>
          <a:prstGeom prst="rect">
            <a:avLst/>
          </a:prstGeom>
        </p:spPr>
        <p:txBody>
          <a:bodyPr vert="horz" wrap="square" lIns="0" tIns="12700" rIns="0" bIns="0" rtlCol="0">
            <a:spAutoFit/>
          </a:bodyPr>
          <a:lstStyle/>
          <a:p>
            <a:pPr marL="12700" marR="5080">
              <a:lnSpc>
                <a:spcPct val="124500"/>
              </a:lnSpc>
              <a:spcBef>
                <a:spcPts val="100"/>
              </a:spcBef>
            </a:pPr>
            <a:r>
              <a:rPr sz="1100" spc="-5" dirty="0">
                <a:solidFill>
                  <a:srgbClr val="525252"/>
                </a:solidFill>
                <a:latin typeface="Arial"/>
                <a:cs typeface="Arial"/>
              </a:rPr>
              <a:t>Subsystems such </a:t>
            </a:r>
            <a:r>
              <a:rPr sz="1100" dirty="0">
                <a:solidFill>
                  <a:srgbClr val="525252"/>
                </a:solidFill>
                <a:latin typeface="Arial"/>
                <a:cs typeface="Arial"/>
              </a:rPr>
              <a:t>as </a:t>
            </a:r>
            <a:r>
              <a:rPr sz="1100" spc="-10" dirty="0">
                <a:solidFill>
                  <a:srgbClr val="525252"/>
                </a:solidFill>
                <a:latin typeface="Arial"/>
                <a:cs typeface="Arial"/>
              </a:rPr>
              <a:t>claws </a:t>
            </a:r>
            <a:r>
              <a:rPr sz="1100" dirty="0">
                <a:solidFill>
                  <a:srgbClr val="525252"/>
                </a:solidFill>
                <a:latin typeface="Arial"/>
                <a:cs typeface="Arial"/>
              </a:rPr>
              <a:t>or </a:t>
            </a:r>
            <a:r>
              <a:rPr sz="1100" spc="-5" dirty="0">
                <a:solidFill>
                  <a:srgbClr val="525252"/>
                </a:solidFill>
                <a:latin typeface="Arial"/>
                <a:cs typeface="Arial"/>
              </a:rPr>
              <a:t>arms usually have </a:t>
            </a:r>
            <a:r>
              <a:rPr sz="1100" dirty="0">
                <a:solidFill>
                  <a:srgbClr val="525252"/>
                </a:solidFill>
                <a:latin typeface="Arial"/>
                <a:cs typeface="Arial"/>
              </a:rPr>
              <a:t>a </a:t>
            </a:r>
            <a:r>
              <a:rPr sz="1100" spc="-5" dirty="0">
                <a:solidFill>
                  <a:srgbClr val="525252"/>
                </a:solidFill>
                <a:latin typeface="Arial"/>
                <a:cs typeface="Arial"/>
              </a:rPr>
              <a:t>limited range </a:t>
            </a:r>
            <a:r>
              <a:rPr sz="1100" spc="-10" dirty="0">
                <a:solidFill>
                  <a:srgbClr val="525252"/>
                </a:solidFill>
                <a:latin typeface="Arial"/>
                <a:cs typeface="Arial"/>
              </a:rPr>
              <a:t>of </a:t>
            </a:r>
            <a:r>
              <a:rPr sz="1100" spc="-5" dirty="0">
                <a:solidFill>
                  <a:srgbClr val="525252"/>
                </a:solidFill>
                <a:latin typeface="Arial"/>
                <a:cs typeface="Arial"/>
              </a:rPr>
              <a:t>motion, which prevent  </a:t>
            </a:r>
            <a:r>
              <a:rPr sz="1100" dirty="0">
                <a:solidFill>
                  <a:srgbClr val="525252"/>
                </a:solidFill>
                <a:latin typeface="Arial"/>
                <a:cs typeface="Arial"/>
              </a:rPr>
              <a:t>them from </a:t>
            </a:r>
            <a:r>
              <a:rPr sz="1100" spc="-5" dirty="0">
                <a:solidFill>
                  <a:srgbClr val="525252"/>
                </a:solidFill>
                <a:latin typeface="Arial"/>
                <a:cs typeface="Arial"/>
              </a:rPr>
              <a:t>spinning continuously. Claws </a:t>
            </a:r>
            <a:r>
              <a:rPr sz="1100" dirty="0">
                <a:solidFill>
                  <a:srgbClr val="525252"/>
                </a:solidFill>
                <a:latin typeface="Arial"/>
                <a:cs typeface="Arial"/>
              </a:rPr>
              <a:t>can </a:t>
            </a:r>
            <a:r>
              <a:rPr sz="1100" spc="-5" dirty="0">
                <a:solidFill>
                  <a:srgbClr val="525252"/>
                </a:solidFill>
                <a:latin typeface="Arial"/>
                <a:cs typeface="Arial"/>
              </a:rPr>
              <a:t>only </a:t>
            </a:r>
            <a:r>
              <a:rPr sz="1100" dirty="0">
                <a:solidFill>
                  <a:srgbClr val="525252"/>
                </a:solidFill>
                <a:latin typeface="Arial"/>
                <a:cs typeface="Arial"/>
              </a:rPr>
              <a:t>open or </a:t>
            </a:r>
            <a:r>
              <a:rPr sz="1100" spc="-5" dirty="0">
                <a:solidFill>
                  <a:srgbClr val="525252"/>
                </a:solidFill>
                <a:latin typeface="Arial"/>
                <a:cs typeface="Arial"/>
              </a:rPr>
              <a:t>close </a:t>
            </a:r>
            <a:r>
              <a:rPr sz="1100" dirty="0">
                <a:solidFill>
                  <a:srgbClr val="525252"/>
                </a:solidFill>
                <a:latin typeface="Arial"/>
                <a:cs typeface="Arial"/>
              </a:rPr>
              <a:t>so </a:t>
            </a:r>
            <a:r>
              <a:rPr sz="1100" spc="-5" dirty="0">
                <a:solidFill>
                  <a:srgbClr val="525252"/>
                </a:solidFill>
                <a:latin typeface="Arial"/>
                <a:cs typeface="Arial"/>
              </a:rPr>
              <a:t>much before reaching </a:t>
            </a:r>
            <a:r>
              <a:rPr sz="1100" dirty="0">
                <a:solidFill>
                  <a:srgbClr val="525252"/>
                </a:solidFill>
                <a:latin typeface="Arial"/>
                <a:cs typeface="Arial"/>
              </a:rPr>
              <a:t>a  </a:t>
            </a:r>
            <a:r>
              <a:rPr sz="1100" spc="-5" dirty="0">
                <a:solidFill>
                  <a:srgbClr val="525252"/>
                </a:solidFill>
                <a:latin typeface="Arial"/>
                <a:cs typeface="Arial"/>
              </a:rPr>
              <a:t>mechanical limit. Likewise, </a:t>
            </a:r>
            <a:r>
              <a:rPr sz="1100" dirty="0">
                <a:solidFill>
                  <a:srgbClr val="525252"/>
                </a:solidFill>
                <a:latin typeface="Arial"/>
                <a:cs typeface="Arial"/>
              </a:rPr>
              <a:t>the </a:t>
            </a:r>
            <a:r>
              <a:rPr sz="1100" spc="-5" dirty="0">
                <a:solidFill>
                  <a:srgbClr val="525252"/>
                </a:solidFill>
                <a:latin typeface="Arial"/>
                <a:cs typeface="Arial"/>
              </a:rPr>
              <a:t>range </a:t>
            </a:r>
            <a:r>
              <a:rPr sz="1100" spc="-10" dirty="0">
                <a:solidFill>
                  <a:srgbClr val="525252"/>
                </a:solidFill>
                <a:latin typeface="Arial"/>
                <a:cs typeface="Arial"/>
              </a:rPr>
              <a:t>of </a:t>
            </a:r>
            <a:r>
              <a:rPr sz="1100" dirty="0">
                <a:solidFill>
                  <a:srgbClr val="525252"/>
                </a:solidFill>
                <a:latin typeface="Arial"/>
                <a:cs typeface="Arial"/>
              </a:rPr>
              <a:t>motion </a:t>
            </a:r>
            <a:r>
              <a:rPr sz="1100" spc="-10" dirty="0">
                <a:solidFill>
                  <a:srgbClr val="525252"/>
                </a:solidFill>
                <a:latin typeface="Arial"/>
                <a:cs typeface="Arial"/>
              </a:rPr>
              <a:t>of </a:t>
            </a:r>
            <a:r>
              <a:rPr sz="1100" dirty="0">
                <a:solidFill>
                  <a:srgbClr val="525252"/>
                </a:solidFill>
                <a:latin typeface="Arial"/>
                <a:cs typeface="Arial"/>
              </a:rPr>
              <a:t>an </a:t>
            </a:r>
            <a:r>
              <a:rPr sz="1100" spc="-5" dirty="0">
                <a:solidFill>
                  <a:srgbClr val="525252"/>
                </a:solidFill>
                <a:latin typeface="Arial"/>
                <a:cs typeface="Arial"/>
              </a:rPr>
              <a:t>arm is often limited </a:t>
            </a:r>
            <a:r>
              <a:rPr sz="1100" dirty="0">
                <a:solidFill>
                  <a:srgbClr val="525252"/>
                </a:solidFill>
                <a:latin typeface="Arial"/>
                <a:cs typeface="Arial"/>
              </a:rPr>
              <a:t>by the ground or the  body of the </a:t>
            </a:r>
            <a:r>
              <a:rPr sz="1100" spc="-5" dirty="0">
                <a:solidFill>
                  <a:srgbClr val="525252"/>
                </a:solidFill>
                <a:latin typeface="Arial"/>
                <a:cs typeface="Arial"/>
              </a:rPr>
              <a:t>robot itself. </a:t>
            </a:r>
            <a:r>
              <a:rPr sz="1100" dirty="0">
                <a:solidFill>
                  <a:srgbClr val="525252"/>
                </a:solidFill>
                <a:latin typeface="Arial"/>
                <a:cs typeface="Arial"/>
              </a:rPr>
              <a:t>When </a:t>
            </a:r>
            <a:r>
              <a:rPr sz="1100" spc="-5" dirty="0">
                <a:solidFill>
                  <a:srgbClr val="525252"/>
                </a:solidFill>
                <a:latin typeface="Arial"/>
                <a:cs typeface="Arial"/>
              </a:rPr>
              <a:t>working with subsystems </a:t>
            </a:r>
            <a:r>
              <a:rPr sz="1100" spc="-10" dirty="0">
                <a:solidFill>
                  <a:srgbClr val="525252"/>
                </a:solidFill>
                <a:latin typeface="Arial"/>
                <a:cs typeface="Arial"/>
              </a:rPr>
              <a:t>with </a:t>
            </a:r>
            <a:r>
              <a:rPr sz="1100" dirty="0">
                <a:solidFill>
                  <a:srgbClr val="525252"/>
                </a:solidFill>
                <a:latin typeface="Arial"/>
                <a:cs typeface="Arial"/>
              </a:rPr>
              <a:t>a </a:t>
            </a:r>
            <a:r>
              <a:rPr sz="1100" spc="-5" dirty="0">
                <a:solidFill>
                  <a:srgbClr val="525252"/>
                </a:solidFill>
                <a:latin typeface="Arial"/>
                <a:cs typeface="Arial"/>
              </a:rPr>
              <a:t>limited range </a:t>
            </a:r>
            <a:r>
              <a:rPr sz="1100" spc="-10" dirty="0">
                <a:solidFill>
                  <a:srgbClr val="525252"/>
                </a:solidFill>
                <a:latin typeface="Arial"/>
                <a:cs typeface="Arial"/>
              </a:rPr>
              <a:t>of </a:t>
            </a:r>
            <a:r>
              <a:rPr sz="1100" dirty="0">
                <a:solidFill>
                  <a:srgbClr val="525252"/>
                </a:solidFill>
                <a:latin typeface="Arial"/>
                <a:cs typeface="Arial"/>
              </a:rPr>
              <a:t>motion, </a:t>
            </a:r>
            <a:r>
              <a:rPr sz="1100" spc="-5" dirty="0">
                <a:solidFill>
                  <a:srgbClr val="525252"/>
                </a:solidFill>
                <a:latin typeface="Arial"/>
                <a:cs typeface="Arial"/>
              </a:rPr>
              <a:t>it is  very important </a:t>
            </a:r>
            <a:r>
              <a:rPr sz="1100" dirty="0">
                <a:solidFill>
                  <a:srgbClr val="525252"/>
                </a:solidFill>
                <a:latin typeface="Arial"/>
                <a:cs typeface="Arial"/>
              </a:rPr>
              <a:t>to </a:t>
            </a:r>
            <a:r>
              <a:rPr sz="1100" spc="-5" dirty="0">
                <a:solidFill>
                  <a:srgbClr val="525252"/>
                </a:solidFill>
                <a:latin typeface="Arial"/>
                <a:cs typeface="Arial"/>
              </a:rPr>
              <a:t>stay within </a:t>
            </a:r>
            <a:r>
              <a:rPr sz="1100" dirty="0">
                <a:solidFill>
                  <a:srgbClr val="525252"/>
                </a:solidFill>
                <a:latin typeface="Arial"/>
                <a:cs typeface="Arial"/>
              </a:rPr>
              <a:t>that </a:t>
            </a:r>
            <a:r>
              <a:rPr sz="1100" spc="-5" dirty="0">
                <a:solidFill>
                  <a:srgbClr val="525252"/>
                </a:solidFill>
                <a:latin typeface="Arial"/>
                <a:cs typeface="Arial"/>
              </a:rPr>
              <a:t>range, regardless </a:t>
            </a:r>
            <a:r>
              <a:rPr sz="1100" spc="-10" dirty="0">
                <a:solidFill>
                  <a:srgbClr val="525252"/>
                </a:solidFill>
                <a:latin typeface="Arial"/>
                <a:cs typeface="Arial"/>
              </a:rPr>
              <a:t>of </a:t>
            </a:r>
            <a:r>
              <a:rPr sz="1100" spc="-5" dirty="0">
                <a:solidFill>
                  <a:srgbClr val="525252"/>
                </a:solidFill>
                <a:latin typeface="Arial"/>
                <a:cs typeface="Arial"/>
              </a:rPr>
              <a:t>whether you </a:t>
            </a:r>
            <a:r>
              <a:rPr sz="1100" dirty="0">
                <a:solidFill>
                  <a:srgbClr val="525252"/>
                </a:solidFill>
                <a:latin typeface="Arial"/>
                <a:cs typeface="Arial"/>
              </a:rPr>
              <a:t>are </a:t>
            </a:r>
            <a:r>
              <a:rPr sz="1100" spc="-5" dirty="0">
                <a:solidFill>
                  <a:srgbClr val="525252"/>
                </a:solidFill>
                <a:latin typeface="Arial"/>
                <a:cs typeface="Arial"/>
              </a:rPr>
              <a:t>remote controlling </a:t>
            </a:r>
            <a:r>
              <a:rPr sz="1100" dirty="0">
                <a:solidFill>
                  <a:srgbClr val="525252"/>
                </a:solidFill>
                <a:latin typeface="Arial"/>
                <a:cs typeface="Arial"/>
              </a:rPr>
              <a:t>the  robot or </a:t>
            </a:r>
            <a:r>
              <a:rPr sz="1100" spc="-5" dirty="0">
                <a:solidFill>
                  <a:srgbClr val="525252"/>
                </a:solidFill>
                <a:latin typeface="Arial"/>
                <a:cs typeface="Arial"/>
              </a:rPr>
              <a:t>programming it to move autonomously. Continuing </a:t>
            </a:r>
            <a:r>
              <a:rPr sz="1100" dirty="0">
                <a:solidFill>
                  <a:srgbClr val="525252"/>
                </a:solidFill>
                <a:latin typeface="Arial"/>
                <a:cs typeface="Arial"/>
              </a:rPr>
              <a:t>to </a:t>
            </a:r>
            <a:r>
              <a:rPr sz="1100" spc="-5" dirty="0">
                <a:solidFill>
                  <a:srgbClr val="525252"/>
                </a:solidFill>
                <a:latin typeface="Arial"/>
                <a:cs typeface="Arial"/>
              </a:rPr>
              <a:t>provide power </a:t>
            </a:r>
            <a:r>
              <a:rPr sz="1100" dirty="0">
                <a:solidFill>
                  <a:srgbClr val="525252"/>
                </a:solidFill>
                <a:latin typeface="Arial"/>
                <a:cs typeface="Arial"/>
              </a:rPr>
              <a:t>to the </a:t>
            </a:r>
            <a:r>
              <a:rPr sz="1100" spc="-5" dirty="0">
                <a:solidFill>
                  <a:srgbClr val="525252"/>
                </a:solidFill>
                <a:latin typeface="Arial"/>
                <a:cs typeface="Arial"/>
              </a:rPr>
              <a:t>motors  </a:t>
            </a:r>
            <a:r>
              <a:rPr sz="1100" dirty="0">
                <a:solidFill>
                  <a:srgbClr val="525252"/>
                </a:solidFill>
                <a:latin typeface="Arial"/>
                <a:cs typeface="Arial"/>
              </a:rPr>
              <a:t>once a </a:t>
            </a:r>
            <a:r>
              <a:rPr sz="1100" spc="-5" dirty="0">
                <a:solidFill>
                  <a:srgbClr val="525252"/>
                </a:solidFill>
                <a:latin typeface="Arial"/>
                <a:cs typeface="Arial"/>
              </a:rPr>
              <a:t>subsystem </a:t>
            </a:r>
            <a:r>
              <a:rPr sz="1100" dirty="0">
                <a:solidFill>
                  <a:srgbClr val="525252"/>
                </a:solidFill>
                <a:latin typeface="Arial"/>
                <a:cs typeface="Arial"/>
              </a:rPr>
              <a:t>has </a:t>
            </a:r>
            <a:r>
              <a:rPr sz="1100" spc="-5" dirty="0">
                <a:solidFill>
                  <a:srgbClr val="525252"/>
                </a:solidFill>
                <a:latin typeface="Arial"/>
                <a:cs typeface="Arial"/>
              </a:rPr>
              <a:t>reached </a:t>
            </a:r>
            <a:r>
              <a:rPr sz="1100" dirty="0">
                <a:solidFill>
                  <a:srgbClr val="525252"/>
                </a:solidFill>
                <a:latin typeface="Arial"/>
                <a:cs typeface="Arial"/>
              </a:rPr>
              <a:t>a </a:t>
            </a:r>
            <a:r>
              <a:rPr sz="1100" spc="-5" dirty="0">
                <a:solidFill>
                  <a:srgbClr val="525252"/>
                </a:solidFill>
                <a:latin typeface="Arial"/>
                <a:cs typeface="Arial"/>
              </a:rPr>
              <a:t>limit </a:t>
            </a:r>
            <a:r>
              <a:rPr sz="1100" spc="-10" dirty="0">
                <a:solidFill>
                  <a:srgbClr val="525252"/>
                </a:solidFill>
                <a:latin typeface="Arial"/>
                <a:cs typeface="Arial"/>
              </a:rPr>
              <a:t>will </a:t>
            </a:r>
            <a:r>
              <a:rPr sz="1100" dirty="0">
                <a:solidFill>
                  <a:srgbClr val="525252"/>
                </a:solidFill>
                <a:latin typeface="Arial"/>
                <a:cs typeface="Arial"/>
              </a:rPr>
              <a:t>cause unnecessary stress on the </a:t>
            </a:r>
            <a:r>
              <a:rPr sz="1100" spc="-5" dirty="0">
                <a:solidFill>
                  <a:srgbClr val="525252"/>
                </a:solidFill>
                <a:latin typeface="Arial"/>
                <a:cs typeface="Arial"/>
              </a:rPr>
              <a:t>motor </a:t>
            </a:r>
            <a:r>
              <a:rPr sz="1100" dirty="0">
                <a:solidFill>
                  <a:srgbClr val="525252"/>
                </a:solidFill>
                <a:latin typeface="Arial"/>
                <a:cs typeface="Arial"/>
              </a:rPr>
              <a:t>and any  connected</a:t>
            </a:r>
            <a:r>
              <a:rPr sz="1100" spc="-15" dirty="0">
                <a:solidFill>
                  <a:srgbClr val="525252"/>
                </a:solidFill>
                <a:latin typeface="Arial"/>
                <a:cs typeface="Arial"/>
              </a:rPr>
              <a:t> </a:t>
            </a:r>
            <a:r>
              <a:rPr sz="1100" spc="-5" dirty="0">
                <a:solidFill>
                  <a:srgbClr val="525252"/>
                </a:solidFill>
                <a:latin typeface="Arial"/>
                <a:cs typeface="Arial"/>
              </a:rPr>
              <a:t>components.</a:t>
            </a:r>
            <a:endParaRPr sz="1100">
              <a:latin typeface="Arial"/>
              <a:cs typeface="Arial"/>
            </a:endParaRPr>
          </a:p>
          <a:p>
            <a:pPr marL="12700" marR="144780">
              <a:lnSpc>
                <a:spcPct val="124500"/>
              </a:lnSpc>
              <a:spcBef>
                <a:spcPts val="805"/>
              </a:spcBef>
            </a:pPr>
            <a:r>
              <a:rPr sz="1100" dirty="0">
                <a:solidFill>
                  <a:srgbClr val="525252"/>
                </a:solidFill>
                <a:latin typeface="Arial"/>
                <a:cs typeface="Arial"/>
              </a:rPr>
              <a:t>Before </a:t>
            </a:r>
            <a:r>
              <a:rPr sz="1100" spc="-5" dirty="0">
                <a:solidFill>
                  <a:srgbClr val="525252"/>
                </a:solidFill>
                <a:latin typeface="Arial"/>
                <a:cs typeface="Arial"/>
              </a:rPr>
              <a:t>learning </a:t>
            </a:r>
            <a:r>
              <a:rPr sz="1100" dirty="0">
                <a:solidFill>
                  <a:srgbClr val="525252"/>
                </a:solidFill>
                <a:latin typeface="Arial"/>
                <a:cs typeface="Arial"/>
              </a:rPr>
              <a:t>how to </a:t>
            </a:r>
            <a:r>
              <a:rPr sz="1100" spc="-5" dirty="0">
                <a:solidFill>
                  <a:srgbClr val="525252"/>
                </a:solidFill>
                <a:latin typeface="Arial"/>
                <a:cs typeface="Arial"/>
              </a:rPr>
              <a:t>adjust </a:t>
            </a:r>
            <a:r>
              <a:rPr sz="1100" dirty="0">
                <a:solidFill>
                  <a:srgbClr val="525252"/>
                </a:solidFill>
                <a:latin typeface="Arial"/>
                <a:cs typeface="Arial"/>
              </a:rPr>
              <a:t>for the </a:t>
            </a:r>
            <a:r>
              <a:rPr sz="1100" spc="-5" dirty="0">
                <a:solidFill>
                  <a:srgbClr val="525252"/>
                </a:solidFill>
                <a:latin typeface="Arial"/>
                <a:cs typeface="Arial"/>
              </a:rPr>
              <a:t>claw's </a:t>
            </a:r>
            <a:r>
              <a:rPr sz="1100" dirty="0">
                <a:solidFill>
                  <a:srgbClr val="525252"/>
                </a:solidFill>
                <a:latin typeface="Arial"/>
                <a:cs typeface="Arial"/>
              </a:rPr>
              <a:t>and </a:t>
            </a:r>
            <a:r>
              <a:rPr sz="1100" spc="-5" dirty="0">
                <a:solidFill>
                  <a:srgbClr val="525252"/>
                </a:solidFill>
                <a:latin typeface="Arial"/>
                <a:cs typeface="Arial"/>
              </a:rPr>
              <a:t>arm's limited ranges </a:t>
            </a:r>
            <a:r>
              <a:rPr sz="1100" spc="-10" dirty="0">
                <a:solidFill>
                  <a:srgbClr val="525252"/>
                </a:solidFill>
                <a:latin typeface="Arial"/>
                <a:cs typeface="Arial"/>
              </a:rPr>
              <a:t>of </a:t>
            </a:r>
            <a:r>
              <a:rPr sz="1100" spc="-5" dirty="0">
                <a:solidFill>
                  <a:srgbClr val="525252"/>
                </a:solidFill>
                <a:latin typeface="Arial"/>
                <a:cs typeface="Arial"/>
              </a:rPr>
              <a:t>motion, let's look </a:t>
            </a:r>
            <a:r>
              <a:rPr sz="1100" spc="-10" dirty="0">
                <a:solidFill>
                  <a:srgbClr val="525252"/>
                </a:solidFill>
                <a:latin typeface="Arial"/>
                <a:cs typeface="Arial"/>
              </a:rPr>
              <a:t>at  </a:t>
            </a:r>
            <a:r>
              <a:rPr sz="1100" dirty="0">
                <a:solidFill>
                  <a:srgbClr val="525252"/>
                </a:solidFill>
                <a:latin typeface="Arial"/>
                <a:cs typeface="Arial"/>
              </a:rPr>
              <a:t>the </a:t>
            </a:r>
            <a:r>
              <a:rPr sz="1100" spc="-5" dirty="0">
                <a:solidFill>
                  <a:srgbClr val="525252"/>
                </a:solidFill>
                <a:latin typeface="Arial"/>
                <a:cs typeface="Arial"/>
              </a:rPr>
              <a:t>blocks </a:t>
            </a:r>
            <a:r>
              <a:rPr sz="1100" dirty="0">
                <a:solidFill>
                  <a:srgbClr val="525252"/>
                </a:solidFill>
                <a:latin typeface="Arial"/>
                <a:cs typeface="Arial"/>
              </a:rPr>
              <a:t>used to </a:t>
            </a:r>
            <a:r>
              <a:rPr sz="1100" spc="-5" dirty="0">
                <a:solidFill>
                  <a:srgbClr val="525252"/>
                </a:solidFill>
                <a:latin typeface="Arial"/>
                <a:cs typeface="Arial"/>
              </a:rPr>
              <a:t>program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and</a:t>
            </a:r>
            <a:r>
              <a:rPr sz="1100" spc="-40" dirty="0">
                <a:solidFill>
                  <a:srgbClr val="525252"/>
                </a:solidFill>
                <a:latin typeface="Arial"/>
                <a:cs typeface="Arial"/>
              </a:rPr>
              <a:t> </a:t>
            </a:r>
            <a:r>
              <a:rPr sz="1100" spc="-5" dirty="0">
                <a:solidFill>
                  <a:srgbClr val="525252"/>
                </a:solidFill>
                <a:latin typeface="Arial"/>
                <a:cs typeface="Arial"/>
              </a:rPr>
              <a:t>arm.</a:t>
            </a:r>
            <a:endParaRPr sz="1100">
              <a:latin typeface="Arial"/>
              <a:cs typeface="Arial"/>
            </a:endParaRPr>
          </a:p>
          <a:p>
            <a:pPr>
              <a:lnSpc>
                <a:spcPct val="100000"/>
              </a:lnSpc>
              <a:spcBef>
                <a:spcPts val="35"/>
              </a:spcBef>
            </a:pPr>
            <a:endParaRPr sz="1400">
              <a:latin typeface="Arial"/>
              <a:cs typeface="Arial"/>
            </a:endParaRPr>
          </a:p>
          <a:p>
            <a:pPr marL="12700" marR="41275">
              <a:lnSpc>
                <a:spcPct val="124500"/>
              </a:lnSpc>
            </a:pPr>
            <a:r>
              <a:rPr sz="1100" spc="-5" dirty="0">
                <a:solidFill>
                  <a:srgbClr val="525252"/>
                </a:solidFill>
                <a:latin typeface="Arial"/>
                <a:cs typeface="Arial"/>
              </a:rPr>
              <a:t>There are two </a:t>
            </a:r>
            <a:r>
              <a:rPr sz="1100" dirty="0">
                <a:solidFill>
                  <a:srgbClr val="525252"/>
                </a:solidFill>
                <a:latin typeface="Arial"/>
                <a:cs typeface="Arial"/>
              </a:rPr>
              <a:t>blocks </a:t>
            </a:r>
            <a:r>
              <a:rPr sz="1100" spc="-5" dirty="0">
                <a:solidFill>
                  <a:srgbClr val="525252"/>
                </a:solidFill>
                <a:latin typeface="Arial"/>
                <a:cs typeface="Arial"/>
              </a:rPr>
              <a:t>in </a:t>
            </a:r>
            <a:r>
              <a:rPr sz="1100" dirty="0">
                <a:solidFill>
                  <a:srgbClr val="525252"/>
                </a:solidFill>
                <a:latin typeface="Arial"/>
                <a:cs typeface="Arial"/>
              </a:rPr>
              <a:t>VEXcode </a:t>
            </a:r>
            <a:r>
              <a:rPr sz="1100" spc="-5" dirty="0">
                <a:solidFill>
                  <a:srgbClr val="525252"/>
                </a:solidFill>
                <a:latin typeface="Arial"/>
                <a:cs typeface="Arial"/>
              </a:rPr>
              <a:t>IQ Blocks that </a:t>
            </a:r>
            <a:r>
              <a:rPr sz="1100" dirty="0">
                <a:solidFill>
                  <a:srgbClr val="525252"/>
                </a:solidFill>
                <a:latin typeface="Arial"/>
                <a:cs typeface="Arial"/>
              </a:rPr>
              <a:t>can be used to </a:t>
            </a:r>
            <a:r>
              <a:rPr sz="1100" spc="-5" dirty="0">
                <a:solidFill>
                  <a:srgbClr val="525252"/>
                </a:solidFill>
                <a:latin typeface="Arial"/>
                <a:cs typeface="Arial"/>
              </a:rPr>
              <a:t>raise </a:t>
            </a:r>
            <a:r>
              <a:rPr sz="1100" spc="5" dirty="0">
                <a:solidFill>
                  <a:srgbClr val="525252"/>
                </a:solidFill>
                <a:latin typeface="Arial"/>
                <a:cs typeface="Arial"/>
              </a:rPr>
              <a:t>and </a:t>
            </a:r>
            <a:r>
              <a:rPr sz="1100" spc="-5" dirty="0">
                <a:solidFill>
                  <a:srgbClr val="525252"/>
                </a:solidFill>
                <a:latin typeface="Arial"/>
                <a:cs typeface="Arial"/>
              </a:rPr>
              <a:t>lower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and  open and close the </a:t>
            </a:r>
            <a:r>
              <a:rPr sz="1100" spc="-5" dirty="0">
                <a:solidFill>
                  <a:srgbClr val="525252"/>
                </a:solidFill>
                <a:latin typeface="Arial"/>
                <a:cs typeface="Arial"/>
              </a:rPr>
              <a:t>claw </a:t>
            </a:r>
            <a:r>
              <a:rPr sz="1100" dirty="0">
                <a:solidFill>
                  <a:srgbClr val="525252"/>
                </a:solidFill>
                <a:latin typeface="Arial"/>
                <a:cs typeface="Arial"/>
              </a:rPr>
              <a:t>to a </a:t>
            </a:r>
            <a:r>
              <a:rPr sz="1100" spc="-5" dirty="0">
                <a:solidFill>
                  <a:srgbClr val="525252"/>
                </a:solidFill>
                <a:latin typeface="Arial"/>
                <a:cs typeface="Arial"/>
              </a:rPr>
              <a:t>specific</a:t>
            </a:r>
            <a:r>
              <a:rPr sz="1100" spc="-40" dirty="0">
                <a:solidFill>
                  <a:srgbClr val="525252"/>
                </a:solidFill>
                <a:latin typeface="Arial"/>
                <a:cs typeface="Arial"/>
              </a:rPr>
              <a:t> </a:t>
            </a:r>
            <a:r>
              <a:rPr sz="1100" spc="-5" dirty="0">
                <a:solidFill>
                  <a:srgbClr val="525252"/>
                </a:solidFill>
                <a:latin typeface="Arial"/>
                <a:cs typeface="Arial"/>
              </a:rPr>
              <a:t>position.</a:t>
            </a:r>
            <a:endParaRPr sz="1100">
              <a:latin typeface="Arial"/>
              <a:cs typeface="Arial"/>
            </a:endParaRPr>
          </a:p>
          <a:p>
            <a:pPr>
              <a:lnSpc>
                <a:spcPct val="100000"/>
              </a:lnSpc>
            </a:pPr>
            <a:endParaRPr sz="1700">
              <a:latin typeface="Arial"/>
              <a:cs typeface="Arial"/>
            </a:endParaRPr>
          </a:p>
          <a:p>
            <a:pPr marL="12700">
              <a:lnSpc>
                <a:spcPct val="100000"/>
              </a:lnSpc>
            </a:pPr>
            <a:r>
              <a:rPr sz="1100" dirty="0">
                <a:solidFill>
                  <a:srgbClr val="525252"/>
                </a:solidFill>
                <a:latin typeface="Arial"/>
                <a:cs typeface="Arial"/>
              </a:rPr>
              <a:t>The </a:t>
            </a:r>
            <a:r>
              <a:rPr sz="1100" i="1" spc="-5" dirty="0">
                <a:solidFill>
                  <a:srgbClr val="525252"/>
                </a:solidFill>
                <a:latin typeface="Arial"/>
                <a:cs typeface="Arial"/>
              </a:rPr>
              <a:t>spin for </a:t>
            </a:r>
            <a:r>
              <a:rPr sz="1100" spc="-5" dirty="0">
                <a:solidFill>
                  <a:srgbClr val="525252"/>
                </a:solidFill>
                <a:latin typeface="Arial"/>
                <a:cs typeface="Arial"/>
              </a:rPr>
              <a:t>block </a:t>
            </a:r>
            <a:r>
              <a:rPr sz="1100" dirty="0">
                <a:solidFill>
                  <a:srgbClr val="525252"/>
                </a:solidFill>
                <a:latin typeface="Arial"/>
                <a:cs typeface="Arial"/>
              </a:rPr>
              <a:t>and </a:t>
            </a:r>
            <a:r>
              <a:rPr sz="1100" spc="-5" dirty="0">
                <a:solidFill>
                  <a:srgbClr val="525252"/>
                </a:solidFill>
                <a:latin typeface="Arial"/>
                <a:cs typeface="Arial"/>
              </a:rPr>
              <a:t>the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a:t>
            </a:r>
            <a:r>
              <a:rPr sz="1100" i="1" spc="10" dirty="0">
                <a:solidFill>
                  <a:srgbClr val="525252"/>
                </a:solidFill>
                <a:latin typeface="Arial"/>
                <a:cs typeface="Arial"/>
              </a:rPr>
              <a:t> </a:t>
            </a:r>
            <a:r>
              <a:rPr sz="1100" spc="-5" dirty="0">
                <a:solidFill>
                  <a:srgbClr val="525252"/>
                </a:solidFill>
                <a:latin typeface="Arial"/>
                <a:cs typeface="Arial"/>
              </a:rPr>
              <a:t>block.</a:t>
            </a:r>
            <a:endParaRPr sz="1100">
              <a:latin typeface="Arial"/>
              <a:cs typeface="Arial"/>
            </a:endParaRPr>
          </a:p>
        </p:txBody>
      </p:sp>
      <p:sp>
        <p:nvSpPr>
          <p:cNvPr id="6" name="object 6"/>
          <p:cNvSpPr/>
          <p:nvPr/>
        </p:nvSpPr>
        <p:spPr>
          <a:xfrm>
            <a:off x="1153023" y="1717675"/>
            <a:ext cx="5669313" cy="321945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19187" y="1712976"/>
            <a:ext cx="5724525" cy="3228975"/>
          </a:xfrm>
          <a:custGeom>
            <a:avLst/>
            <a:gdLst/>
            <a:ahLst/>
            <a:cxnLst/>
            <a:rect l="l" t="t" r="r" b="b"/>
            <a:pathLst>
              <a:path w="5724525" h="3228975">
                <a:moveTo>
                  <a:pt x="0" y="3228975"/>
                </a:moveTo>
                <a:lnTo>
                  <a:pt x="5724525" y="3228975"/>
                </a:lnTo>
                <a:lnTo>
                  <a:pt x="5724525" y="0"/>
                </a:lnTo>
                <a:lnTo>
                  <a:pt x="0" y="0"/>
                </a:lnTo>
                <a:lnTo>
                  <a:pt x="0" y="322897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426821"/>
            <a:ext cx="5741035" cy="394335"/>
          </a:xfrm>
          <a:prstGeom prst="rect">
            <a:avLst/>
          </a:prstGeom>
        </p:spPr>
        <p:txBody>
          <a:bodyPr vert="horz" wrap="square" lIns="0" tIns="12700" rIns="0" bIns="0" rtlCol="0">
            <a:spAutoFit/>
          </a:bodyPr>
          <a:lstStyle/>
          <a:p>
            <a:pPr marL="184785" marR="5080" indent="-172720">
              <a:lnSpc>
                <a:spcPct val="110000"/>
              </a:lnSpc>
              <a:spcBef>
                <a:spcPts val="100"/>
              </a:spcBef>
              <a:buClr>
                <a:srgbClr val="000000"/>
              </a:buClr>
              <a:buFont typeface="Symbol"/>
              <a:buChar char=""/>
              <a:tabLst>
                <a:tab pos="185420" algn="l"/>
              </a:tabLst>
            </a:pPr>
            <a:r>
              <a:rPr sz="1100" dirty="0">
                <a:solidFill>
                  <a:srgbClr val="525252"/>
                </a:solidFill>
                <a:latin typeface="Arial"/>
                <a:cs typeface="Arial"/>
              </a:rPr>
              <a:t>The </a:t>
            </a:r>
            <a:r>
              <a:rPr sz="1100" i="1" spc="-5" dirty="0">
                <a:solidFill>
                  <a:srgbClr val="525252"/>
                </a:solidFill>
                <a:latin typeface="Arial"/>
                <a:cs typeface="Arial"/>
              </a:rPr>
              <a:t>spin for </a:t>
            </a:r>
            <a:r>
              <a:rPr sz="1100" spc="-5" dirty="0">
                <a:solidFill>
                  <a:srgbClr val="525252"/>
                </a:solidFill>
                <a:latin typeface="Arial"/>
                <a:cs typeface="Arial"/>
              </a:rPr>
              <a:t>block spins </a:t>
            </a:r>
            <a:r>
              <a:rPr sz="1100" dirty="0">
                <a:solidFill>
                  <a:srgbClr val="525252"/>
                </a:solidFill>
                <a:latin typeface="Arial"/>
                <a:cs typeface="Arial"/>
              </a:rPr>
              <a:t>a motor </a:t>
            </a:r>
            <a:r>
              <a:rPr sz="1100" spc="-5" dirty="0">
                <a:solidFill>
                  <a:srgbClr val="525252"/>
                </a:solidFill>
                <a:latin typeface="Arial"/>
                <a:cs typeface="Arial"/>
              </a:rPr>
              <a:t>in </a:t>
            </a:r>
            <a:r>
              <a:rPr sz="1100" dirty="0">
                <a:solidFill>
                  <a:srgbClr val="525252"/>
                </a:solidFill>
                <a:latin typeface="Arial"/>
                <a:cs typeface="Arial"/>
              </a:rPr>
              <a:t>a selected </a:t>
            </a:r>
            <a:r>
              <a:rPr sz="1100" spc="-5" dirty="0">
                <a:solidFill>
                  <a:srgbClr val="525252"/>
                </a:solidFill>
                <a:latin typeface="Arial"/>
                <a:cs typeface="Arial"/>
              </a:rPr>
              <a:t>direction </a:t>
            </a:r>
            <a:r>
              <a:rPr sz="1100" dirty="0">
                <a:solidFill>
                  <a:srgbClr val="525252"/>
                </a:solidFill>
                <a:latin typeface="Arial"/>
                <a:cs typeface="Arial"/>
              </a:rPr>
              <a:t>for a </a:t>
            </a:r>
            <a:r>
              <a:rPr sz="1100" spc="-5" dirty="0">
                <a:solidFill>
                  <a:srgbClr val="525252"/>
                </a:solidFill>
                <a:latin typeface="Arial"/>
                <a:cs typeface="Arial"/>
              </a:rPr>
              <a:t>selected distance </a:t>
            </a:r>
            <a:r>
              <a:rPr sz="1100" dirty="0">
                <a:solidFill>
                  <a:srgbClr val="525252"/>
                </a:solidFill>
                <a:latin typeface="Arial"/>
                <a:cs typeface="Arial"/>
              </a:rPr>
              <a:t>from </a:t>
            </a:r>
            <a:r>
              <a:rPr sz="1100" spc="-5" dirty="0">
                <a:solidFill>
                  <a:srgbClr val="525252"/>
                </a:solidFill>
                <a:latin typeface="Arial"/>
                <a:cs typeface="Arial"/>
              </a:rPr>
              <a:t>where  it is currently</a:t>
            </a:r>
            <a:r>
              <a:rPr sz="1100" spc="10" dirty="0">
                <a:solidFill>
                  <a:srgbClr val="525252"/>
                </a:solidFill>
                <a:latin typeface="Arial"/>
                <a:cs typeface="Arial"/>
              </a:rPr>
              <a:t> </a:t>
            </a:r>
            <a:r>
              <a:rPr sz="1100" spc="-5" dirty="0">
                <a:solidFill>
                  <a:srgbClr val="525252"/>
                </a:solidFill>
                <a:latin typeface="Arial"/>
                <a:cs typeface="Arial"/>
              </a:rPr>
              <a:t>located.</a:t>
            </a:r>
            <a:endParaRPr sz="1100">
              <a:latin typeface="Arial"/>
              <a:cs typeface="Arial"/>
            </a:endParaRPr>
          </a:p>
        </p:txBody>
      </p:sp>
      <p:sp>
        <p:nvSpPr>
          <p:cNvPr id="3" name="object 3"/>
          <p:cNvSpPr txBox="1"/>
          <p:nvPr/>
        </p:nvSpPr>
        <p:spPr>
          <a:xfrm>
            <a:off x="1084884" y="2389987"/>
            <a:ext cx="5652135" cy="581660"/>
          </a:xfrm>
          <a:prstGeom prst="rect">
            <a:avLst/>
          </a:prstGeom>
        </p:spPr>
        <p:txBody>
          <a:bodyPr vert="horz" wrap="square" lIns="0" tIns="13335" rIns="0" bIns="0" rtlCol="0">
            <a:spAutoFit/>
          </a:bodyPr>
          <a:lstStyle/>
          <a:p>
            <a:pPr marL="184785" marR="5080" indent="-172720">
              <a:lnSpc>
                <a:spcPct val="110500"/>
              </a:lnSpc>
              <a:spcBef>
                <a:spcPts val="105"/>
              </a:spcBef>
              <a:buClr>
                <a:srgbClr val="000000"/>
              </a:buClr>
              <a:buFont typeface="Symbol"/>
              <a:buChar char=""/>
              <a:tabLst>
                <a:tab pos="185420" algn="l"/>
              </a:tabLst>
            </a:pPr>
            <a:r>
              <a:rPr sz="1100" dirty="0">
                <a:solidFill>
                  <a:srgbClr val="525252"/>
                </a:solidFill>
                <a:latin typeface="Arial"/>
                <a:cs typeface="Arial"/>
              </a:rPr>
              <a:t>The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 </a:t>
            </a:r>
            <a:r>
              <a:rPr sz="1100" dirty="0">
                <a:solidFill>
                  <a:srgbClr val="525252"/>
                </a:solidFill>
                <a:latin typeface="Arial"/>
                <a:cs typeface="Arial"/>
              </a:rPr>
              <a:t>spins a </a:t>
            </a:r>
            <a:r>
              <a:rPr sz="1100" spc="-5" dirty="0">
                <a:solidFill>
                  <a:srgbClr val="525252"/>
                </a:solidFill>
                <a:latin typeface="Arial"/>
                <a:cs typeface="Arial"/>
              </a:rPr>
              <a:t>motor to </a:t>
            </a:r>
            <a:r>
              <a:rPr sz="1100" dirty="0">
                <a:solidFill>
                  <a:srgbClr val="525252"/>
                </a:solidFill>
                <a:latin typeface="Arial"/>
                <a:cs typeface="Arial"/>
              </a:rPr>
              <a:t>a selected </a:t>
            </a:r>
            <a:r>
              <a:rPr sz="1100" spc="-5" dirty="0">
                <a:solidFill>
                  <a:srgbClr val="525252"/>
                </a:solidFill>
                <a:latin typeface="Arial"/>
                <a:cs typeface="Arial"/>
              </a:rPr>
              <a:t>position </a:t>
            </a:r>
            <a:r>
              <a:rPr sz="1100" dirty="0">
                <a:solidFill>
                  <a:srgbClr val="525252"/>
                </a:solidFill>
                <a:latin typeface="Arial"/>
                <a:cs typeface="Arial"/>
              </a:rPr>
              <a:t>based on </a:t>
            </a:r>
            <a:r>
              <a:rPr sz="1100" spc="-5" dirty="0">
                <a:solidFill>
                  <a:srgbClr val="525252"/>
                </a:solidFill>
                <a:latin typeface="Arial"/>
                <a:cs typeface="Arial"/>
              </a:rPr>
              <a:t>the current  position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 The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 determines </a:t>
            </a:r>
            <a:r>
              <a:rPr sz="1100" dirty="0">
                <a:solidFill>
                  <a:srgbClr val="525252"/>
                </a:solidFill>
                <a:latin typeface="Arial"/>
                <a:cs typeface="Arial"/>
              </a:rPr>
              <a:t>the </a:t>
            </a:r>
            <a:r>
              <a:rPr sz="1100" spc="-5" dirty="0">
                <a:solidFill>
                  <a:srgbClr val="525252"/>
                </a:solidFill>
                <a:latin typeface="Arial"/>
                <a:cs typeface="Arial"/>
              </a:rPr>
              <a:t>best direction </a:t>
            </a:r>
            <a:r>
              <a:rPr sz="1100" dirty="0">
                <a:solidFill>
                  <a:srgbClr val="525252"/>
                </a:solidFill>
                <a:latin typeface="Arial"/>
                <a:cs typeface="Arial"/>
              </a:rPr>
              <a:t>to </a:t>
            </a:r>
            <a:r>
              <a:rPr sz="1100" spc="-5" dirty="0">
                <a:solidFill>
                  <a:srgbClr val="525252"/>
                </a:solidFill>
                <a:latin typeface="Arial"/>
                <a:cs typeface="Arial"/>
              </a:rPr>
              <a:t>rotate </a:t>
            </a:r>
            <a:r>
              <a:rPr sz="1100" dirty="0">
                <a:solidFill>
                  <a:srgbClr val="525252"/>
                </a:solidFill>
                <a:latin typeface="Arial"/>
                <a:cs typeface="Arial"/>
              </a:rPr>
              <a:t>in  order to get to the</a:t>
            </a:r>
            <a:r>
              <a:rPr sz="1100" spc="-55" dirty="0">
                <a:solidFill>
                  <a:srgbClr val="525252"/>
                </a:solidFill>
                <a:latin typeface="Arial"/>
                <a:cs typeface="Arial"/>
              </a:rPr>
              <a:t> </a:t>
            </a:r>
            <a:r>
              <a:rPr sz="1100" spc="-5" dirty="0">
                <a:solidFill>
                  <a:srgbClr val="525252"/>
                </a:solidFill>
                <a:latin typeface="Arial"/>
                <a:cs typeface="Arial"/>
              </a:rPr>
              <a:t>position.</a:t>
            </a:r>
            <a:endParaRPr sz="1100">
              <a:latin typeface="Arial"/>
              <a:cs typeface="Arial"/>
            </a:endParaRPr>
          </a:p>
        </p:txBody>
      </p:sp>
      <p:sp>
        <p:nvSpPr>
          <p:cNvPr id="4" name="object 4"/>
          <p:cNvSpPr txBox="1"/>
          <p:nvPr/>
        </p:nvSpPr>
        <p:spPr>
          <a:xfrm>
            <a:off x="1084884" y="4619980"/>
            <a:ext cx="5778500" cy="2738755"/>
          </a:xfrm>
          <a:prstGeom prst="rect">
            <a:avLst/>
          </a:prstGeom>
        </p:spPr>
        <p:txBody>
          <a:bodyPr vert="horz" wrap="square" lIns="0" tIns="12700" rIns="0" bIns="0" rtlCol="0">
            <a:spAutoFit/>
          </a:bodyPr>
          <a:lstStyle/>
          <a:p>
            <a:pPr marL="12700" marR="46990">
              <a:lnSpc>
                <a:spcPct val="124500"/>
              </a:lnSpc>
              <a:spcBef>
                <a:spcPts val="100"/>
              </a:spcBef>
            </a:pPr>
            <a:r>
              <a:rPr sz="1100" dirty="0">
                <a:solidFill>
                  <a:srgbClr val="525252"/>
                </a:solidFill>
                <a:latin typeface="Arial"/>
                <a:cs typeface="Arial"/>
              </a:rPr>
              <a:t>When </a:t>
            </a:r>
            <a:r>
              <a:rPr sz="1100" spc="-5" dirty="0">
                <a:solidFill>
                  <a:srgbClr val="525252"/>
                </a:solidFill>
                <a:latin typeface="Arial"/>
                <a:cs typeface="Arial"/>
              </a:rPr>
              <a:t>would </a:t>
            </a:r>
            <a:r>
              <a:rPr sz="1100" dirty="0">
                <a:solidFill>
                  <a:srgbClr val="525252"/>
                </a:solidFill>
                <a:latin typeface="Arial"/>
                <a:cs typeface="Arial"/>
              </a:rPr>
              <a:t>these </a:t>
            </a:r>
            <a:r>
              <a:rPr sz="1100" spc="-5" dirty="0">
                <a:solidFill>
                  <a:srgbClr val="525252"/>
                </a:solidFill>
                <a:latin typeface="Arial"/>
                <a:cs typeface="Arial"/>
              </a:rPr>
              <a:t>blocks </a:t>
            </a:r>
            <a:r>
              <a:rPr sz="1100" dirty="0">
                <a:solidFill>
                  <a:srgbClr val="525252"/>
                </a:solidFill>
                <a:latin typeface="Arial"/>
                <a:cs typeface="Arial"/>
              </a:rPr>
              <a:t>be used? </a:t>
            </a:r>
            <a:r>
              <a:rPr sz="1100" spc="-5" dirty="0">
                <a:solidFill>
                  <a:srgbClr val="525252"/>
                </a:solidFill>
                <a:latin typeface="Arial"/>
                <a:cs typeface="Arial"/>
              </a:rPr>
              <a:t>Imagine </a:t>
            </a:r>
            <a:r>
              <a:rPr sz="1100" dirty="0">
                <a:solidFill>
                  <a:srgbClr val="525252"/>
                </a:solidFill>
                <a:latin typeface="Arial"/>
                <a:cs typeface="Arial"/>
              </a:rPr>
              <a:t>that </a:t>
            </a:r>
            <a:r>
              <a:rPr sz="1100" spc="-5" dirty="0">
                <a:solidFill>
                  <a:srgbClr val="525252"/>
                </a:solidFill>
                <a:latin typeface="Arial"/>
                <a:cs typeface="Arial"/>
              </a:rPr>
              <a:t>you </a:t>
            </a:r>
            <a:r>
              <a:rPr sz="1100" dirty="0">
                <a:solidFill>
                  <a:srgbClr val="525252"/>
                </a:solidFill>
                <a:latin typeface="Arial"/>
                <a:cs typeface="Arial"/>
              </a:rPr>
              <a:t>program </a:t>
            </a:r>
            <a:r>
              <a:rPr sz="1100" spc="-5" dirty="0">
                <a:solidFill>
                  <a:srgbClr val="525252"/>
                </a:solidFill>
                <a:latin typeface="Arial"/>
                <a:cs typeface="Arial"/>
              </a:rPr>
              <a:t>your arm </a:t>
            </a:r>
            <a:r>
              <a:rPr sz="1100" dirty="0">
                <a:solidFill>
                  <a:srgbClr val="525252"/>
                </a:solidFill>
                <a:latin typeface="Arial"/>
                <a:cs typeface="Arial"/>
              </a:rPr>
              <a:t>to </a:t>
            </a:r>
            <a:r>
              <a:rPr sz="1100" spc="-5" dirty="0">
                <a:solidFill>
                  <a:srgbClr val="525252"/>
                </a:solidFill>
                <a:latin typeface="Arial"/>
                <a:cs typeface="Arial"/>
              </a:rPr>
              <a:t>raise </a:t>
            </a:r>
            <a:r>
              <a:rPr sz="1100" dirty="0">
                <a:solidFill>
                  <a:srgbClr val="525252"/>
                </a:solidFill>
                <a:latin typeface="Arial"/>
                <a:cs typeface="Arial"/>
              </a:rPr>
              <a:t>and </a:t>
            </a:r>
            <a:r>
              <a:rPr sz="1100" spc="-5" dirty="0">
                <a:solidFill>
                  <a:srgbClr val="525252"/>
                </a:solidFill>
                <a:latin typeface="Arial"/>
                <a:cs typeface="Arial"/>
              </a:rPr>
              <a:t>lower,  </a:t>
            </a:r>
            <a:r>
              <a:rPr sz="1100" dirty="0">
                <a:solidFill>
                  <a:srgbClr val="525252"/>
                </a:solidFill>
                <a:latin typeface="Arial"/>
                <a:cs typeface="Arial"/>
              </a:rPr>
              <a:t>but </a:t>
            </a:r>
            <a:r>
              <a:rPr sz="1100" spc="-5" dirty="0">
                <a:solidFill>
                  <a:srgbClr val="525252"/>
                </a:solidFill>
                <a:latin typeface="Arial"/>
                <a:cs typeface="Arial"/>
              </a:rPr>
              <a:t>when </a:t>
            </a:r>
            <a:r>
              <a:rPr sz="1100" dirty="0">
                <a:solidFill>
                  <a:srgbClr val="525252"/>
                </a:solidFill>
                <a:latin typeface="Arial"/>
                <a:cs typeface="Arial"/>
              </a:rPr>
              <a:t>it </a:t>
            </a:r>
            <a:r>
              <a:rPr sz="1100" spc="-5" dirty="0">
                <a:solidFill>
                  <a:srgbClr val="525252"/>
                </a:solidFill>
                <a:latin typeface="Arial"/>
                <a:cs typeface="Arial"/>
              </a:rPr>
              <a:t>lowers, it doesn't </a:t>
            </a:r>
            <a:r>
              <a:rPr sz="1100" dirty="0">
                <a:solidFill>
                  <a:srgbClr val="525252"/>
                </a:solidFill>
                <a:latin typeface="Arial"/>
                <a:cs typeface="Arial"/>
              </a:rPr>
              <a:t>fully </a:t>
            </a:r>
            <a:r>
              <a:rPr sz="1100" spc="-5" dirty="0">
                <a:solidFill>
                  <a:srgbClr val="525252"/>
                </a:solidFill>
                <a:latin typeface="Arial"/>
                <a:cs typeface="Arial"/>
              </a:rPr>
              <a:t>lower </a:t>
            </a:r>
            <a:r>
              <a:rPr sz="1100" dirty="0">
                <a:solidFill>
                  <a:srgbClr val="525252"/>
                </a:solidFill>
                <a:latin typeface="Arial"/>
                <a:cs typeface="Arial"/>
              </a:rPr>
              <a:t>back </a:t>
            </a:r>
            <a:r>
              <a:rPr sz="1100" spc="-5" dirty="0">
                <a:solidFill>
                  <a:srgbClr val="525252"/>
                </a:solidFill>
                <a:latin typeface="Arial"/>
                <a:cs typeface="Arial"/>
              </a:rPr>
              <a:t>down </a:t>
            </a:r>
            <a:r>
              <a:rPr sz="1100" dirty="0">
                <a:solidFill>
                  <a:srgbClr val="525252"/>
                </a:solidFill>
                <a:latin typeface="Arial"/>
                <a:cs typeface="Arial"/>
              </a:rPr>
              <a:t>to </a:t>
            </a:r>
            <a:r>
              <a:rPr sz="1100" spc="-5" dirty="0">
                <a:solidFill>
                  <a:srgbClr val="525252"/>
                </a:solidFill>
                <a:latin typeface="Arial"/>
                <a:cs typeface="Arial"/>
              </a:rPr>
              <a:t>its starting position </a:t>
            </a:r>
            <a:r>
              <a:rPr sz="1100" spc="-10" dirty="0">
                <a:solidFill>
                  <a:srgbClr val="525252"/>
                </a:solidFill>
                <a:latin typeface="Arial"/>
                <a:cs typeface="Arial"/>
              </a:rPr>
              <a:t>of </a:t>
            </a:r>
            <a:r>
              <a:rPr sz="1100" spc="-5" dirty="0">
                <a:solidFill>
                  <a:srgbClr val="525252"/>
                </a:solidFill>
                <a:latin typeface="Arial"/>
                <a:cs typeface="Arial"/>
              </a:rPr>
              <a:t>zero degrees.  Instead, </a:t>
            </a:r>
            <a:r>
              <a:rPr sz="1100" spc="-10" dirty="0">
                <a:solidFill>
                  <a:srgbClr val="525252"/>
                </a:solidFill>
                <a:latin typeface="Arial"/>
                <a:cs typeface="Arial"/>
              </a:rPr>
              <a:t>it </a:t>
            </a:r>
            <a:r>
              <a:rPr sz="1100" spc="-5" dirty="0">
                <a:solidFill>
                  <a:srgbClr val="525252"/>
                </a:solidFill>
                <a:latin typeface="Arial"/>
                <a:cs typeface="Arial"/>
              </a:rPr>
              <a:t>lowers back </a:t>
            </a:r>
            <a:r>
              <a:rPr sz="1100" dirty="0">
                <a:solidFill>
                  <a:srgbClr val="525252"/>
                </a:solidFill>
                <a:latin typeface="Arial"/>
                <a:cs typeface="Arial"/>
              </a:rPr>
              <a:t>to 15 </a:t>
            </a:r>
            <a:r>
              <a:rPr sz="1100" spc="-5" dirty="0">
                <a:solidFill>
                  <a:srgbClr val="525252"/>
                </a:solidFill>
                <a:latin typeface="Arial"/>
                <a:cs typeface="Arial"/>
              </a:rPr>
              <a:t>degrees. If you </a:t>
            </a:r>
            <a:r>
              <a:rPr sz="1100" dirty="0">
                <a:solidFill>
                  <a:srgbClr val="525252"/>
                </a:solidFill>
                <a:latin typeface="Arial"/>
                <a:cs typeface="Arial"/>
              </a:rPr>
              <a:t>then use the </a:t>
            </a:r>
            <a:r>
              <a:rPr sz="1100" i="1" spc="-5" dirty="0">
                <a:solidFill>
                  <a:srgbClr val="525252"/>
                </a:solidFill>
                <a:latin typeface="Arial"/>
                <a:cs typeface="Arial"/>
              </a:rPr>
              <a:t>spin </a:t>
            </a:r>
            <a:r>
              <a:rPr sz="1100" i="1" dirty="0">
                <a:solidFill>
                  <a:srgbClr val="525252"/>
                </a:solidFill>
                <a:latin typeface="Arial"/>
                <a:cs typeface="Arial"/>
              </a:rPr>
              <a:t>for </a:t>
            </a:r>
            <a:r>
              <a:rPr sz="1100" spc="-5" dirty="0">
                <a:solidFill>
                  <a:srgbClr val="525252"/>
                </a:solidFill>
                <a:latin typeface="Arial"/>
                <a:cs typeface="Arial"/>
              </a:rPr>
              <a:t>block </a:t>
            </a:r>
            <a:r>
              <a:rPr sz="1100" dirty="0">
                <a:solidFill>
                  <a:srgbClr val="525252"/>
                </a:solidFill>
                <a:latin typeface="Arial"/>
                <a:cs typeface="Arial"/>
              </a:rPr>
              <a:t>to </a:t>
            </a:r>
            <a:r>
              <a:rPr sz="1100" spc="-5" dirty="0">
                <a:solidFill>
                  <a:srgbClr val="525252"/>
                </a:solidFill>
                <a:latin typeface="Arial"/>
                <a:cs typeface="Arial"/>
              </a:rPr>
              <a:t>raise </a:t>
            </a:r>
            <a:r>
              <a:rPr sz="1100" dirty="0">
                <a:solidFill>
                  <a:srgbClr val="525252"/>
                </a:solidFill>
                <a:latin typeface="Arial"/>
                <a:cs typeface="Arial"/>
              </a:rPr>
              <a:t>it 90</a:t>
            </a:r>
            <a:r>
              <a:rPr sz="1100" spc="145"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12700" marR="444500">
              <a:lnSpc>
                <a:spcPct val="124500"/>
              </a:lnSpc>
            </a:pPr>
            <a:r>
              <a:rPr sz="1100" dirty="0">
                <a:solidFill>
                  <a:srgbClr val="525252"/>
                </a:solidFill>
                <a:latin typeface="Arial"/>
                <a:cs typeface="Arial"/>
              </a:rPr>
              <a:t>- the </a:t>
            </a:r>
            <a:r>
              <a:rPr sz="1100" spc="-5" dirty="0">
                <a:solidFill>
                  <a:srgbClr val="525252"/>
                </a:solidFill>
                <a:latin typeface="Arial"/>
                <a:cs typeface="Arial"/>
              </a:rPr>
              <a:t>arm will raise </a:t>
            </a:r>
            <a:r>
              <a:rPr sz="1100" dirty="0">
                <a:solidFill>
                  <a:srgbClr val="525252"/>
                </a:solidFill>
                <a:latin typeface="Arial"/>
                <a:cs typeface="Arial"/>
              </a:rPr>
              <a:t>90 </a:t>
            </a:r>
            <a:r>
              <a:rPr sz="1100" spc="-5" dirty="0">
                <a:solidFill>
                  <a:srgbClr val="525252"/>
                </a:solidFill>
                <a:latin typeface="Arial"/>
                <a:cs typeface="Arial"/>
              </a:rPr>
              <a:t>degrees from </a:t>
            </a:r>
            <a:r>
              <a:rPr sz="1100" dirty="0">
                <a:solidFill>
                  <a:srgbClr val="525252"/>
                </a:solidFill>
                <a:latin typeface="Arial"/>
                <a:cs typeface="Arial"/>
              </a:rPr>
              <a:t>where it </a:t>
            </a:r>
            <a:r>
              <a:rPr sz="1100" spc="-5" dirty="0">
                <a:solidFill>
                  <a:srgbClr val="525252"/>
                </a:solidFill>
                <a:latin typeface="Arial"/>
                <a:cs typeface="Arial"/>
              </a:rPr>
              <a:t>currently is </a:t>
            </a:r>
            <a:r>
              <a:rPr sz="1100" dirty="0">
                <a:solidFill>
                  <a:srgbClr val="525252"/>
                </a:solidFill>
                <a:latin typeface="Arial"/>
                <a:cs typeface="Arial"/>
              </a:rPr>
              <a:t>and </a:t>
            </a:r>
            <a:r>
              <a:rPr sz="1100" spc="-5" dirty="0">
                <a:solidFill>
                  <a:srgbClr val="525252"/>
                </a:solidFill>
                <a:latin typeface="Arial"/>
                <a:cs typeface="Arial"/>
              </a:rPr>
              <a:t>really </a:t>
            </a:r>
            <a:r>
              <a:rPr sz="1100" dirty="0">
                <a:solidFill>
                  <a:srgbClr val="525252"/>
                </a:solidFill>
                <a:latin typeface="Arial"/>
                <a:cs typeface="Arial"/>
              </a:rPr>
              <a:t>be </a:t>
            </a:r>
            <a:r>
              <a:rPr sz="1100" spc="-5" dirty="0">
                <a:solidFill>
                  <a:srgbClr val="525252"/>
                </a:solidFill>
                <a:latin typeface="Arial"/>
                <a:cs typeface="Arial"/>
              </a:rPr>
              <a:t>raised </a:t>
            </a:r>
            <a:r>
              <a:rPr sz="1100" dirty="0">
                <a:solidFill>
                  <a:srgbClr val="525252"/>
                </a:solidFill>
                <a:latin typeface="Arial"/>
                <a:cs typeface="Arial"/>
              </a:rPr>
              <a:t>up to 105  degrees.</a:t>
            </a:r>
            <a:endParaRPr sz="1100">
              <a:latin typeface="Arial"/>
              <a:cs typeface="Arial"/>
            </a:endParaRPr>
          </a:p>
          <a:p>
            <a:pPr>
              <a:lnSpc>
                <a:spcPct val="100000"/>
              </a:lnSpc>
              <a:spcBef>
                <a:spcPts val="35"/>
              </a:spcBef>
            </a:pPr>
            <a:endParaRPr sz="1400">
              <a:latin typeface="Arial"/>
              <a:cs typeface="Arial"/>
            </a:endParaRPr>
          </a:p>
          <a:p>
            <a:pPr marL="12700" marR="145415" algn="just">
              <a:lnSpc>
                <a:spcPct val="124500"/>
              </a:lnSpc>
            </a:pPr>
            <a:r>
              <a:rPr sz="1100" spc="-5" dirty="0">
                <a:solidFill>
                  <a:srgbClr val="525252"/>
                </a:solidFill>
                <a:latin typeface="Arial"/>
                <a:cs typeface="Arial"/>
              </a:rPr>
              <a:t>However, in </a:t>
            </a:r>
            <a:r>
              <a:rPr sz="1100" dirty="0">
                <a:solidFill>
                  <a:srgbClr val="525252"/>
                </a:solidFill>
                <a:latin typeface="Arial"/>
                <a:cs typeface="Arial"/>
              </a:rPr>
              <a:t>the same </a:t>
            </a:r>
            <a:r>
              <a:rPr sz="1100" spc="-5" dirty="0">
                <a:solidFill>
                  <a:srgbClr val="525252"/>
                </a:solidFill>
                <a:latin typeface="Arial"/>
                <a:cs typeface="Arial"/>
              </a:rPr>
              <a:t>situation, </a:t>
            </a:r>
            <a:r>
              <a:rPr sz="1100" spc="-10" dirty="0">
                <a:solidFill>
                  <a:srgbClr val="525252"/>
                </a:solidFill>
                <a:latin typeface="Arial"/>
                <a:cs typeface="Arial"/>
              </a:rPr>
              <a:t>if </a:t>
            </a:r>
            <a:r>
              <a:rPr sz="1100" dirty="0">
                <a:solidFill>
                  <a:srgbClr val="525252"/>
                </a:solidFill>
                <a:latin typeface="Arial"/>
                <a:cs typeface="Arial"/>
              </a:rPr>
              <a:t>the </a:t>
            </a:r>
            <a:r>
              <a:rPr sz="1100" spc="-5" dirty="0">
                <a:solidFill>
                  <a:srgbClr val="525252"/>
                </a:solidFill>
                <a:latin typeface="Arial"/>
                <a:cs typeface="Arial"/>
              </a:rPr>
              <a:t>arm is </a:t>
            </a:r>
            <a:r>
              <a:rPr sz="1100" spc="-10" dirty="0">
                <a:solidFill>
                  <a:srgbClr val="525252"/>
                </a:solidFill>
                <a:latin typeface="Arial"/>
                <a:cs typeface="Arial"/>
              </a:rPr>
              <a:t>at </a:t>
            </a:r>
            <a:r>
              <a:rPr sz="1100" dirty="0">
                <a:solidFill>
                  <a:srgbClr val="525252"/>
                </a:solidFill>
                <a:latin typeface="Arial"/>
                <a:cs typeface="Arial"/>
              </a:rPr>
              <a:t>15 </a:t>
            </a:r>
            <a:r>
              <a:rPr sz="1100" spc="-5" dirty="0">
                <a:solidFill>
                  <a:srgbClr val="525252"/>
                </a:solidFill>
                <a:latin typeface="Arial"/>
                <a:cs typeface="Arial"/>
              </a:rPr>
              <a:t>degrees </a:t>
            </a:r>
            <a:r>
              <a:rPr sz="1100" dirty="0">
                <a:solidFill>
                  <a:srgbClr val="525252"/>
                </a:solidFill>
                <a:latin typeface="Arial"/>
                <a:cs typeface="Arial"/>
              </a:rPr>
              <a:t>and the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 is  </a:t>
            </a:r>
            <a:r>
              <a:rPr sz="1100" dirty="0">
                <a:solidFill>
                  <a:srgbClr val="525252"/>
                </a:solidFill>
                <a:latin typeface="Arial"/>
                <a:cs typeface="Arial"/>
              </a:rPr>
              <a:t>used to </a:t>
            </a:r>
            <a:r>
              <a:rPr sz="1100" spc="-5" dirty="0">
                <a:solidFill>
                  <a:srgbClr val="525252"/>
                </a:solidFill>
                <a:latin typeface="Arial"/>
                <a:cs typeface="Arial"/>
              </a:rPr>
              <a:t>raise it </a:t>
            </a:r>
            <a:r>
              <a:rPr sz="1100" dirty="0">
                <a:solidFill>
                  <a:srgbClr val="525252"/>
                </a:solidFill>
                <a:latin typeface="Arial"/>
                <a:cs typeface="Arial"/>
              </a:rPr>
              <a:t>to 90 </a:t>
            </a:r>
            <a:r>
              <a:rPr sz="1100" spc="-5" dirty="0">
                <a:solidFill>
                  <a:srgbClr val="525252"/>
                </a:solidFill>
                <a:latin typeface="Arial"/>
                <a:cs typeface="Arial"/>
              </a:rPr>
              <a:t>degrees, </a:t>
            </a:r>
            <a:r>
              <a:rPr sz="1100" dirty="0">
                <a:solidFill>
                  <a:srgbClr val="525252"/>
                </a:solidFill>
                <a:latin typeface="Arial"/>
                <a:cs typeface="Arial"/>
              </a:rPr>
              <a:t>the </a:t>
            </a:r>
            <a:r>
              <a:rPr sz="1100" spc="-5" dirty="0">
                <a:solidFill>
                  <a:srgbClr val="525252"/>
                </a:solidFill>
                <a:latin typeface="Arial"/>
                <a:cs typeface="Arial"/>
              </a:rPr>
              <a:t>arm </a:t>
            </a:r>
            <a:r>
              <a:rPr sz="1100" spc="-10" dirty="0">
                <a:solidFill>
                  <a:srgbClr val="525252"/>
                </a:solidFill>
                <a:latin typeface="Arial"/>
                <a:cs typeface="Arial"/>
              </a:rPr>
              <a:t>will </a:t>
            </a:r>
            <a:r>
              <a:rPr sz="1100" spc="-5" dirty="0">
                <a:solidFill>
                  <a:srgbClr val="525252"/>
                </a:solidFill>
                <a:latin typeface="Arial"/>
                <a:cs typeface="Arial"/>
              </a:rPr>
              <a:t>raise </a:t>
            </a:r>
            <a:r>
              <a:rPr sz="1100" spc="-10" dirty="0">
                <a:solidFill>
                  <a:srgbClr val="525252"/>
                </a:solidFill>
                <a:latin typeface="Arial"/>
                <a:cs typeface="Arial"/>
              </a:rPr>
              <a:t>75 </a:t>
            </a:r>
            <a:r>
              <a:rPr sz="1100" spc="-5" dirty="0">
                <a:solidFill>
                  <a:srgbClr val="525252"/>
                </a:solidFill>
                <a:latin typeface="Arial"/>
                <a:cs typeface="Arial"/>
              </a:rPr>
              <a:t>degrees </a:t>
            </a:r>
            <a:r>
              <a:rPr sz="1100" dirty="0">
                <a:solidFill>
                  <a:srgbClr val="525252"/>
                </a:solidFill>
                <a:latin typeface="Arial"/>
                <a:cs typeface="Arial"/>
              </a:rPr>
              <a:t>to </a:t>
            </a:r>
            <a:r>
              <a:rPr sz="1100" spc="-5" dirty="0">
                <a:solidFill>
                  <a:srgbClr val="525252"/>
                </a:solidFill>
                <a:latin typeface="Arial"/>
                <a:cs typeface="Arial"/>
              </a:rPr>
              <a:t>reach </a:t>
            </a:r>
            <a:r>
              <a:rPr sz="1100" dirty="0">
                <a:solidFill>
                  <a:srgbClr val="525252"/>
                </a:solidFill>
                <a:latin typeface="Arial"/>
                <a:cs typeface="Arial"/>
              </a:rPr>
              <a:t>the </a:t>
            </a:r>
            <a:r>
              <a:rPr sz="1100" spc="-5" dirty="0">
                <a:solidFill>
                  <a:srgbClr val="525252"/>
                </a:solidFill>
                <a:latin typeface="Arial"/>
                <a:cs typeface="Arial"/>
              </a:rPr>
              <a:t>desired position </a:t>
            </a:r>
            <a:r>
              <a:rPr sz="1100" spc="-10" dirty="0">
                <a:solidFill>
                  <a:srgbClr val="525252"/>
                </a:solidFill>
                <a:latin typeface="Arial"/>
                <a:cs typeface="Arial"/>
              </a:rPr>
              <a:t>of  </a:t>
            </a:r>
            <a:r>
              <a:rPr sz="1100" dirty="0">
                <a:solidFill>
                  <a:srgbClr val="525252"/>
                </a:solidFill>
                <a:latin typeface="Arial"/>
                <a:cs typeface="Arial"/>
              </a:rPr>
              <a:t>90</a:t>
            </a:r>
            <a:r>
              <a:rPr sz="1100" spc="-5" dirty="0">
                <a:solidFill>
                  <a:srgbClr val="525252"/>
                </a:solidFill>
                <a:latin typeface="Arial"/>
                <a:cs typeface="Arial"/>
              </a:rPr>
              <a:t> degrees.</a:t>
            </a:r>
            <a:endParaRPr sz="1100">
              <a:latin typeface="Arial"/>
              <a:cs typeface="Arial"/>
            </a:endParaRPr>
          </a:p>
          <a:p>
            <a:pPr>
              <a:lnSpc>
                <a:spcPct val="100000"/>
              </a:lnSpc>
              <a:spcBef>
                <a:spcPts val="40"/>
              </a:spcBef>
            </a:pPr>
            <a:endParaRPr sz="1400">
              <a:latin typeface="Arial"/>
              <a:cs typeface="Arial"/>
            </a:endParaRPr>
          </a:p>
          <a:p>
            <a:pPr marL="12700" marR="5080">
              <a:lnSpc>
                <a:spcPct val="124100"/>
              </a:lnSpc>
            </a:pPr>
            <a:r>
              <a:rPr sz="1100" dirty="0">
                <a:solidFill>
                  <a:srgbClr val="525252"/>
                </a:solidFill>
                <a:latin typeface="Arial"/>
                <a:cs typeface="Arial"/>
              </a:rPr>
              <a:t>This </a:t>
            </a:r>
            <a:r>
              <a:rPr sz="1100" spc="-5" dirty="0">
                <a:solidFill>
                  <a:srgbClr val="525252"/>
                </a:solidFill>
                <a:latin typeface="Arial"/>
                <a:cs typeface="Arial"/>
              </a:rPr>
              <a:t>is important </a:t>
            </a:r>
            <a:r>
              <a:rPr sz="1100" dirty="0">
                <a:solidFill>
                  <a:srgbClr val="525252"/>
                </a:solidFill>
                <a:latin typeface="Arial"/>
                <a:cs typeface="Arial"/>
              </a:rPr>
              <a:t>to </a:t>
            </a:r>
            <a:r>
              <a:rPr sz="1100" spc="-5" dirty="0">
                <a:solidFill>
                  <a:srgbClr val="525252"/>
                </a:solidFill>
                <a:latin typeface="Arial"/>
                <a:cs typeface="Arial"/>
              </a:rPr>
              <a:t>understand, because </a:t>
            </a:r>
            <a:r>
              <a:rPr sz="1100" spc="-10" dirty="0">
                <a:solidFill>
                  <a:srgbClr val="525252"/>
                </a:solidFill>
                <a:latin typeface="Arial"/>
                <a:cs typeface="Arial"/>
              </a:rPr>
              <a:t>if </a:t>
            </a:r>
            <a:r>
              <a:rPr sz="1100" dirty="0">
                <a:solidFill>
                  <a:srgbClr val="525252"/>
                </a:solidFill>
                <a:latin typeface="Arial"/>
                <a:cs typeface="Arial"/>
              </a:rPr>
              <a:t>the </a:t>
            </a:r>
            <a:r>
              <a:rPr sz="1100" spc="-5" dirty="0">
                <a:solidFill>
                  <a:srgbClr val="525252"/>
                </a:solidFill>
                <a:latin typeface="Arial"/>
                <a:cs typeface="Arial"/>
              </a:rPr>
              <a:t>s</a:t>
            </a:r>
            <a:r>
              <a:rPr sz="1100" i="1" spc="-5" dirty="0">
                <a:solidFill>
                  <a:srgbClr val="525252"/>
                </a:solidFill>
                <a:latin typeface="Arial"/>
                <a:cs typeface="Arial"/>
              </a:rPr>
              <a:t>pin for </a:t>
            </a:r>
            <a:r>
              <a:rPr sz="1100" spc="-5" dirty="0">
                <a:solidFill>
                  <a:srgbClr val="525252"/>
                </a:solidFill>
                <a:latin typeface="Arial"/>
                <a:cs typeface="Arial"/>
              </a:rPr>
              <a:t>block is </a:t>
            </a:r>
            <a:r>
              <a:rPr sz="1100" dirty="0">
                <a:solidFill>
                  <a:srgbClr val="525252"/>
                </a:solidFill>
                <a:latin typeface="Arial"/>
                <a:cs typeface="Arial"/>
              </a:rPr>
              <a:t>used and </a:t>
            </a:r>
            <a:r>
              <a:rPr sz="1100" spc="-5" dirty="0">
                <a:solidFill>
                  <a:srgbClr val="525252"/>
                </a:solidFill>
                <a:latin typeface="Arial"/>
                <a:cs typeface="Arial"/>
              </a:rPr>
              <a:t>the arm is </a:t>
            </a:r>
            <a:r>
              <a:rPr sz="1100" dirty="0">
                <a:solidFill>
                  <a:srgbClr val="525252"/>
                </a:solidFill>
                <a:latin typeface="Arial"/>
                <a:cs typeface="Arial"/>
              </a:rPr>
              <a:t>not fully  </a:t>
            </a:r>
            <a:r>
              <a:rPr sz="1100" spc="-5" dirty="0">
                <a:solidFill>
                  <a:srgbClr val="525252"/>
                </a:solidFill>
                <a:latin typeface="Arial"/>
                <a:cs typeface="Arial"/>
              </a:rPr>
              <a:t>lowered </a:t>
            </a:r>
            <a:r>
              <a:rPr sz="1100" dirty="0">
                <a:solidFill>
                  <a:srgbClr val="525252"/>
                </a:solidFill>
                <a:latin typeface="Arial"/>
                <a:cs typeface="Arial"/>
              </a:rPr>
              <a:t>or the </a:t>
            </a:r>
            <a:r>
              <a:rPr sz="1100" spc="-5" dirty="0">
                <a:solidFill>
                  <a:srgbClr val="525252"/>
                </a:solidFill>
                <a:latin typeface="Arial"/>
                <a:cs typeface="Arial"/>
              </a:rPr>
              <a:t>claw was </a:t>
            </a:r>
            <a:r>
              <a:rPr sz="1100" dirty="0">
                <a:solidFill>
                  <a:srgbClr val="525252"/>
                </a:solidFill>
                <a:latin typeface="Arial"/>
                <a:cs typeface="Arial"/>
              </a:rPr>
              <a:t>not </a:t>
            </a:r>
            <a:r>
              <a:rPr sz="1100" spc="-5" dirty="0">
                <a:solidFill>
                  <a:srgbClr val="525252"/>
                </a:solidFill>
                <a:latin typeface="Arial"/>
                <a:cs typeface="Arial"/>
              </a:rPr>
              <a:t>fully closed,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or </a:t>
            </a:r>
            <a:r>
              <a:rPr sz="1100" spc="-5" dirty="0">
                <a:solidFill>
                  <a:srgbClr val="525252"/>
                </a:solidFill>
                <a:latin typeface="Arial"/>
                <a:cs typeface="Arial"/>
              </a:rPr>
              <a:t>claw could </a:t>
            </a:r>
            <a:r>
              <a:rPr sz="1100" dirty="0">
                <a:solidFill>
                  <a:srgbClr val="525252"/>
                </a:solidFill>
                <a:latin typeface="Arial"/>
                <a:cs typeface="Arial"/>
              </a:rPr>
              <a:t>approach </a:t>
            </a:r>
            <a:r>
              <a:rPr sz="1100" spc="-10" dirty="0">
                <a:solidFill>
                  <a:srgbClr val="525252"/>
                </a:solidFill>
                <a:latin typeface="Arial"/>
                <a:cs typeface="Arial"/>
              </a:rPr>
              <a:t>its </a:t>
            </a:r>
            <a:r>
              <a:rPr sz="1100" spc="-5" dirty="0">
                <a:solidFill>
                  <a:srgbClr val="525252"/>
                </a:solidFill>
                <a:latin typeface="Arial"/>
                <a:cs typeface="Arial"/>
              </a:rPr>
              <a:t>limit </a:t>
            </a:r>
            <a:r>
              <a:rPr sz="1100" dirty="0">
                <a:solidFill>
                  <a:srgbClr val="525252"/>
                </a:solidFill>
                <a:latin typeface="Arial"/>
                <a:cs typeface="Arial"/>
              </a:rPr>
              <a:t>for how </a:t>
            </a:r>
            <a:r>
              <a:rPr sz="1100" spc="5" dirty="0">
                <a:solidFill>
                  <a:srgbClr val="525252"/>
                </a:solidFill>
                <a:latin typeface="Arial"/>
                <a:cs typeface="Arial"/>
              </a:rPr>
              <a:t>far </a:t>
            </a:r>
            <a:r>
              <a:rPr sz="1100" spc="-5" dirty="0">
                <a:solidFill>
                  <a:srgbClr val="525252"/>
                </a:solidFill>
                <a:latin typeface="Arial"/>
                <a:cs typeface="Arial"/>
              </a:rPr>
              <a:t>it  </a:t>
            </a:r>
            <a:r>
              <a:rPr sz="1100" dirty="0">
                <a:solidFill>
                  <a:srgbClr val="525252"/>
                </a:solidFill>
                <a:latin typeface="Arial"/>
                <a:cs typeface="Arial"/>
              </a:rPr>
              <a:t>can</a:t>
            </a:r>
            <a:r>
              <a:rPr sz="1100" spc="-5" dirty="0">
                <a:solidFill>
                  <a:srgbClr val="525252"/>
                </a:solidFill>
                <a:latin typeface="Arial"/>
                <a:cs typeface="Arial"/>
              </a:rPr>
              <a:t> move.</a:t>
            </a:r>
            <a:endParaRPr sz="1100">
              <a:latin typeface="Arial"/>
              <a:cs typeface="Arial"/>
            </a:endParaRPr>
          </a:p>
        </p:txBody>
      </p:sp>
      <p:sp>
        <p:nvSpPr>
          <p:cNvPr id="5" name="object 5"/>
          <p:cNvSpPr/>
          <p:nvPr/>
        </p:nvSpPr>
        <p:spPr>
          <a:xfrm>
            <a:off x="2393950" y="931291"/>
            <a:ext cx="3174111" cy="145034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89123" y="926591"/>
            <a:ext cx="3183890" cy="1459865"/>
          </a:xfrm>
          <a:custGeom>
            <a:avLst/>
            <a:gdLst/>
            <a:ahLst/>
            <a:cxnLst/>
            <a:rect l="l" t="t" r="r" b="b"/>
            <a:pathLst>
              <a:path w="3183890" h="1459864">
                <a:moveTo>
                  <a:pt x="0" y="1459865"/>
                </a:moveTo>
                <a:lnTo>
                  <a:pt x="3183636" y="1459865"/>
                </a:lnTo>
                <a:lnTo>
                  <a:pt x="3183636" y="0"/>
                </a:lnTo>
                <a:lnTo>
                  <a:pt x="0" y="0"/>
                </a:lnTo>
                <a:lnTo>
                  <a:pt x="0" y="1459865"/>
                </a:lnTo>
                <a:close/>
              </a:path>
            </a:pathLst>
          </a:custGeom>
          <a:ln w="9524">
            <a:solidFill>
              <a:srgbClr val="BEBEBE"/>
            </a:solidFill>
          </a:ln>
        </p:spPr>
        <p:txBody>
          <a:bodyPr wrap="square" lIns="0" tIns="0" rIns="0" bIns="0" rtlCol="0"/>
          <a:lstStyle/>
          <a:p>
            <a:endParaRPr/>
          </a:p>
        </p:txBody>
      </p:sp>
      <p:sp>
        <p:nvSpPr>
          <p:cNvPr id="7" name="object 7"/>
          <p:cNvSpPr/>
          <p:nvPr/>
        </p:nvSpPr>
        <p:spPr>
          <a:xfrm>
            <a:off x="2393950" y="3157473"/>
            <a:ext cx="3174238" cy="148526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89123" y="3152648"/>
            <a:ext cx="3183890" cy="1494790"/>
          </a:xfrm>
          <a:custGeom>
            <a:avLst/>
            <a:gdLst/>
            <a:ahLst/>
            <a:cxnLst/>
            <a:rect l="l" t="t" r="r" b="b"/>
            <a:pathLst>
              <a:path w="3183890" h="1494789">
                <a:moveTo>
                  <a:pt x="0" y="1494789"/>
                </a:moveTo>
                <a:lnTo>
                  <a:pt x="3183763" y="1494789"/>
                </a:lnTo>
                <a:lnTo>
                  <a:pt x="3183763" y="0"/>
                </a:lnTo>
                <a:lnTo>
                  <a:pt x="0" y="0"/>
                </a:lnTo>
                <a:lnTo>
                  <a:pt x="0" y="149478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3684244"/>
            <a:ext cx="5764530" cy="1315085"/>
          </a:xfrm>
          <a:prstGeom prst="rect">
            <a:avLst/>
          </a:prstGeom>
        </p:spPr>
        <p:txBody>
          <a:bodyPr vert="horz" wrap="square" lIns="0" tIns="12700" rIns="0" bIns="0" rtlCol="0">
            <a:spAutoFit/>
          </a:bodyPr>
          <a:lstStyle/>
          <a:p>
            <a:pPr marL="12700" marR="371475">
              <a:lnSpc>
                <a:spcPct val="123600"/>
              </a:lnSpc>
              <a:spcBef>
                <a:spcPts val="100"/>
              </a:spcBef>
            </a:pPr>
            <a:r>
              <a:rPr sz="1100" dirty="0">
                <a:solidFill>
                  <a:srgbClr val="525252"/>
                </a:solidFill>
                <a:latin typeface="Arial"/>
                <a:cs typeface="Arial"/>
              </a:rPr>
              <a:t>Let's </a:t>
            </a:r>
            <a:r>
              <a:rPr sz="1100" spc="-10" dirty="0">
                <a:solidFill>
                  <a:srgbClr val="525252"/>
                </a:solidFill>
                <a:latin typeface="Arial"/>
                <a:cs typeface="Arial"/>
              </a:rPr>
              <a:t>look at </a:t>
            </a:r>
            <a:r>
              <a:rPr sz="1100" spc="-5" dirty="0">
                <a:solidFill>
                  <a:srgbClr val="525252"/>
                </a:solidFill>
                <a:latin typeface="Arial"/>
                <a:cs typeface="Arial"/>
              </a:rPr>
              <a:t>blocks </a:t>
            </a:r>
            <a:r>
              <a:rPr sz="1100" dirty="0">
                <a:solidFill>
                  <a:srgbClr val="525252"/>
                </a:solidFill>
                <a:latin typeface="Arial"/>
                <a:cs typeface="Arial"/>
              </a:rPr>
              <a:t>to </a:t>
            </a:r>
            <a:r>
              <a:rPr sz="1100" spc="-5" dirty="0">
                <a:solidFill>
                  <a:srgbClr val="525252"/>
                </a:solidFill>
                <a:latin typeface="Arial"/>
                <a:cs typeface="Arial"/>
              </a:rPr>
              <a:t>use with </a:t>
            </a:r>
            <a:r>
              <a:rPr sz="1100" dirty="0">
                <a:solidFill>
                  <a:srgbClr val="525252"/>
                </a:solidFill>
                <a:latin typeface="Arial"/>
                <a:cs typeface="Arial"/>
              </a:rPr>
              <a:t>the </a:t>
            </a:r>
            <a:r>
              <a:rPr sz="1100" i="1" spc="-5" dirty="0">
                <a:solidFill>
                  <a:srgbClr val="525252"/>
                </a:solidFill>
                <a:latin typeface="Arial"/>
                <a:cs typeface="Arial"/>
              </a:rPr>
              <a:t>spin for </a:t>
            </a:r>
            <a:r>
              <a:rPr sz="1100" dirty="0">
                <a:solidFill>
                  <a:srgbClr val="525252"/>
                </a:solidFill>
                <a:latin typeface="Arial"/>
                <a:cs typeface="Arial"/>
              </a:rPr>
              <a:t>and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blocks that help </a:t>
            </a:r>
            <a:r>
              <a:rPr sz="1100" dirty="0">
                <a:solidFill>
                  <a:srgbClr val="525252"/>
                </a:solidFill>
                <a:latin typeface="Arial"/>
                <a:cs typeface="Arial"/>
              </a:rPr>
              <a:t>them to  </a:t>
            </a:r>
            <a:r>
              <a:rPr sz="1100" spc="-5" dirty="0">
                <a:solidFill>
                  <a:srgbClr val="525252"/>
                </a:solidFill>
                <a:latin typeface="Arial"/>
                <a:cs typeface="Arial"/>
              </a:rPr>
              <a:t>program your </a:t>
            </a:r>
            <a:r>
              <a:rPr sz="1100" dirty="0">
                <a:solidFill>
                  <a:srgbClr val="525252"/>
                </a:solidFill>
                <a:latin typeface="Arial"/>
                <a:cs typeface="Arial"/>
              </a:rPr>
              <a:t>robot more</a:t>
            </a:r>
            <a:r>
              <a:rPr sz="1100" spc="-20" dirty="0">
                <a:solidFill>
                  <a:srgbClr val="525252"/>
                </a:solidFill>
                <a:latin typeface="Arial"/>
                <a:cs typeface="Arial"/>
              </a:rPr>
              <a:t> </a:t>
            </a:r>
            <a:r>
              <a:rPr sz="1100" spc="-5" dirty="0">
                <a:solidFill>
                  <a:srgbClr val="525252"/>
                </a:solidFill>
                <a:latin typeface="Arial"/>
                <a:cs typeface="Arial"/>
              </a:rPr>
              <a:t>precisely.</a:t>
            </a:r>
            <a:endParaRPr sz="1100">
              <a:latin typeface="Arial"/>
              <a:cs typeface="Arial"/>
            </a:endParaRPr>
          </a:p>
          <a:p>
            <a:pPr marL="184785" marR="5080" indent="-172720">
              <a:lnSpc>
                <a:spcPct val="110000"/>
              </a:lnSpc>
              <a:spcBef>
                <a:spcPts val="1080"/>
              </a:spcBef>
              <a:buClr>
                <a:srgbClr val="000000"/>
              </a:buClr>
              <a:buFont typeface="Symbol"/>
              <a:buChar char=""/>
              <a:tabLst>
                <a:tab pos="185420" algn="l"/>
              </a:tabLst>
            </a:pPr>
            <a:r>
              <a:rPr sz="1100" dirty="0">
                <a:solidFill>
                  <a:srgbClr val="525252"/>
                </a:solidFill>
                <a:latin typeface="Arial"/>
                <a:cs typeface="Arial"/>
              </a:rPr>
              <a:t>The </a:t>
            </a:r>
            <a:r>
              <a:rPr sz="1100" i="1" dirty="0">
                <a:solidFill>
                  <a:srgbClr val="525252"/>
                </a:solidFill>
                <a:latin typeface="Arial"/>
                <a:cs typeface="Arial"/>
              </a:rPr>
              <a:t>set </a:t>
            </a:r>
            <a:r>
              <a:rPr sz="1100" i="1" spc="-5" dirty="0">
                <a:solidFill>
                  <a:srgbClr val="525252"/>
                </a:solidFill>
                <a:latin typeface="Arial"/>
                <a:cs typeface="Arial"/>
              </a:rPr>
              <a:t>motor timeout </a:t>
            </a:r>
            <a:r>
              <a:rPr sz="1100" spc="-5" dirty="0">
                <a:solidFill>
                  <a:srgbClr val="525252"/>
                </a:solidFill>
                <a:latin typeface="Arial"/>
                <a:cs typeface="Arial"/>
              </a:rPr>
              <a:t>block </a:t>
            </a:r>
            <a:r>
              <a:rPr sz="1100" dirty="0">
                <a:solidFill>
                  <a:srgbClr val="525252"/>
                </a:solidFill>
                <a:latin typeface="Arial"/>
                <a:cs typeface="Arial"/>
              </a:rPr>
              <a:t>is used to </a:t>
            </a:r>
            <a:r>
              <a:rPr sz="1100" spc="-5" dirty="0">
                <a:solidFill>
                  <a:srgbClr val="525252"/>
                </a:solidFill>
                <a:latin typeface="Arial"/>
                <a:cs typeface="Arial"/>
              </a:rPr>
              <a:t>prevent motion </a:t>
            </a:r>
            <a:r>
              <a:rPr sz="1100" dirty="0">
                <a:solidFill>
                  <a:srgbClr val="525252"/>
                </a:solidFill>
                <a:latin typeface="Arial"/>
                <a:cs typeface="Arial"/>
              </a:rPr>
              <a:t>blocks </a:t>
            </a:r>
            <a:r>
              <a:rPr sz="1100" spc="-5" dirty="0">
                <a:solidFill>
                  <a:srgbClr val="525252"/>
                </a:solidFill>
                <a:latin typeface="Arial"/>
                <a:cs typeface="Arial"/>
              </a:rPr>
              <a:t>that </a:t>
            </a:r>
            <a:r>
              <a:rPr sz="1100" dirty="0">
                <a:solidFill>
                  <a:srgbClr val="525252"/>
                </a:solidFill>
                <a:latin typeface="Arial"/>
                <a:cs typeface="Arial"/>
              </a:rPr>
              <a:t>do not </a:t>
            </a:r>
            <a:r>
              <a:rPr sz="1100" spc="-5" dirty="0">
                <a:solidFill>
                  <a:srgbClr val="525252"/>
                </a:solidFill>
                <a:latin typeface="Arial"/>
                <a:cs typeface="Arial"/>
              </a:rPr>
              <a:t>reach their  position </a:t>
            </a:r>
            <a:r>
              <a:rPr sz="1100" dirty="0">
                <a:solidFill>
                  <a:srgbClr val="525252"/>
                </a:solidFill>
                <a:latin typeface="Arial"/>
                <a:cs typeface="Arial"/>
              </a:rPr>
              <a:t>from </a:t>
            </a:r>
            <a:r>
              <a:rPr sz="1100" spc="-5" dirty="0">
                <a:solidFill>
                  <a:srgbClr val="525252"/>
                </a:solidFill>
                <a:latin typeface="Arial"/>
                <a:cs typeface="Arial"/>
              </a:rPr>
              <a:t>preventing </a:t>
            </a:r>
            <a:r>
              <a:rPr sz="1100" dirty="0">
                <a:solidFill>
                  <a:srgbClr val="525252"/>
                </a:solidFill>
                <a:latin typeface="Arial"/>
                <a:cs typeface="Arial"/>
              </a:rPr>
              <a:t>other </a:t>
            </a:r>
            <a:r>
              <a:rPr sz="1100" spc="-5" dirty="0">
                <a:solidFill>
                  <a:srgbClr val="525252"/>
                </a:solidFill>
                <a:latin typeface="Arial"/>
                <a:cs typeface="Arial"/>
              </a:rPr>
              <a:t>blocks in </a:t>
            </a:r>
            <a:r>
              <a:rPr sz="1100" dirty="0">
                <a:solidFill>
                  <a:srgbClr val="525252"/>
                </a:solidFill>
                <a:latin typeface="Arial"/>
                <a:cs typeface="Arial"/>
              </a:rPr>
              <a:t>the </a:t>
            </a:r>
            <a:r>
              <a:rPr sz="1100" spc="-5" dirty="0">
                <a:solidFill>
                  <a:srgbClr val="525252"/>
                </a:solidFill>
                <a:latin typeface="Arial"/>
                <a:cs typeface="Arial"/>
              </a:rPr>
              <a:t>stack from running. An example </a:t>
            </a:r>
            <a:r>
              <a:rPr sz="1100" spc="-10" dirty="0">
                <a:solidFill>
                  <a:srgbClr val="525252"/>
                </a:solidFill>
                <a:latin typeface="Arial"/>
                <a:cs typeface="Arial"/>
              </a:rPr>
              <a:t>of </a:t>
            </a:r>
            <a:r>
              <a:rPr sz="1100" dirty="0">
                <a:solidFill>
                  <a:srgbClr val="525252"/>
                </a:solidFill>
                <a:latin typeface="Arial"/>
                <a:cs typeface="Arial"/>
              </a:rPr>
              <a:t>a </a:t>
            </a:r>
            <a:r>
              <a:rPr sz="1100" spc="-5" dirty="0">
                <a:solidFill>
                  <a:srgbClr val="525252"/>
                </a:solidFill>
                <a:latin typeface="Arial"/>
                <a:cs typeface="Arial"/>
              </a:rPr>
              <a:t>motor not  reaching its position is </a:t>
            </a:r>
            <a:r>
              <a:rPr sz="1100" spc="-10" dirty="0">
                <a:solidFill>
                  <a:srgbClr val="525252"/>
                </a:solidFill>
                <a:latin typeface="Arial"/>
                <a:cs typeface="Arial"/>
              </a:rPr>
              <a:t>an </a:t>
            </a:r>
            <a:r>
              <a:rPr sz="1100" spc="-5" dirty="0">
                <a:solidFill>
                  <a:srgbClr val="525252"/>
                </a:solidFill>
                <a:latin typeface="Arial"/>
                <a:cs typeface="Arial"/>
              </a:rPr>
              <a:t>arm </a:t>
            </a:r>
            <a:r>
              <a:rPr sz="1100" spc="-10" dirty="0">
                <a:solidFill>
                  <a:srgbClr val="525252"/>
                </a:solidFill>
                <a:latin typeface="Arial"/>
                <a:cs typeface="Arial"/>
              </a:rPr>
              <a:t>or </a:t>
            </a:r>
            <a:r>
              <a:rPr sz="1100" spc="-5" dirty="0">
                <a:solidFill>
                  <a:srgbClr val="525252"/>
                </a:solidFill>
                <a:latin typeface="Arial"/>
                <a:cs typeface="Arial"/>
              </a:rPr>
              <a:t>claw </a:t>
            </a:r>
            <a:r>
              <a:rPr sz="1100" dirty="0">
                <a:solidFill>
                  <a:srgbClr val="525252"/>
                </a:solidFill>
                <a:latin typeface="Arial"/>
                <a:cs typeface="Arial"/>
              </a:rPr>
              <a:t>that </a:t>
            </a:r>
            <a:r>
              <a:rPr sz="1100" spc="-5" dirty="0">
                <a:solidFill>
                  <a:srgbClr val="525252"/>
                </a:solidFill>
                <a:latin typeface="Arial"/>
                <a:cs typeface="Arial"/>
              </a:rPr>
              <a:t>reaches </a:t>
            </a:r>
            <a:r>
              <a:rPr sz="1100" dirty="0">
                <a:solidFill>
                  <a:srgbClr val="525252"/>
                </a:solidFill>
                <a:latin typeface="Arial"/>
                <a:cs typeface="Arial"/>
              </a:rPr>
              <a:t>its </a:t>
            </a:r>
            <a:r>
              <a:rPr sz="1100" spc="-5" dirty="0">
                <a:solidFill>
                  <a:srgbClr val="525252"/>
                </a:solidFill>
                <a:latin typeface="Arial"/>
                <a:cs typeface="Arial"/>
              </a:rPr>
              <a:t>mechanical limit and </a:t>
            </a:r>
            <a:r>
              <a:rPr sz="1100" dirty="0">
                <a:solidFill>
                  <a:srgbClr val="525252"/>
                </a:solidFill>
                <a:latin typeface="Arial"/>
                <a:cs typeface="Arial"/>
              </a:rPr>
              <a:t>cannot  complete </a:t>
            </a:r>
            <a:r>
              <a:rPr sz="1100" spc="-5" dirty="0">
                <a:solidFill>
                  <a:srgbClr val="525252"/>
                </a:solidFill>
                <a:latin typeface="Arial"/>
                <a:cs typeface="Arial"/>
              </a:rPr>
              <a:t>its</a:t>
            </a:r>
            <a:r>
              <a:rPr sz="1100" spc="-25" dirty="0">
                <a:solidFill>
                  <a:srgbClr val="525252"/>
                </a:solidFill>
                <a:latin typeface="Arial"/>
                <a:cs typeface="Arial"/>
              </a:rPr>
              <a:t> </a:t>
            </a:r>
            <a:r>
              <a:rPr sz="1100" spc="-5" dirty="0">
                <a:solidFill>
                  <a:srgbClr val="525252"/>
                </a:solidFill>
                <a:latin typeface="Arial"/>
                <a:cs typeface="Arial"/>
              </a:rPr>
              <a:t>movement.</a:t>
            </a:r>
            <a:endParaRPr sz="1100">
              <a:latin typeface="Arial"/>
              <a:cs typeface="Arial"/>
            </a:endParaRPr>
          </a:p>
        </p:txBody>
      </p:sp>
      <p:sp>
        <p:nvSpPr>
          <p:cNvPr id="4" name="object 4"/>
          <p:cNvSpPr txBox="1"/>
          <p:nvPr/>
        </p:nvSpPr>
        <p:spPr>
          <a:xfrm>
            <a:off x="1084884" y="6724878"/>
            <a:ext cx="5772150" cy="2021205"/>
          </a:xfrm>
          <a:prstGeom prst="rect">
            <a:avLst/>
          </a:prstGeom>
        </p:spPr>
        <p:txBody>
          <a:bodyPr vert="horz" wrap="square" lIns="0" tIns="12065" rIns="0" bIns="0" rtlCol="0">
            <a:spAutoFit/>
          </a:bodyPr>
          <a:lstStyle/>
          <a:p>
            <a:pPr marL="184785" marR="63500" indent="-172720">
              <a:lnSpc>
                <a:spcPct val="108200"/>
              </a:lnSpc>
              <a:spcBef>
                <a:spcPts val="95"/>
              </a:spcBef>
              <a:buClr>
                <a:srgbClr val="000000"/>
              </a:buClr>
              <a:buFont typeface="Symbol"/>
              <a:buChar char=""/>
              <a:tabLst>
                <a:tab pos="185420" algn="l"/>
              </a:tabLst>
            </a:pPr>
            <a:r>
              <a:rPr sz="1100" spc="-5" dirty="0">
                <a:solidFill>
                  <a:srgbClr val="525252"/>
                </a:solidFill>
                <a:latin typeface="Arial"/>
                <a:cs typeface="Arial"/>
              </a:rPr>
              <a:t>What happens </a:t>
            </a:r>
            <a:r>
              <a:rPr sz="1100" spc="-10" dirty="0">
                <a:solidFill>
                  <a:srgbClr val="525252"/>
                </a:solidFill>
                <a:latin typeface="Arial"/>
                <a:cs typeface="Arial"/>
              </a:rPr>
              <a:t>if </a:t>
            </a:r>
            <a:r>
              <a:rPr sz="1100" dirty="0">
                <a:solidFill>
                  <a:srgbClr val="525252"/>
                </a:solidFill>
                <a:latin typeface="Arial"/>
                <a:cs typeface="Arial"/>
              </a:rPr>
              <a:t>a </a:t>
            </a:r>
            <a:r>
              <a:rPr sz="1100" i="1" spc="-5" dirty="0">
                <a:solidFill>
                  <a:srgbClr val="525252"/>
                </a:solidFill>
                <a:latin typeface="Arial"/>
                <a:cs typeface="Arial"/>
              </a:rPr>
              <a:t>spin for </a:t>
            </a:r>
            <a:r>
              <a:rPr sz="1100" spc="-5" dirty="0">
                <a:solidFill>
                  <a:srgbClr val="525252"/>
                </a:solidFill>
                <a:latin typeface="Arial"/>
                <a:cs typeface="Arial"/>
              </a:rPr>
              <a:t>block is </a:t>
            </a:r>
            <a:r>
              <a:rPr sz="1100" dirty="0">
                <a:solidFill>
                  <a:srgbClr val="525252"/>
                </a:solidFill>
                <a:latin typeface="Arial"/>
                <a:cs typeface="Arial"/>
              </a:rPr>
              <a:t>used and the </a:t>
            </a:r>
            <a:r>
              <a:rPr sz="1100" spc="-5" dirty="0">
                <a:solidFill>
                  <a:srgbClr val="525252"/>
                </a:solidFill>
                <a:latin typeface="Arial"/>
                <a:cs typeface="Arial"/>
              </a:rPr>
              <a:t>claw </a:t>
            </a:r>
            <a:r>
              <a:rPr sz="1100" dirty="0">
                <a:solidFill>
                  <a:srgbClr val="525252"/>
                </a:solidFill>
                <a:latin typeface="Arial"/>
                <a:cs typeface="Arial"/>
              </a:rPr>
              <a:t>or arm </a:t>
            </a:r>
            <a:r>
              <a:rPr sz="1100" spc="-5" dirty="0">
                <a:solidFill>
                  <a:srgbClr val="525252"/>
                </a:solidFill>
                <a:latin typeface="Arial"/>
                <a:cs typeface="Arial"/>
              </a:rPr>
              <a:t>reaches its limit </a:t>
            </a:r>
            <a:r>
              <a:rPr sz="1100" dirty="0">
                <a:solidFill>
                  <a:srgbClr val="525252"/>
                </a:solidFill>
                <a:latin typeface="Arial"/>
                <a:cs typeface="Arial"/>
              </a:rPr>
              <a:t>for </a:t>
            </a:r>
            <a:r>
              <a:rPr sz="1100" spc="-5" dirty="0">
                <a:solidFill>
                  <a:srgbClr val="525252"/>
                </a:solidFill>
                <a:latin typeface="Arial"/>
                <a:cs typeface="Arial"/>
              </a:rPr>
              <a:t>its range  </a:t>
            </a:r>
            <a:r>
              <a:rPr sz="1100" spc="-10" dirty="0">
                <a:solidFill>
                  <a:srgbClr val="525252"/>
                </a:solidFill>
                <a:latin typeface="Arial"/>
                <a:cs typeface="Arial"/>
              </a:rPr>
              <a:t>of </a:t>
            </a:r>
            <a:r>
              <a:rPr sz="1100" dirty="0">
                <a:solidFill>
                  <a:srgbClr val="525252"/>
                </a:solidFill>
                <a:latin typeface="Arial"/>
                <a:cs typeface="Arial"/>
              </a:rPr>
              <a:t>motion? </a:t>
            </a:r>
            <a:r>
              <a:rPr sz="1100" spc="5" dirty="0">
                <a:solidFill>
                  <a:srgbClr val="525252"/>
                </a:solidFill>
                <a:latin typeface="Arial"/>
                <a:cs typeface="Arial"/>
              </a:rPr>
              <a:t>Will </a:t>
            </a:r>
            <a:r>
              <a:rPr sz="1100" dirty="0">
                <a:solidFill>
                  <a:srgbClr val="525252"/>
                </a:solidFill>
                <a:latin typeface="Arial"/>
                <a:cs typeface="Arial"/>
              </a:rPr>
              <a:t>the </a:t>
            </a:r>
            <a:r>
              <a:rPr sz="1100" spc="-5" dirty="0">
                <a:solidFill>
                  <a:srgbClr val="525252"/>
                </a:solidFill>
                <a:latin typeface="Arial"/>
                <a:cs typeface="Arial"/>
              </a:rPr>
              <a:t>project stop because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or </a:t>
            </a:r>
            <a:r>
              <a:rPr sz="1100" spc="-5" dirty="0">
                <a:solidFill>
                  <a:srgbClr val="525252"/>
                </a:solidFill>
                <a:latin typeface="Arial"/>
                <a:cs typeface="Arial"/>
              </a:rPr>
              <a:t>claw </a:t>
            </a:r>
            <a:r>
              <a:rPr sz="1100" dirty="0">
                <a:solidFill>
                  <a:srgbClr val="525252"/>
                </a:solidFill>
                <a:latin typeface="Arial"/>
                <a:cs typeface="Arial"/>
              </a:rPr>
              <a:t>cannot </a:t>
            </a:r>
            <a:r>
              <a:rPr sz="1100" spc="-5" dirty="0">
                <a:solidFill>
                  <a:srgbClr val="525252"/>
                </a:solidFill>
                <a:latin typeface="Arial"/>
                <a:cs typeface="Arial"/>
              </a:rPr>
              <a:t>move </a:t>
            </a:r>
            <a:r>
              <a:rPr sz="1100" dirty="0">
                <a:solidFill>
                  <a:srgbClr val="525252"/>
                </a:solidFill>
                <a:latin typeface="Arial"/>
                <a:cs typeface="Arial"/>
              </a:rPr>
              <a:t>any</a:t>
            </a:r>
            <a:r>
              <a:rPr sz="1100" spc="-20" dirty="0">
                <a:solidFill>
                  <a:srgbClr val="525252"/>
                </a:solidFill>
                <a:latin typeface="Arial"/>
                <a:cs typeface="Arial"/>
              </a:rPr>
              <a:t> </a:t>
            </a:r>
            <a:r>
              <a:rPr sz="1100" spc="-5" dirty="0">
                <a:solidFill>
                  <a:srgbClr val="525252"/>
                </a:solidFill>
                <a:latin typeface="Arial"/>
                <a:cs typeface="Arial"/>
              </a:rPr>
              <a:t>further?</a:t>
            </a:r>
            <a:endParaRPr sz="1100">
              <a:latin typeface="Arial"/>
              <a:cs typeface="Arial"/>
            </a:endParaRPr>
          </a:p>
          <a:p>
            <a:pPr>
              <a:lnSpc>
                <a:spcPct val="100000"/>
              </a:lnSpc>
              <a:spcBef>
                <a:spcPts val="50"/>
              </a:spcBef>
            </a:pPr>
            <a:endParaRPr sz="1200">
              <a:latin typeface="Arial"/>
              <a:cs typeface="Arial"/>
            </a:endParaRPr>
          </a:p>
          <a:p>
            <a:pPr marL="184785" marR="63500">
              <a:lnSpc>
                <a:spcPct val="108300"/>
              </a:lnSpc>
            </a:pPr>
            <a:r>
              <a:rPr sz="1100" dirty="0">
                <a:solidFill>
                  <a:srgbClr val="525252"/>
                </a:solidFill>
                <a:latin typeface="Arial"/>
                <a:cs typeface="Arial"/>
              </a:rPr>
              <a:t>The project </a:t>
            </a:r>
            <a:r>
              <a:rPr sz="1100" spc="-10" dirty="0">
                <a:solidFill>
                  <a:srgbClr val="525252"/>
                </a:solidFill>
                <a:latin typeface="Arial"/>
                <a:cs typeface="Arial"/>
              </a:rPr>
              <a:t>will </a:t>
            </a:r>
            <a:r>
              <a:rPr sz="1100" dirty="0">
                <a:solidFill>
                  <a:srgbClr val="525252"/>
                </a:solidFill>
                <a:latin typeface="Arial"/>
                <a:cs typeface="Arial"/>
              </a:rPr>
              <a:t>not stop </a:t>
            </a:r>
            <a:r>
              <a:rPr sz="1100" spc="-5" dirty="0">
                <a:solidFill>
                  <a:srgbClr val="525252"/>
                </a:solidFill>
                <a:latin typeface="Arial"/>
                <a:cs typeface="Arial"/>
              </a:rPr>
              <a:t>until </a:t>
            </a:r>
            <a:r>
              <a:rPr sz="1100" dirty="0">
                <a:solidFill>
                  <a:srgbClr val="525252"/>
                </a:solidFill>
                <a:latin typeface="Arial"/>
                <a:cs typeface="Arial"/>
              </a:rPr>
              <a:t>the </a:t>
            </a:r>
            <a:r>
              <a:rPr sz="1100" spc="-5" dirty="0">
                <a:solidFill>
                  <a:srgbClr val="525252"/>
                </a:solidFill>
                <a:latin typeface="Arial"/>
                <a:cs typeface="Arial"/>
              </a:rPr>
              <a:t>block </a:t>
            </a:r>
            <a:r>
              <a:rPr sz="1100" dirty="0">
                <a:solidFill>
                  <a:srgbClr val="525252"/>
                </a:solidFill>
                <a:latin typeface="Arial"/>
                <a:cs typeface="Arial"/>
              </a:rPr>
              <a:t>has </a:t>
            </a:r>
            <a:r>
              <a:rPr sz="1100" spc="-5" dirty="0">
                <a:solidFill>
                  <a:srgbClr val="525252"/>
                </a:solidFill>
                <a:latin typeface="Arial"/>
                <a:cs typeface="Arial"/>
              </a:rPr>
              <a:t>completed its task. If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is </a:t>
            </a:r>
            <a:r>
              <a:rPr sz="1100" spc="-5" dirty="0">
                <a:solidFill>
                  <a:srgbClr val="525252"/>
                </a:solidFill>
                <a:latin typeface="Arial"/>
                <a:cs typeface="Arial"/>
              </a:rPr>
              <a:t>trying </a:t>
            </a:r>
            <a:r>
              <a:rPr sz="1100" dirty="0">
                <a:solidFill>
                  <a:srgbClr val="525252"/>
                </a:solidFill>
                <a:latin typeface="Arial"/>
                <a:cs typeface="Arial"/>
              </a:rPr>
              <a:t>to open  100 </a:t>
            </a:r>
            <a:r>
              <a:rPr sz="1100" spc="-5" dirty="0">
                <a:solidFill>
                  <a:srgbClr val="525252"/>
                </a:solidFill>
                <a:latin typeface="Arial"/>
                <a:cs typeface="Arial"/>
              </a:rPr>
              <a:t>degrees </a:t>
            </a:r>
            <a:r>
              <a:rPr sz="1100" dirty="0">
                <a:solidFill>
                  <a:srgbClr val="525252"/>
                </a:solidFill>
                <a:latin typeface="Arial"/>
                <a:cs typeface="Arial"/>
              </a:rPr>
              <a:t>but </a:t>
            </a:r>
            <a:r>
              <a:rPr sz="1100" spc="-5" dirty="0">
                <a:solidFill>
                  <a:srgbClr val="525252"/>
                </a:solidFill>
                <a:latin typeface="Arial"/>
                <a:cs typeface="Arial"/>
              </a:rPr>
              <a:t>starts from </a:t>
            </a:r>
            <a:r>
              <a:rPr sz="1100" dirty="0">
                <a:solidFill>
                  <a:srgbClr val="525252"/>
                </a:solidFill>
                <a:latin typeface="Arial"/>
                <a:cs typeface="Arial"/>
              </a:rPr>
              <a:t>50 </a:t>
            </a:r>
            <a:r>
              <a:rPr sz="1100" spc="-5" dirty="0">
                <a:solidFill>
                  <a:srgbClr val="525252"/>
                </a:solidFill>
                <a:latin typeface="Arial"/>
                <a:cs typeface="Arial"/>
              </a:rPr>
              <a:t>degrees </a:t>
            </a:r>
            <a:r>
              <a:rPr sz="1100" dirty="0">
                <a:solidFill>
                  <a:srgbClr val="525252"/>
                </a:solidFill>
                <a:latin typeface="Arial"/>
                <a:cs typeface="Arial"/>
              </a:rPr>
              <a:t>and </a:t>
            </a:r>
            <a:r>
              <a:rPr sz="1100" spc="-5" dirty="0">
                <a:solidFill>
                  <a:srgbClr val="525252"/>
                </a:solidFill>
                <a:latin typeface="Arial"/>
                <a:cs typeface="Arial"/>
              </a:rPr>
              <a:t>is trying </a:t>
            </a:r>
            <a:r>
              <a:rPr sz="1100" dirty="0">
                <a:solidFill>
                  <a:srgbClr val="525252"/>
                </a:solidFill>
                <a:latin typeface="Arial"/>
                <a:cs typeface="Arial"/>
              </a:rPr>
              <a:t>to spin </a:t>
            </a:r>
            <a:r>
              <a:rPr sz="1100" spc="-5" dirty="0">
                <a:solidFill>
                  <a:srgbClr val="525252"/>
                </a:solidFill>
                <a:latin typeface="Arial"/>
                <a:cs typeface="Arial"/>
              </a:rPr>
              <a:t>beyond </a:t>
            </a:r>
            <a:r>
              <a:rPr sz="1100" dirty="0">
                <a:solidFill>
                  <a:srgbClr val="525252"/>
                </a:solidFill>
                <a:latin typeface="Arial"/>
                <a:cs typeface="Arial"/>
              </a:rPr>
              <a:t>its </a:t>
            </a:r>
            <a:r>
              <a:rPr sz="1100" spc="-5" dirty="0">
                <a:solidFill>
                  <a:srgbClr val="525252"/>
                </a:solidFill>
                <a:latin typeface="Arial"/>
                <a:cs typeface="Arial"/>
              </a:rPr>
              <a:t>range </a:t>
            </a:r>
            <a:r>
              <a:rPr sz="1100" spc="-10" dirty="0">
                <a:solidFill>
                  <a:srgbClr val="525252"/>
                </a:solidFill>
                <a:latin typeface="Arial"/>
                <a:cs typeface="Arial"/>
              </a:rPr>
              <a:t>of </a:t>
            </a:r>
            <a:r>
              <a:rPr sz="1100" spc="-5" dirty="0">
                <a:solidFill>
                  <a:srgbClr val="525252"/>
                </a:solidFill>
                <a:latin typeface="Arial"/>
                <a:cs typeface="Arial"/>
              </a:rPr>
              <a:t>motion,  </a:t>
            </a:r>
            <a:r>
              <a:rPr sz="1100" dirty="0">
                <a:solidFill>
                  <a:srgbClr val="525252"/>
                </a:solidFill>
                <a:latin typeface="Arial"/>
                <a:cs typeface="Arial"/>
              </a:rPr>
              <a:t>the </a:t>
            </a:r>
            <a:r>
              <a:rPr sz="1100" spc="-5" dirty="0">
                <a:solidFill>
                  <a:srgbClr val="525252"/>
                </a:solidFill>
                <a:latin typeface="Arial"/>
                <a:cs typeface="Arial"/>
              </a:rPr>
              <a:t>claw will continue </a:t>
            </a:r>
            <a:r>
              <a:rPr sz="1100" dirty="0">
                <a:solidFill>
                  <a:srgbClr val="525252"/>
                </a:solidFill>
                <a:latin typeface="Arial"/>
                <a:cs typeface="Arial"/>
              </a:rPr>
              <a:t>to </a:t>
            </a:r>
            <a:r>
              <a:rPr sz="1100" spc="-5" dirty="0">
                <a:solidFill>
                  <a:srgbClr val="525252"/>
                </a:solidFill>
                <a:latin typeface="Arial"/>
                <a:cs typeface="Arial"/>
              </a:rPr>
              <a:t>try </a:t>
            </a:r>
            <a:r>
              <a:rPr sz="1100" dirty="0">
                <a:solidFill>
                  <a:srgbClr val="525252"/>
                </a:solidFill>
                <a:latin typeface="Arial"/>
                <a:cs typeface="Arial"/>
              </a:rPr>
              <a:t>to open </a:t>
            </a:r>
            <a:r>
              <a:rPr sz="1100" spc="-5" dirty="0">
                <a:solidFill>
                  <a:srgbClr val="525252"/>
                </a:solidFill>
                <a:latin typeface="Arial"/>
                <a:cs typeface="Arial"/>
              </a:rPr>
              <a:t>even though it cannot. </a:t>
            </a:r>
            <a:r>
              <a:rPr sz="1100" dirty="0">
                <a:solidFill>
                  <a:srgbClr val="525252"/>
                </a:solidFill>
                <a:latin typeface="Arial"/>
                <a:cs typeface="Arial"/>
              </a:rPr>
              <a:t>This </a:t>
            </a:r>
            <a:r>
              <a:rPr sz="1100" spc="-5" dirty="0">
                <a:solidFill>
                  <a:srgbClr val="525252"/>
                </a:solidFill>
                <a:latin typeface="Arial"/>
                <a:cs typeface="Arial"/>
              </a:rPr>
              <a:t>is not </a:t>
            </a:r>
            <a:r>
              <a:rPr sz="1100" dirty="0">
                <a:solidFill>
                  <a:srgbClr val="525252"/>
                </a:solidFill>
                <a:latin typeface="Arial"/>
                <a:cs typeface="Arial"/>
              </a:rPr>
              <a:t>a </a:t>
            </a:r>
            <a:r>
              <a:rPr sz="1100" spc="-5" dirty="0">
                <a:solidFill>
                  <a:srgbClr val="525252"/>
                </a:solidFill>
                <a:latin typeface="Arial"/>
                <a:cs typeface="Arial"/>
              </a:rPr>
              <a:t>good situation  </a:t>
            </a:r>
            <a:r>
              <a:rPr sz="1100" dirty="0">
                <a:solidFill>
                  <a:srgbClr val="525252"/>
                </a:solidFill>
                <a:latin typeface="Arial"/>
                <a:cs typeface="Arial"/>
              </a:rPr>
              <a:t>because this can </a:t>
            </a:r>
            <a:r>
              <a:rPr sz="1100" spc="-5" dirty="0">
                <a:solidFill>
                  <a:srgbClr val="525252"/>
                </a:solidFill>
                <a:latin typeface="Arial"/>
                <a:cs typeface="Arial"/>
              </a:rPr>
              <a:t>strain </a:t>
            </a:r>
            <a:r>
              <a:rPr sz="1100" dirty="0">
                <a:solidFill>
                  <a:srgbClr val="525252"/>
                </a:solidFill>
                <a:latin typeface="Arial"/>
                <a:cs typeface="Arial"/>
              </a:rPr>
              <a:t>the </a:t>
            </a:r>
            <a:r>
              <a:rPr sz="1100" spc="-5" dirty="0">
                <a:solidFill>
                  <a:srgbClr val="525252"/>
                </a:solidFill>
                <a:latin typeface="Arial"/>
                <a:cs typeface="Arial"/>
              </a:rPr>
              <a:t>parts </a:t>
            </a:r>
            <a:r>
              <a:rPr sz="1100" dirty="0">
                <a:solidFill>
                  <a:srgbClr val="525252"/>
                </a:solidFill>
                <a:latin typeface="Arial"/>
                <a:cs typeface="Arial"/>
              </a:rPr>
              <a:t>and drain the</a:t>
            </a:r>
            <a:r>
              <a:rPr sz="1100" spc="-40" dirty="0">
                <a:solidFill>
                  <a:srgbClr val="525252"/>
                </a:solidFill>
                <a:latin typeface="Arial"/>
                <a:cs typeface="Arial"/>
              </a:rPr>
              <a:t> </a:t>
            </a:r>
            <a:r>
              <a:rPr sz="1100" spc="-5" dirty="0">
                <a:solidFill>
                  <a:srgbClr val="525252"/>
                </a:solidFill>
                <a:latin typeface="Arial"/>
                <a:cs typeface="Arial"/>
              </a:rPr>
              <a:t>battery.</a:t>
            </a:r>
            <a:endParaRPr sz="1100">
              <a:latin typeface="Arial"/>
              <a:cs typeface="Arial"/>
            </a:endParaRPr>
          </a:p>
          <a:p>
            <a:pPr>
              <a:lnSpc>
                <a:spcPct val="100000"/>
              </a:lnSpc>
              <a:spcBef>
                <a:spcPts val="45"/>
              </a:spcBef>
            </a:pPr>
            <a:endParaRPr sz="1200">
              <a:latin typeface="Arial"/>
              <a:cs typeface="Arial"/>
            </a:endParaRPr>
          </a:p>
          <a:p>
            <a:pPr marL="184785" marR="5080" algn="just">
              <a:lnSpc>
                <a:spcPct val="108200"/>
              </a:lnSpc>
            </a:pPr>
            <a:r>
              <a:rPr sz="1100" dirty="0">
                <a:solidFill>
                  <a:srgbClr val="525252"/>
                </a:solidFill>
                <a:latin typeface="Arial"/>
                <a:cs typeface="Arial"/>
              </a:rPr>
              <a:t>In </a:t>
            </a:r>
            <a:r>
              <a:rPr sz="1100" spc="-5" dirty="0">
                <a:solidFill>
                  <a:srgbClr val="525252"/>
                </a:solidFill>
                <a:latin typeface="Arial"/>
                <a:cs typeface="Arial"/>
              </a:rPr>
              <a:t>this case, </a:t>
            </a:r>
            <a:r>
              <a:rPr sz="1100" dirty="0">
                <a:solidFill>
                  <a:srgbClr val="525252"/>
                </a:solidFill>
                <a:latin typeface="Arial"/>
                <a:cs typeface="Arial"/>
              </a:rPr>
              <a:t>the s</a:t>
            </a:r>
            <a:r>
              <a:rPr sz="1100" i="1" dirty="0">
                <a:solidFill>
                  <a:srgbClr val="525252"/>
                </a:solidFill>
                <a:latin typeface="Arial"/>
                <a:cs typeface="Arial"/>
              </a:rPr>
              <a:t>et </a:t>
            </a:r>
            <a:r>
              <a:rPr sz="1100" i="1" spc="-5" dirty="0">
                <a:solidFill>
                  <a:srgbClr val="525252"/>
                </a:solidFill>
                <a:latin typeface="Arial"/>
                <a:cs typeface="Arial"/>
              </a:rPr>
              <a:t>motor timeout block </a:t>
            </a:r>
            <a:r>
              <a:rPr sz="1100" dirty="0">
                <a:solidFill>
                  <a:srgbClr val="525252"/>
                </a:solidFill>
                <a:latin typeface="Arial"/>
                <a:cs typeface="Arial"/>
              </a:rPr>
              <a:t>can be </a:t>
            </a:r>
            <a:r>
              <a:rPr sz="1100" spc="-5" dirty="0">
                <a:solidFill>
                  <a:srgbClr val="525252"/>
                </a:solidFill>
                <a:latin typeface="Arial"/>
                <a:cs typeface="Arial"/>
              </a:rPr>
              <a:t>used. </a:t>
            </a:r>
            <a:r>
              <a:rPr sz="1100" dirty="0">
                <a:solidFill>
                  <a:srgbClr val="525252"/>
                </a:solidFill>
                <a:latin typeface="Arial"/>
                <a:cs typeface="Arial"/>
              </a:rPr>
              <a:t>This </a:t>
            </a:r>
            <a:r>
              <a:rPr sz="1100" spc="-5" dirty="0">
                <a:solidFill>
                  <a:srgbClr val="525252"/>
                </a:solidFill>
                <a:latin typeface="Arial"/>
                <a:cs typeface="Arial"/>
              </a:rPr>
              <a:t>block acts </a:t>
            </a:r>
            <a:r>
              <a:rPr sz="1100" spc="-10" dirty="0">
                <a:solidFill>
                  <a:srgbClr val="525252"/>
                </a:solidFill>
                <a:latin typeface="Arial"/>
                <a:cs typeface="Arial"/>
              </a:rPr>
              <a:t>as </a:t>
            </a:r>
            <a:r>
              <a:rPr sz="1100" dirty="0">
                <a:solidFill>
                  <a:srgbClr val="525252"/>
                </a:solidFill>
                <a:latin typeface="Arial"/>
                <a:cs typeface="Arial"/>
              </a:rPr>
              <a:t>a fail-safe so </a:t>
            </a:r>
            <a:r>
              <a:rPr sz="1100" spc="-5" dirty="0">
                <a:solidFill>
                  <a:srgbClr val="525252"/>
                </a:solidFill>
                <a:latin typeface="Arial"/>
                <a:cs typeface="Arial"/>
              </a:rPr>
              <a:t>that  if </a:t>
            </a:r>
            <a:r>
              <a:rPr sz="1100" dirty="0">
                <a:solidFill>
                  <a:srgbClr val="525252"/>
                </a:solidFill>
                <a:latin typeface="Arial"/>
                <a:cs typeface="Arial"/>
              </a:rPr>
              <a:t>a </a:t>
            </a:r>
            <a:r>
              <a:rPr sz="1100" spc="-5" dirty="0">
                <a:solidFill>
                  <a:srgbClr val="525252"/>
                </a:solidFill>
                <a:latin typeface="Arial"/>
                <a:cs typeface="Arial"/>
              </a:rPr>
              <a:t>motor </a:t>
            </a:r>
            <a:r>
              <a:rPr sz="1100" dirty="0">
                <a:solidFill>
                  <a:srgbClr val="525252"/>
                </a:solidFill>
                <a:latin typeface="Arial"/>
                <a:cs typeface="Arial"/>
              </a:rPr>
              <a:t>reaches </a:t>
            </a:r>
            <a:r>
              <a:rPr sz="1100" spc="-5" dirty="0">
                <a:solidFill>
                  <a:srgbClr val="525252"/>
                </a:solidFill>
                <a:latin typeface="Arial"/>
                <a:cs typeface="Arial"/>
              </a:rPr>
              <a:t>its mechanical limit, it </a:t>
            </a:r>
            <a:r>
              <a:rPr sz="1100" dirty="0">
                <a:solidFill>
                  <a:srgbClr val="525252"/>
                </a:solidFill>
                <a:latin typeface="Arial"/>
                <a:cs typeface="Arial"/>
              </a:rPr>
              <a:t>can </a:t>
            </a:r>
            <a:r>
              <a:rPr sz="1100" spc="-5" dirty="0">
                <a:solidFill>
                  <a:srgbClr val="525252"/>
                </a:solidFill>
                <a:latin typeface="Arial"/>
                <a:cs typeface="Arial"/>
              </a:rPr>
              <a:t>continue </a:t>
            </a:r>
            <a:r>
              <a:rPr sz="1100" dirty="0">
                <a:solidFill>
                  <a:srgbClr val="525252"/>
                </a:solidFill>
                <a:latin typeface="Arial"/>
                <a:cs typeface="Arial"/>
              </a:rPr>
              <a:t>on </a:t>
            </a:r>
            <a:r>
              <a:rPr sz="1100" spc="-10"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rest </a:t>
            </a:r>
            <a:r>
              <a:rPr sz="1100" spc="-10" dirty="0">
                <a:solidFill>
                  <a:srgbClr val="525252"/>
                </a:solidFill>
                <a:latin typeface="Arial"/>
                <a:cs typeface="Arial"/>
              </a:rPr>
              <a:t>of </a:t>
            </a:r>
            <a:r>
              <a:rPr sz="1100" spc="-5" dirty="0">
                <a:solidFill>
                  <a:srgbClr val="525252"/>
                </a:solidFill>
                <a:latin typeface="Arial"/>
                <a:cs typeface="Arial"/>
              </a:rPr>
              <a:t>the </a:t>
            </a:r>
            <a:r>
              <a:rPr sz="1100" dirty="0">
                <a:solidFill>
                  <a:srgbClr val="525252"/>
                </a:solidFill>
                <a:latin typeface="Arial"/>
                <a:cs typeface="Arial"/>
              </a:rPr>
              <a:t>project </a:t>
            </a:r>
            <a:r>
              <a:rPr sz="1100" spc="-5" dirty="0">
                <a:solidFill>
                  <a:srgbClr val="525252"/>
                </a:solidFill>
                <a:latin typeface="Arial"/>
                <a:cs typeface="Arial"/>
              </a:rPr>
              <a:t>after </a:t>
            </a:r>
            <a:r>
              <a:rPr sz="1100" dirty="0">
                <a:solidFill>
                  <a:srgbClr val="525252"/>
                </a:solidFill>
                <a:latin typeface="Arial"/>
                <a:cs typeface="Arial"/>
              </a:rPr>
              <a:t>a  certain </a:t>
            </a:r>
            <a:r>
              <a:rPr sz="1100" spc="-5" dirty="0">
                <a:solidFill>
                  <a:srgbClr val="525252"/>
                </a:solidFill>
                <a:latin typeface="Arial"/>
                <a:cs typeface="Arial"/>
              </a:rPr>
              <a:t>amount </a:t>
            </a:r>
            <a:r>
              <a:rPr sz="1100" spc="-10" dirty="0">
                <a:solidFill>
                  <a:srgbClr val="525252"/>
                </a:solidFill>
                <a:latin typeface="Arial"/>
                <a:cs typeface="Arial"/>
              </a:rPr>
              <a:t>of</a:t>
            </a:r>
            <a:r>
              <a:rPr sz="1100" spc="5" dirty="0">
                <a:solidFill>
                  <a:srgbClr val="525252"/>
                </a:solidFill>
                <a:latin typeface="Arial"/>
                <a:cs typeface="Arial"/>
              </a:rPr>
              <a:t> </a:t>
            </a:r>
            <a:r>
              <a:rPr sz="1100" spc="-5" dirty="0">
                <a:solidFill>
                  <a:srgbClr val="525252"/>
                </a:solidFill>
                <a:latin typeface="Arial"/>
                <a:cs typeface="Arial"/>
              </a:rPr>
              <a:t>time.</a:t>
            </a:r>
            <a:endParaRPr sz="1100">
              <a:latin typeface="Arial"/>
              <a:cs typeface="Arial"/>
            </a:endParaRPr>
          </a:p>
        </p:txBody>
      </p:sp>
      <p:sp>
        <p:nvSpPr>
          <p:cNvPr id="5" name="object 5"/>
          <p:cNvSpPr/>
          <p:nvPr/>
        </p:nvSpPr>
        <p:spPr>
          <a:xfrm>
            <a:off x="2324100" y="704850"/>
            <a:ext cx="4124325" cy="29718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62062" y="471423"/>
            <a:ext cx="5438775" cy="3238500"/>
          </a:xfrm>
          <a:custGeom>
            <a:avLst/>
            <a:gdLst/>
            <a:ahLst/>
            <a:cxnLst/>
            <a:rect l="l" t="t" r="r" b="b"/>
            <a:pathLst>
              <a:path w="5438775" h="3238500">
                <a:moveTo>
                  <a:pt x="0" y="3238500"/>
                </a:moveTo>
                <a:lnTo>
                  <a:pt x="5438775" y="3238500"/>
                </a:lnTo>
                <a:lnTo>
                  <a:pt x="5438775" y="0"/>
                </a:lnTo>
                <a:lnTo>
                  <a:pt x="0" y="0"/>
                </a:lnTo>
                <a:lnTo>
                  <a:pt x="0" y="3238500"/>
                </a:lnTo>
                <a:close/>
              </a:path>
            </a:pathLst>
          </a:custGeom>
          <a:ln w="9525">
            <a:solidFill>
              <a:srgbClr val="BEBEBE"/>
            </a:solidFill>
          </a:ln>
        </p:spPr>
        <p:txBody>
          <a:bodyPr wrap="square" lIns="0" tIns="0" rIns="0" bIns="0" rtlCol="0"/>
          <a:lstStyle/>
          <a:p>
            <a:endParaRPr/>
          </a:p>
        </p:txBody>
      </p:sp>
      <p:sp>
        <p:nvSpPr>
          <p:cNvPr id="7" name="object 7"/>
          <p:cNvSpPr/>
          <p:nvPr/>
        </p:nvSpPr>
        <p:spPr>
          <a:xfrm>
            <a:off x="2530726" y="5324356"/>
            <a:ext cx="2868162" cy="121026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89123" y="5104003"/>
            <a:ext cx="3184525" cy="1534795"/>
          </a:xfrm>
          <a:custGeom>
            <a:avLst/>
            <a:gdLst/>
            <a:ahLst/>
            <a:cxnLst/>
            <a:rect l="l" t="t" r="r" b="b"/>
            <a:pathLst>
              <a:path w="3184525" h="1534795">
                <a:moveTo>
                  <a:pt x="0" y="1534795"/>
                </a:moveTo>
                <a:lnTo>
                  <a:pt x="3184398" y="1534795"/>
                </a:lnTo>
                <a:lnTo>
                  <a:pt x="3184398" y="0"/>
                </a:lnTo>
                <a:lnTo>
                  <a:pt x="0" y="0"/>
                </a:lnTo>
                <a:lnTo>
                  <a:pt x="0" y="153479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7096" y="420726"/>
            <a:ext cx="5594985" cy="388620"/>
          </a:xfrm>
          <a:prstGeom prst="rect">
            <a:avLst/>
          </a:prstGeom>
        </p:spPr>
        <p:txBody>
          <a:bodyPr vert="horz" wrap="square" lIns="0" tIns="12065" rIns="0" bIns="0" rtlCol="0">
            <a:spAutoFit/>
          </a:bodyPr>
          <a:lstStyle/>
          <a:p>
            <a:pPr marL="12700" marR="5080">
              <a:lnSpc>
                <a:spcPct val="108200"/>
              </a:lnSpc>
              <a:spcBef>
                <a:spcPts val="95"/>
              </a:spcBef>
            </a:pPr>
            <a:r>
              <a:rPr sz="1100" dirty="0">
                <a:solidFill>
                  <a:srgbClr val="525252"/>
                </a:solidFill>
                <a:latin typeface="Arial"/>
                <a:cs typeface="Arial"/>
              </a:rPr>
              <a:t>In the </a:t>
            </a:r>
            <a:r>
              <a:rPr sz="1100" spc="-5" dirty="0">
                <a:solidFill>
                  <a:srgbClr val="525252"/>
                </a:solidFill>
                <a:latin typeface="Arial"/>
                <a:cs typeface="Arial"/>
              </a:rPr>
              <a:t>following example, </a:t>
            </a:r>
            <a:r>
              <a:rPr sz="1100" dirty="0">
                <a:solidFill>
                  <a:srgbClr val="525252"/>
                </a:solidFill>
                <a:latin typeface="Arial"/>
                <a:cs typeface="Arial"/>
              </a:rPr>
              <a:t>the </a:t>
            </a:r>
            <a:r>
              <a:rPr sz="1100" spc="-5" dirty="0">
                <a:solidFill>
                  <a:srgbClr val="525252"/>
                </a:solidFill>
                <a:latin typeface="Arial"/>
                <a:cs typeface="Arial"/>
              </a:rPr>
              <a:t>robot </a:t>
            </a:r>
            <a:r>
              <a:rPr sz="1100" spc="-10" dirty="0">
                <a:solidFill>
                  <a:srgbClr val="525252"/>
                </a:solidFill>
                <a:latin typeface="Arial"/>
                <a:cs typeface="Arial"/>
              </a:rPr>
              <a:t>will </a:t>
            </a:r>
            <a:r>
              <a:rPr sz="1100" spc="-5" dirty="0">
                <a:solidFill>
                  <a:srgbClr val="525252"/>
                </a:solidFill>
                <a:latin typeface="Arial"/>
                <a:cs typeface="Arial"/>
              </a:rPr>
              <a:t>drive </a:t>
            </a:r>
            <a:r>
              <a:rPr sz="1100" dirty="0">
                <a:solidFill>
                  <a:srgbClr val="525252"/>
                </a:solidFill>
                <a:latin typeface="Arial"/>
                <a:cs typeface="Arial"/>
              </a:rPr>
              <a:t>forward </a:t>
            </a:r>
            <a:r>
              <a:rPr sz="1100" spc="-5" dirty="0">
                <a:solidFill>
                  <a:srgbClr val="525252"/>
                </a:solidFill>
                <a:latin typeface="Arial"/>
                <a:cs typeface="Arial"/>
              </a:rPr>
              <a:t>after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has </a:t>
            </a:r>
            <a:r>
              <a:rPr sz="1100" spc="-5" dirty="0">
                <a:solidFill>
                  <a:srgbClr val="525252"/>
                </a:solidFill>
                <a:latin typeface="Arial"/>
                <a:cs typeface="Arial"/>
              </a:rPr>
              <a:t>opened </a:t>
            </a:r>
            <a:r>
              <a:rPr sz="1100" dirty="0">
                <a:solidFill>
                  <a:srgbClr val="525252"/>
                </a:solidFill>
                <a:latin typeface="Arial"/>
                <a:cs typeface="Arial"/>
              </a:rPr>
              <a:t>the full 200  degrees </a:t>
            </a:r>
            <a:r>
              <a:rPr sz="1100" spc="-10" dirty="0">
                <a:solidFill>
                  <a:srgbClr val="525252"/>
                </a:solidFill>
                <a:latin typeface="Arial"/>
                <a:cs typeface="Arial"/>
              </a:rPr>
              <a:t>or </a:t>
            </a:r>
            <a:r>
              <a:rPr sz="1100" dirty="0">
                <a:solidFill>
                  <a:srgbClr val="525252"/>
                </a:solidFill>
                <a:latin typeface="Arial"/>
                <a:cs typeface="Arial"/>
              </a:rPr>
              <a:t>reached the </a:t>
            </a:r>
            <a:r>
              <a:rPr sz="1100" spc="-5" dirty="0">
                <a:solidFill>
                  <a:srgbClr val="525252"/>
                </a:solidFill>
                <a:latin typeface="Arial"/>
                <a:cs typeface="Arial"/>
              </a:rPr>
              <a:t>timeout </a:t>
            </a:r>
            <a:r>
              <a:rPr sz="1100" spc="-10" dirty="0">
                <a:solidFill>
                  <a:srgbClr val="525252"/>
                </a:solidFill>
                <a:latin typeface="Arial"/>
                <a:cs typeface="Arial"/>
              </a:rPr>
              <a:t>of </a:t>
            </a:r>
            <a:r>
              <a:rPr sz="1100" spc="-5" dirty="0">
                <a:solidFill>
                  <a:srgbClr val="525252"/>
                </a:solidFill>
                <a:latin typeface="Arial"/>
                <a:cs typeface="Arial"/>
              </a:rPr>
              <a:t>three</a:t>
            </a:r>
            <a:r>
              <a:rPr sz="1100" spc="-10" dirty="0">
                <a:solidFill>
                  <a:srgbClr val="525252"/>
                </a:solidFill>
                <a:latin typeface="Arial"/>
                <a:cs typeface="Arial"/>
              </a:rPr>
              <a:t> </a:t>
            </a:r>
            <a:r>
              <a:rPr sz="1100" dirty="0">
                <a:solidFill>
                  <a:srgbClr val="525252"/>
                </a:solidFill>
                <a:latin typeface="Arial"/>
                <a:cs typeface="Arial"/>
              </a:rPr>
              <a:t>seconds.</a:t>
            </a:r>
            <a:endParaRPr sz="1100">
              <a:latin typeface="Arial"/>
              <a:cs typeface="Arial"/>
            </a:endParaRPr>
          </a:p>
        </p:txBody>
      </p:sp>
      <p:sp>
        <p:nvSpPr>
          <p:cNvPr id="3" name="object 3"/>
          <p:cNvSpPr txBox="1"/>
          <p:nvPr/>
        </p:nvSpPr>
        <p:spPr>
          <a:xfrm>
            <a:off x="1084884" y="2530194"/>
            <a:ext cx="5365750" cy="388620"/>
          </a:xfrm>
          <a:prstGeom prst="rect">
            <a:avLst/>
          </a:prstGeom>
        </p:spPr>
        <p:txBody>
          <a:bodyPr vert="horz" wrap="square" lIns="0" tIns="12065" rIns="0" bIns="0" rtlCol="0">
            <a:spAutoFit/>
          </a:bodyPr>
          <a:lstStyle/>
          <a:p>
            <a:pPr marL="184785" marR="5080" indent="-172720">
              <a:lnSpc>
                <a:spcPct val="108200"/>
              </a:lnSpc>
              <a:spcBef>
                <a:spcPts val="95"/>
              </a:spcBef>
              <a:buClr>
                <a:srgbClr val="000000"/>
              </a:buClr>
              <a:buFont typeface="Symbol"/>
              <a:buChar char=""/>
              <a:tabLst>
                <a:tab pos="185420" algn="l"/>
              </a:tabLst>
            </a:pPr>
            <a:r>
              <a:rPr sz="1100" dirty="0">
                <a:solidFill>
                  <a:srgbClr val="525252"/>
                </a:solidFill>
                <a:latin typeface="Arial"/>
                <a:cs typeface="Arial"/>
              </a:rPr>
              <a:t>The </a:t>
            </a:r>
            <a:r>
              <a:rPr sz="1100" i="1" dirty="0">
                <a:solidFill>
                  <a:srgbClr val="525252"/>
                </a:solidFill>
                <a:latin typeface="Arial"/>
                <a:cs typeface="Arial"/>
              </a:rPr>
              <a:t>set </a:t>
            </a:r>
            <a:r>
              <a:rPr sz="1100" i="1" spc="-5" dirty="0">
                <a:solidFill>
                  <a:srgbClr val="525252"/>
                </a:solidFill>
                <a:latin typeface="Arial"/>
                <a:cs typeface="Arial"/>
              </a:rPr>
              <a:t>motor position </a:t>
            </a:r>
            <a:r>
              <a:rPr sz="1100" spc="-5" dirty="0">
                <a:solidFill>
                  <a:srgbClr val="525252"/>
                </a:solidFill>
                <a:latin typeface="Arial"/>
                <a:cs typeface="Arial"/>
              </a:rPr>
              <a:t>block </a:t>
            </a:r>
            <a:r>
              <a:rPr sz="1100" dirty="0">
                <a:solidFill>
                  <a:srgbClr val="525252"/>
                </a:solidFill>
                <a:latin typeface="Arial"/>
                <a:cs typeface="Arial"/>
              </a:rPr>
              <a:t>is used to </a:t>
            </a:r>
            <a:r>
              <a:rPr sz="1100" spc="-5" dirty="0">
                <a:solidFill>
                  <a:srgbClr val="525252"/>
                </a:solidFill>
                <a:latin typeface="Arial"/>
                <a:cs typeface="Arial"/>
              </a:rPr>
              <a:t>set </a:t>
            </a:r>
            <a:r>
              <a:rPr sz="1100" dirty="0">
                <a:solidFill>
                  <a:srgbClr val="525252"/>
                </a:solidFill>
                <a:latin typeface="Arial"/>
                <a:cs typeface="Arial"/>
              </a:rPr>
              <a:t>the </a:t>
            </a:r>
            <a:r>
              <a:rPr sz="1100" spc="-5" dirty="0">
                <a:solidFill>
                  <a:srgbClr val="525252"/>
                </a:solidFill>
                <a:latin typeface="Arial"/>
                <a:cs typeface="Arial"/>
              </a:rPr>
              <a:t>motor's Angle value (its position) </a:t>
            </a:r>
            <a:r>
              <a:rPr sz="1100" dirty="0">
                <a:solidFill>
                  <a:srgbClr val="525252"/>
                </a:solidFill>
                <a:latin typeface="Arial"/>
                <a:cs typeface="Arial"/>
              </a:rPr>
              <a:t>to a  selected </a:t>
            </a:r>
            <a:r>
              <a:rPr sz="1100" spc="-5" dirty="0">
                <a:solidFill>
                  <a:srgbClr val="525252"/>
                </a:solidFill>
                <a:latin typeface="Arial"/>
                <a:cs typeface="Arial"/>
              </a:rPr>
              <a:t>value. </a:t>
            </a:r>
            <a:r>
              <a:rPr sz="1100" dirty="0">
                <a:solidFill>
                  <a:srgbClr val="525252"/>
                </a:solidFill>
                <a:latin typeface="Arial"/>
                <a:cs typeface="Arial"/>
              </a:rPr>
              <a:t>It can </a:t>
            </a:r>
            <a:r>
              <a:rPr sz="1100" spc="-5" dirty="0">
                <a:solidFill>
                  <a:srgbClr val="525252"/>
                </a:solidFill>
                <a:latin typeface="Arial"/>
                <a:cs typeface="Arial"/>
              </a:rPr>
              <a:t>also </a:t>
            </a:r>
            <a:r>
              <a:rPr sz="1100" dirty="0">
                <a:solidFill>
                  <a:srgbClr val="525252"/>
                </a:solidFill>
                <a:latin typeface="Arial"/>
                <a:cs typeface="Arial"/>
              </a:rPr>
              <a:t>be </a:t>
            </a:r>
            <a:r>
              <a:rPr sz="1100" spc="-5" dirty="0">
                <a:solidFill>
                  <a:srgbClr val="525252"/>
                </a:solidFill>
                <a:latin typeface="Arial"/>
                <a:cs typeface="Arial"/>
              </a:rPr>
              <a:t>set </a:t>
            </a:r>
            <a:r>
              <a:rPr sz="1100" dirty="0">
                <a:solidFill>
                  <a:srgbClr val="525252"/>
                </a:solidFill>
                <a:latin typeface="Arial"/>
                <a:cs typeface="Arial"/>
              </a:rPr>
              <a:t>to 0 </a:t>
            </a:r>
            <a:r>
              <a:rPr sz="1100" spc="-5" dirty="0">
                <a:solidFill>
                  <a:srgbClr val="525252"/>
                </a:solidFill>
                <a:latin typeface="Arial"/>
                <a:cs typeface="Arial"/>
              </a:rPr>
              <a:t>degrees </a:t>
            </a:r>
            <a:r>
              <a:rPr sz="1100" dirty="0">
                <a:solidFill>
                  <a:srgbClr val="525252"/>
                </a:solidFill>
                <a:latin typeface="Arial"/>
                <a:cs typeface="Arial"/>
              </a:rPr>
              <a:t>to reset the </a:t>
            </a:r>
            <a:r>
              <a:rPr sz="1100" spc="-5" dirty="0">
                <a:solidFill>
                  <a:srgbClr val="525252"/>
                </a:solidFill>
                <a:latin typeface="Arial"/>
                <a:cs typeface="Arial"/>
              </a:rPr>
              <a:t>motor's</a:t>
            </a:r>
            <a:r>
              <a:rPr sz="1100" spc="-30" dirty="0">
                <a:solidFill>
                  <a:srgbClr val="525252"/>
                </a:solidFill>
                <a:latin typeface="Arial"/>
                <a:cs typeface="Arial"/>
              </a:rPr>
              <a:t> </a:t>
            </a:r>
            <a:r>
              <a:rPr sz="1100" spc="-5" dirty="0">
                <a:solidFill>
                  <a:srgbClr val="525252"/>
                </a:solidFill>
                <a:latin typeface="Arial"/>
                <a:cs typeface="Arial"/>
              </a:rPr>
              <a:t>position.</a:t>
            </a:r>
            <a:endParaRPr sz="1100">
              <a:latin typeface="Arial"/>
              <a:cs typeface="Arial"/>
            </a:endParaRPr>
          </a:p>
        </p:txBody>
      </p:sp>
      <p:sp>
        <p:nvSpPr>
          <p:cNvPr id="4" name="object 4"/>
          <p:cNvSpPr txBox="1"/>
          <p:nvPr/>
        </p:nvSpPr>
        <p:spPr>
          <a:xfrm>
            <a:off x="1084884" y="4679416"/>
            <a:ext cx="5768975" cy="1688464"/>
          </a:xfrm>
          <a:prstGeom prst="rect">
            <a:avLst/>
          </a:prstGeom>
        </p:spPr>
        <p:txBody>
          <a:bodyPr vert="horz" wrap="square" lIns="0" tIns="12700" rIns="0" bIns="0" rtlCol="0">
            <a:spAutoFit/>
          </a:bodyPr>
          <a:lstStyle/>
          <a:p>
            <a:pPr marL="184785" marR="5080" indent="-172720">
              <a:lnSpc>
                <a:spcPct val="110000"/>
              </a:lnSpc>
              <a:spcBef>
                <a:spcPts val="100"/>
              </a:spcBef>
              <a:buClr>
                <a:srgbClr val="000000"/>
              </a:buClr>
              <a:buFont typeface="Symbol"/>
              <a:buChar char=""/>
              <a:tabLst>
                <a:tab pos="185420" algn="l"/>
              </a:tabLst>
            </a:pPr>
            <a:r>
              <a:rPr sz="1100" dirty="0">
                <a:solidFill>
                  <a:srgbClr val="525252"/>
                </a:solidFill>
                <a:latin typeface="Arial"/>
                <a:cs typeface="Arial"/>
              </a:rPr>
              <a:t>A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 </a:t>
            </a:r>
            <a:r>
              <a:rPr sz="1100" spc="-10" dirty="0">
                <a:solidFill>
                  <a:srgbClr val="525252"/>
                </a:solidFill>
                <a:latin typeface="Arial"/>
                <a:cs typeface="Arial"/>
              </a:rPr>
              <a:t>is </a:t>
            </a:r>
            <a:r>
              <a:rPr sz="1100" spc="-5" dirty="0">
                <a:solidFill>
                  <a:srgbClr val="525252"/>
                </a:solidFill>
                <a:latin typeface="Arial"/>
                <a:cs typeface="Arial"/>
              </a:rPr>
              <a:t>easier </a:t>
            </a:r>
            <a:r>
              <a:rPr sz="1100" dirty="0">
                <a:solidFill>
                  <a:srgbClr val="525252"/>
                </a:solidFill>
                <a:latin typeface="Arial"/>
                <a:cs typeface="Arial"/>
              </a:rPr>
              <a:t>to </a:t>
            </a:r>
            <a:r>
              <a:rPr sz="1100" spc="-5" dirty="0">
                <a:solidFill>
                  <a:srgbClr val="525252"/>
                </a:solidFill>
                <a:latin typeface="Arial"/>
                <a:cs typeface="Arial"/>
              </a:rPr>
              <a:t>program </a:t>
            </a:r>
            <a:r>
              <a:rPr sz="1100" spc="-10" dirty="0">
                <a:solidFill>
                  <a:srgbClr val="525252"/>
                </a:solidFill>
                <a:latin typeface="Arial"/>
                <a:cs typeface="Arial"/>
              </a:rPr>
              <a:t>with </a:t>
            </a:r>
            <a:r>
              <a:rPr sz="1100" spc="-5" dirty="0">
                <a:solidFill>
                  <a:srgbClr val="525252"/>
                </a:solidFill>
                <a:latin typeface="Arial"/>
                <a:cs typeface="Arial"/>
              </a:rPr>
              <a:t>when you </a:t>
            </a:r>
            <a:r>
              <a:rPr sz="1100" dirty="0">
                <a:solidFill>
                  <a:srgbClr val="525252"/>
                </a:solidFill>
                <a:latin typeface="Arial"/>
                <a:cs typeface="Arial"/>
              </a:rPr>
              <a:t>know </a:t>
            </a:r>
            <a:r>
              <a:rPr sz="1100" spc="-5" dirty="0">
                <a:solidFill>
                  <a:srgbClr val="525252"/>
                </a:solidFill>
                <a:latin typeface="Arial"/>
                <a:cs typeface="Arial"/>
              </a:rPr>
              <a:t>what </a:t>
            </a:r>
            <a:r>
              <a:rPr sz="1100" dirty="0">
                <a:solidFill>
                  <a:srgbClr val="525252"/>
                </a:solidFill>
                <a:latin typeface="Arial"/>
                <a:cs typeface="Arial"/>
              </a:rPr>
              <a:t>the </a:t>
            </a:r>
            <a:r>
              <a:rPr sz="1100" spc="-5" dirty="0">
                <a:solidFill>
                  <a:srgbClr val="525252"/>
                </a:solidFill>
                <a:latin typeface="Arial"/>
                <a:cs typeface="Arial"/>
              </a:rPr>
              <a:t>motor's angle  currently is. </a:t>
            </a:r>
            <a:r>
              <a:rPr sz="1100" dirty="0">
                <a:solidFill>
                  <a:srgbClr val="525252"/>
                </a:solidFill>
                <a:latin typeface="Arial"/>
                <a:cs typeface="Arial"/>
              </a:rPr>
              <a:t>But </a:t>
            </a:r>
            <a:r>
              <a:rPr sz="1100" spc="-5" dirty="0">
                <a:solidFill>
                  <a:srgbClr val="525252"/>
                </a:solidFill>
                <a:latin typeface="Arial"/>
                <a:cs typeface="Arial"/>
              </a:rPr>
              <a:t>sometimes, </a:t>
            </a:r>
            <a:r>
              <a:rPr sz="1100" dirty="0">
                <a:solidFill>
                  <a:srgbClr val="525252"/>
                </a:solidFill>
                <a:latin typeface="Arial"/>
                <a:cs typeface="Arial"/>
              </a:rPr>
              <a:t>the </a:t>
            </a:r>
            <a:r>
              <a:rPr sz="1100" spc="-5" dirty="0">
                <a:solidFill>
                  <a:srgbClr val="525252"/>
                </a:solidFill>
                <a:latin typeface="Arial"/>
                <a:cs typeface="Arial"/>
              </a:rPr>
              <a:t>arm might </a:t>
            </a:r>
            <a:r>
              <a:rPr sz="1100" spc="-10" dirty="0">
                <a:solidFill>
                  <a:srgbClr val="525252"/>
                </a:solidFill>
                <a:latin typeface="Arial"/>
                <a:cs typeface="Arial"/>
              </a:rPr>
              <a:t>look </a:t>
            </a:r>
            <a:r>
              <a:rPr sz="1100" spc="-5" dirty="0">
                <a:solidFill>
                  <a:srgbClr val="525252"/>
                </a:solidFill>
                <a:latin typeface="Arial"/>
                <a:cs typeface="Arial"/>
              </a:rPr>
              <a:t>like </a:t>
            </a:r>
            <a:r>
              <a:rPr sz="1100" dirty="0">
                <a:solidFill>
                  <a:srgbClr val="525252"/>
                </a:solidFill>
                <a:latin typeface="Arial"/>
                <a:cs typeface="Arial"/>
              </a:rPr>
              <a:t>it's fully </a:t>
            </a:r>
            <a:r>
              <a:rPr sz="1100" spc="-5" dirty="0">
                <a:solidFill>
                  <a:srgbClr val="525252"/>
                </a:solidFill>
                <a:latin typeface="Arial"/>
                <a:cs typeface="Arial"/>
              </a:rPr>
              <a:t>down when </a:t>
            </a:r>
            <a:r>
              <a:rPr sz="1100" dirty="0">
                <a:solidFill>
                  <a:srgbClr val="525252"/>
                </a:solidFill>
                <a:latin typeface="Arial"/>
                <a:cs typeface="Arial"/>
              </a:rPr>
              <a:t>it is </a:t>
            </a:r>
            <a:r>
              <a:rPr sz="1100" spc="-5" dirty="0">
                <a:solidFill>
                  <a:srgbClr val="525252"/>
                </a:solidFill>
                <a:latin typeface="Arial"/>
                <a:cs typeface="Arial"/>
              </a:rPr>
              <a:t>actually </a:t>
            </a:r>
            <a:r>
              <a:rPr sz="1100" dirty="0">
                <a:solidFill>
                  <a:srgbClr val="525252"/>
                </a:solidFill>
                <a:latin typeface="Arial"/>
                <a:cs typeface="Arial"/>
              </a:rPr>
              <a:t>raised  a </a:t>
            </a:r>
            <a:r>
              <a:rPr sz="1100" spc="5" dirty="0">
                <a:solidFill>
                  <a:srgbClr val="525252"/>
                </a:solidFill>
                <a:latin typeface="Arial"/>
                <a:cs typeface="Arial"/>
              </a:rPr>
              <a:t>few</a:t>
            </a:r>
            <a:r>
              <a:rPr sz="1100" spc="-30"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a:lnSpc>
                <a:spcPct val="100000"/>
              </a:lnSpc>
              <a:spcBef>
                <a:spcPts val="25"/>
              </a:spcBef>
            </a:pPr>
            <a:endParaRPr sz="1250">
              <a:latin typeface="Arial"/>
              <a:cs typeface="Arial"/>
            </a:endParaRPr>
          </a:p>
          <a:p>
            <a:pPr marL="184785" marR="158750">
              <a:lnSpc>
                <a:spcPct val="110000"/>
              </a:lnSpc>
            </a:pPr>
            <a:r>
              <a:rPr sz="1100" dirty="0">
                <a:solidFill>
                  <a:srgbClr val="525252"/>
                </a:solidFill>
                <a:latin typeface="Arial"/>
                <a:cs typeface="Arial"/>
              </a:rPr>
              <a:t>The </a:t>
            </a:r>
            <a:r>
              <a:rPr sz="1100" i="1" dirty="0">
                <a:solidFill>
                  <a:srgbClr val="525252"/>
                </a:solidFill>
                <a:latin typeface="Arial"/>
                <a:cs typeface="Arial"/>
              </a:rPr>
              <a:t>set </a:t>
            </a:r>
            <a:r>
              <a:rPr sz="1100" i="1" spc="-5" dirty="0">
                <a:solidFill>
                  <a:srgbClr val="525252"/>
                </a:solidFill>
                <a:latin typeface="Arial"/>
                <a:cs typeface="Arial"/>
              </a:rPr>
              <a:t>motor position block </a:t>
            </a:r>
            <a:r>
              <a:rPr sz="1100" spc="-5" dirty="0">
                <a:solidFill>
                  <a:srgbClr val="525252"/>
                </a:solidFill>
                <a:latin typeface="Arial"/>
                <a:cs typeface="Arial"/>
              </a:rPr>
              <a:t>lets you </a:t>
            </a:r>
            <a:r>
              <a:rPr sz="1100" dirty="0">
                <a:solidFill>
                  <a:srgbClr val="525252"/>
                </a:solidFill>
                <a:latin typeface="Arial"/>
                <a:cs typeface="Arial"/>
              </a:rPr>
              <a:t>set the </a:t>
            </a:r>
            <a:r>
              <a:rPr sz="1100" spc="-5" dirty="0">
                <a:solidFill>
                  <a:srgbClr val="525252"/>
                </a:solidFill>
                <a:latin typeface="Arial"/>
                <a:cs typeface="Arial"/>
              </a:rPr>
              <a:t>degrees that you want the motor's Angle </a:t>
            </a:r>
            <a:r>
              <a:rPr sz="1100" dirty="0">
                <a:solidFill>
                  <a:srgbClr val="525252"/>
                </a:solidFill>
                <a:latin typeface="Arial"/>
                <a:cs typeface="Arial"/>
              </a:rPr>
              <a:t>to  be </a:t>
            </a:r>
            <a:r>
              <a:rPr sz="1100" spc="-5" dirty="0">
                <a:solidFill>
                  <a:srgbClr val="525252"/>
                </a:solidFill>
                <a:latin typeface="Arial"/>
                <a:cs typeface="Arial"/>
              </a:rPr>
              <a:t>at. </a:t>
            </a:r>
            <a:r>
              <a:rPr sz="1100" dirty="0">
                <a:solidFill>
                  <a:srgbClr val="525252"/>
                </a:solidFill>
                <a:latin typeface="Arial"/>
                <a:cs typeface="Arial"/>
              </a:rPr>
              <a:t>This </a:t>
            </a:r>
            <a:r>
              <a:rPr sz="1100" spc="-5" dirty="0">
                <a:solidFill>
                  <a:srgbClr val="525252"/>
                </a:solidFill>
                <a:latin typeface="Arial"/>
                <a:cs typeface="Arial"/>
              </a:rPr>
              <a:t>is very </a:t>
            </a:r>
            <a:r>
              <a:rPr sz="1100" dirty="0">
                <a:solidFill>
                  <a:srgbClr val="525252"/>
                </a:solidFill>
                <a:latin typeface="Arial"/>
                <a:cs typeface="Arial"/>
              </a:rPr>
              <a:t>useful for </a:t>
            </a:r>
            <a:r>
              <a:rPr sz="1100" spc="-5" dirty="0">
                <a:solidFill>
                  <a:srgbClr val="525252"/>
                </a:solidFill>
                <a:latin typeface="Arial"/>
                <a:cs typeface="Arial"/>
              </a:rPr>
              <a:t>resetting </a:t>
            </a:r>
            <a:r>
              <a:rPr sz="1100" dirty="0">
                <a:solidFill>
                  <a:srgbClr val="525252"/>
                </a:solidFill>
                <a:latin typeface="Arial"/>
                <a:cs typeface="Arial"/>
              </a:rPr>
              <a:t>the </a:t>
            </a:r>
            <a:r>
              <a:rPr sz="1100" spc="-5" dirty="0">
                <a:solidFill>
                  <a:srgbClr val="525252"/>
                </a:solidFill>
                <a:latin typeface="Arial"/>
                <a:cs typeface="Arial"/>
              </a:rPr>
              <a:t>motor's position </a:t>
            </a:r>
            <a:r>
              <a:rPr sz="1100" dirty="0">
                <a:solidFill>
                  <a:srgbClr val="525252"/>
                </a:solidFill>
                <a:latin typeface="Arial"/>
                <a:cs typeface="Arial"/>
              </a:rPr>
              <a:t>to 0</a:t>
            </a:r>
            <a:r>
              <a:rPr sz="1100" spc="-30" dirty="0">
                <a:solidFill>
                  <a:srgbClr val="525252"/>
                </a:solidFill>
                <a:latin typeface="Arial"/>
                <a:cs typeface="Arial"/>
              </a:rPr>
              <a:t> </a:t>
            </a:r>
            <a:r>
              <a:rPr sz="1100" dirty="0">
                <a:solidFill>
                  <a:srgbClr val="525252"/>
                </a:solidFill>
                <a:latin typeface="Arial"/>
                <a:cs typeface="Arial"/>
              </a:rPr>
              <a:t>degrees.</a:t>
            </a:r>
            <a:endParaRPr sz="1100">
              <a:latin typeface="Arial"/>
              <a:cs typeface="Arial"/>
            </a:endParaRPr>
          </a:p>
          <a:p>
            <a:pPr>
              <a:lnSpc>
                <a:spcPct val="100000"/>
              </a:lnSpc>
              <a:spcBef>
                <a:spcPts val="25"/>
              </a:spcBef>
            </a:pPr>
            <a:endParaRPr sz="1250">
              <a:latin typeface="Arial"/>
              <a:cs typeface="Arial"/>
            </a:endParaRPr>
          </a:p>
          <a:p>
            <a:pPr marL="184785" marR="200660">
              <a:lnSpc>
                <a:spcPct val="110000"/>
              </a:lnSpc>
              <a:spcBef>
                <a:spcPts val="5"/>
              </a:spcBef>
            </a:pPr>
            <a:r>
              <a:rPr sz="1100" dirty="0">
                <a:solidFill>
                  <a:srgbClr val="525252"/>
                </a:solidFill>
                <a:latin typeface="Arial"/>
                <a:cs typeface="Arial"/>
              </a:rPr>
              <a:t>In the </a:t>
            </a:r>
            <a:r>
              <a:rPr sz="1100" spc="-5" dirty="0">
                <a:solidFill>
                  <a:srgbClr val="525252"/>
                </a:solidFill>
                <a:latin typeface="Arial"/>
                <a:cs typeface="Arial"/>
              </a:rPr>
              <a:t>following example, </a:t>
            </a:r>
            <a:r>
              <a:rPr sz="1100" dirty="0">
                <a:solidFill>
                  <a:srgbClr val="525252"/>
                </a:solidFill>
                <a:latin typeface="Arial"/>
                <a:cs typeface="Arial"/>
              </a:rPr>
              <a:t>the </a:t>
            </a:r>
            <a:r>
              <a:rPr sz="1100" spc="-5" dirty="0">
                <a:solidFill>
                  <a:srgbClr val="525252"/>
                </a:solidFill>
                <a:latin typeface="Arial"/>
                <a:cs typeface="Arial"/>
              </a:rPr>
              <a:t>robot's Arm Motor is </a:t>
            </a:r>
            <a:r>
              <a:rPr sz="1100" dirty="0">
                <a:solidFill>
                  <a:srgbClr val="525252"/>
                </a:solidFill>
                <a:latin typeface="Arial"/>
                <a:cs typeface="Arial"/>
              </a:rPr>
              <a:t>reset to 0 </a:t>
            </a:r>
            <a:r>
              <a:rPr sz="1100" spc="-5" dirty="0">
                <a:solidFill>
                  <a:srgbClr val="525252"/>
                </a:solidFill>
                <a:latin typeface="Arial"/>
                <a:cs typeface="Arial"/>
              </a:rPr>
              <a:t>degrees </a:t>
            </a:r>
            <a:r>
              <a:rPr sz="1100" dirty="0">
                <a:solidFill>
                  <a:srgbClr val="525252"/>
                </a:solidFill>
                <a:latin typeface="Arial"/>
                <a:cs typeface="Arial"/>
              </a:rPr>
              <a:t>no </a:t>
            </a:r>
            <a:r>
              <a:rPr sz="1100" spc="-5" dirty="0">
                <a:solidFill>
                  <a:srgbClr val="525252"/>
                </a:solidFill>
                <a:latin typeface="Arial"/>
                <a:cs typeface="Arial"/>
              </a:rPr>
              <a:t>matter where </a:t>
            </a:r>
            <a:r>
              <a:rPr sz="1100" dirty="0">
                <a:solidFill>
                  <a:srgbClr val="525252"/>
                </a:solidFill>
                <a:latin typeface="Arial"/>
                <a:cs typeface="Arial"/>
              </a:rPr>
              <a:t>it  </a:t>
            </a:r>
            <a:r>
              <a:rPr sz="1100" spc="-5" dirty="0">
                <a:solidFill>
                  <a:srgbClr val="525252"/>
                </a:solidFill>
                <a:latin typeface="Arial"/>
                <a:cs typeface="Arial"/>
              </a:rPr>
              <a:t>currently is </a:t>
            </a:r>
            <a:r>
              <a:rPr sz="1100" dirty="0">
                <a:solidFill>
                  <a:srgbClr val="525252"/>
                </a:solidFill>
                <a:latin typeface="Arial"/>
                <a:cs typeface="Arial"/>
              </a:rPr>
              <a:t>before </a:t>
            </a:r>
            <a:r>
              <a:rPr sz="1100" spc="-5" dirty="0">
                <a:solidFill>
                  <a:srgbClr val="525252"/>
                </a:solidFill>
                <a:latin typeface="Arial"/>
                <a:cs typeface="Arial"/>
              </a:rPr>
              <a:t>it spins </a:t>
            </a:r>
            <a:r>
              <a:rPr sz="1100" dirty="0">
                <a:solidFill>
                  <a:srgbClr val="525252"/>
                </a:solidFill>
                <a:latin typeface="Arial"/>
                <a:cs typeface="Arial"/>
              </a:rPr>
              <a:t>to the 360 </a:t>
            </a:r>
            <a:r>
              <a:rPr sz="1100" spc="-5" dirty="0">
                <a:solidFill>
                  <a:srgbClr val="525252"/>
                </a:solidFill>
                <a:latin typeface="Arial"/>
                <a:cs typeface="Arial"/>
              </a:rPr>
              <a:t>degrees position </a:t>
            </a:r>
            <a:r>
              <a:rPr sz="1100" dirty="0">
                <a:solidFill>
                  <a:srgbClr val="525252"/>
                </a:solidFill>
                <a:latin typeface="Arial"/>
                <a:cs typeface="Arial"/>
              </a:rPr>
              <a:t>and </a:t>
            </a:r>
            <a:r>
              <a:rPr sz="1100" spc="-5" dirty="0">
                <a:solidFill>
                  <a:srgbClr val="525252"/>
                </a:solidFill>
                <a:latin typeface="Arial"/>
                <a:cs typeface="Arial"/>
              </a:rPr>
              <a:t>drives</a:t>
            </a:r>
            <a:r>
              <a:rPr sz="1100" spc="5" dirty="0">
                <a:solidFill>
                  <a:srgbClr val="525252"/>
                </a:solidFill>
                <a:latin typeface="Arial"/>
                <a:cs typeface="Arial"/>
              </a:rPr>
              <a:t> </a:t>
            </a:r>
            <a:r>
              <a:rPr sz="1100" spc="-5" dirty="0">
                <a:solidFill>
                  <a:srgbClr val="525252"/>
                </a:solidFill>
                <a:latin typeface="Arial"/>
                <a:cs typeface="Arial"/>
              </a:rPr>
              <a:t>forward.</a:t>
            </a:r>
            <a:endParaRPr sz="1100">
              <a:latin typeface="Arial"/>
              <a:cs typeface="Arial"/>
            </a:endParaRPr>
          </a:p>
        </p:txBody>
      </p:sp>
      <p:sp>
        <p:nvSpPr>
          <p:cNvPr id="5" name="object 5"/>
          <p:cNvSpPr/>
          <p:nvPr/>
        </p:nvSpPr>
        <p:spPr>
          <a:xfrm>
            <a:off x="2393950" y="915288"/>
            <a:ext cx="3174873" cy="152527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89123" y="910463"/>
            <a:ext cx="3184525" cy="1534795"/>
          </a:xfrm>
          <a:custGeom>
            <a:avLst/>
            <a:gdLst/>
            <a:ahLst/>
            <a:cxnLst/>
            <a:rect l="l" t="t" r="r" b="b"/>
            <a:pathLst>
              <a:path w="3184525" h="1534795">
                <a:moveTo>
                  <a:pt x="0" y="1534795"/>
                </a:moveTo>
                <a:lnTo>
                  <a:pt x="3184398" y="1534795"/>
                </a:lnTo>
                <a:lnTo>
                  <a:pt x="3184398" y="0"/>
                </a:lnTo>
                <a:lnTo>
                  <a:pt x="0" y="0"/>
                </a:lnTo>
                <a:lnTo>
                  <a:pt x="0" y="1534795"/>
                </a:lnTo>
                <a:close/>
              </a:path>
            </a:pathLst>
          </a:custGeom>
          <a:ln w="9525">
            <a:solidFill>
              <a:srgbClr val="BEBEBE"/>
            </a:solidFill>
          </a:ln>
        </p:spPr>
        <p:txBody>
          <a:bodyPr wrap="square" lIns="0" tIns="0" rIns="0" bIns="0" rtlCol="0"/>
          <a:lstStyle/>
          <a:p>
            <a:endParaRPr/>
          </a:p>
        </p:txBody>
      </p:sp>
      <p:sp>
        <p:nvSpPr>
          <p:cNvPr id="7" name="object 7"/>
          <p:cNvSpPr/>
          <p:nvPr/>
        </p:nvSpPr>
        <p:spPr>
          <a:xfrm>
            <a:off x="1599819" y="3024758"/>
            <a:ext cx="4762627" cy="16433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95119" y="3020060"/>
            <a:ext cx="4772660" cy="1652905"/>
          </a:xfrm>
          <a:custGeom>
            <a:avLst/>
            <a:gdLst/>
            <a:ahLst/>
            <a:cxnLst/>
            <a:rect l="l" t="t" r="r" b="b"/>
            <a:pathLst>
              <a:path w="4772660" h="1652904">
                <a:moveTo>
                  <a:pt x="0" y="1652905"/>
                </a:moveTo>
                <a:lnTo>
                  <a:pt x="4772152" y="1652905"/>
                </a:lnTo>
                <a:lnTo>
                  <a:pt x="4772152" y="0"/>
                </a:lnTo>
                <a:lnTo>
                  <a:pt x="0" y="0"/>
                </a:lnTo>
                <a:lnTo>
                  <a:pt x="0" y="1652905"/>
                </a:lnTo>
                <a:close/>
              </a:path>
            </a:pathLst>
          </a:custGeom>
          <a:ln w="9525">
            <a:solidFill>
              <a:srgbClr val="BEBEBE"/>
            </a:solidFill>
          </a:ln>
        </p:spPr>
        <p:txBody>
          <a:bodyPr wrap="square" lIns="0" tIns="0" rIns="0" bIns="0" rtlCol="0"/>
          <a:lstStyle/>
          <a:p>
            <a:endParaRPr/>
          </a:p>
        </p:txBody>
      </p:sp>
      <p:sp>
        <p:nvSpPr>
          <p:cNvPr id="9" name="object 9"/>
          <p:cNvSpPr/>
          <p:nvPr/>
        </p:nvSpPr>
        <p:spPr>
          <a:xfrm>
            <a:off x="1600200" y="6552362"/>
            <a:ext cx="4761611" cy="246126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95374" y="6547599"/>
            <a:ext cx="4771390" cy="2470785"/>
          </a:xfrm>
          <a:custGeom>
            <a:avLst/>
            <a:gdLst/>
            <a:ahLst/>
            <a:cxnLst/>
            <a:rect l="l" t="t" r="r" b="b"/>
            <a:pathLst>
              <a:path w="4771390" h="2470784">
                <a:moveTo>
                  <a:pt x="0" y="2470785"/>
                </a:moveTo>
                <a:lnTo>
                  <a:pt x="4771136" y="2470785"/>
                </a:lnTo>
                <a:lnTo>
                  <a:pt x="4771136" y="0"/>
                </a:lnTo>
                <a:lnTo>
                  <a:pt x="0" y="0"/>
                </a:lnTo>
                <a:lnTo>
                  <a:pt x="0" y="247078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1320800" marR="631825" indent="-683260">
              <a:lnSpc>
                <a:spcPts val="4720"/>
              </a:lnSpc>
              <a:spcBef>
                <a:spcPts val="375"/>
              </a:spcBef>
              <a:tabLst>
                <a:tab pos="3027045" algn="l"/>
                <a:tab pos="3408679" algn="l"/>
                <a:tab pos="3600450" algn="l"/>
                <a:tab pos="5249545" algn="l"/>
              </a:tabLst>
            </a:pPr>
            <a:r>
              <a:rPr spc="45" dirty="0"/>
              <a:t>Prog</a:t>
            </a:r>
            <a:r>
              <a:rPr spc="30" dirty="0"/>
              <a:t>r</a:t>
            </a:r>
            <a:r>
              <a:rPr spc="55" dirty="0"/>
              <a:t>amming</a:t>
            </a:r>
            <a:r>
              <a:rPr dirty="0"/>
              <a:t>	</a:t>
            </a:r>
            <a:r>
              <a:rPr spc="50" dirty="0"/>
              <a:t>a</a:t>
            </a:r>
            <a:r>
              <a:rPr dirty="0"/>
              <a:t>	</a:t>
            </a:r>
            <a:r>
              <a:rPr spc="50" dirty="0"/>
              <a:t>Se</a:t>
            </a:r>
            <a:r>
              <a:rPr spc="55" dirty="0"/>
              <a:t>q</a:t>
            </a:r>
            <a:r>
              <a:rPr spc="45" dirty="0"/>
              <a:t>uenc</a:t>
            </a:r>
            <a:r>
              <a:rPr spc="50" dirty="0"/>
              <a:t>e</a:t>
            </a:r>
            <a:r>
              <a:rPr dirty="0"/>
              <a:t>	</a:t>
            </a:r>
            <a:r>
              <a:rPr spc="25" dirty="0"/>
              <a:t>-  </a:t>
            </a:r>
            <a:r>
              <a:rPr spc="55" dirty="0"/>
              <a:t>VEXcode	</a:t>
            </a:r>
            <a:r>
              <a:rPr spc="45" dirty="0"/>
              <a:t>IQ	Blocks</a:t>
            </a:r>
          </a:p>
        </p:txBody>
      </p:sp>
      <p:sp>
        <p:nvSpPr>
          <p:cNvPr id="3" name="object 3"/>
          <p:cNvSpPr txBox="1"/>
          <p:nvPr/>
        </p:nvSpPr>
        <p:spPr>
          <a:xfrm>
            <a:off x="1084884" y="1843785"/>
            <a:ext cx="5711825" cy="306705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25252"/>
                </a:solidFill>
                <a:latin typeface="Arial"/>
                <a:cs typeface="Arial"/>
              </a:rPr>
              <a:t>Let's program a</a:t>
            </a:r>
            <a:r>
              <a:rPr sz="1100" b="1" spc="-15" dirty="0">
                <a:solidFill>
                  <a:srgbClr val="525252"/>
                </a:solidFill>
                <a:latin typeface="Arial"/>
                <a:cs typeface="Arial"/>
              </a:rPr>
              <a:t> </a:t>
            </a:r>
            <a:r>
              <a:rPr sz="1100" b="1" spc="-5" dirty="0">
                <a:solidFill>
                  <a:srgbClr val="525252"/>
                </a:solidFill>
                <a:latin typeface="Arial"/>
                <a:cs typeface="Arial"/>
              </a:rPr>
              <a:t>sequence!</a:t>
            </a:r>
            <a:endParaRPr sz="1100">
              <a:latin typeface="Arial"/>
              <a:cs typeface="Arial"/>
            </a:endParaRPr>
          </a:p>
          <a:p>
            <a:pPr>
              <a:lnSpc>
                <a:spcPct val="100000"/>
              </a:lnSpc>
              <a:spcBef>
                <a:spcPts val="50"/>
              </a:spcBef>
            </a:pPr>
            <a:endParaRPr sz="1400">
              <a:latin typeface="Arial"/>
              <a:cs typeface="Arial"/>
            </a:endParaRPr>
          </a:p>
          <a:p>
            <a:pPr marL="12700" marR="281940">
              <a:lnSpc>
                <a:spcPct val="124500"/>
              </a:lnSpc>
            </a:pPr>
            <a:r>
              <a:rPr sz="1100" dirty="0">
                <a:solidFill>
                  <a:srgbClr val="525252"/>
                </a:solidFill>
                <a:latin typeface="Arial"/>
                <a:cs typeface="Arial"/>
              </a:rPr>
              <a:t>In </a:t>
            </a:r>
            <a:r>
              <a:rPr sz="1100" spc="-5" dirty="0">
                <a:solidFill>
                  <a:srgbClr val="525252"/>
                </a:solidFill>
                <a:latin typeface="Arial"/>
                <a:cs typeface="Arial"/>
              </a:rPr>
              <a:t>this </a:t>
            </a:r>
            <a:r>
              <a:rPr sz="1100" spc="-10" dirty="0">
                <a:solidFill>
                  <a:srgbClr val="525252"/>
                </a:solidFill>
                <a:latin typeface="Arial"/>
                <a:cs typeface="Arial"/>
              </a:rPr>
              <a:t>activity, </a:t>
            </a:r>
            <a:r>
              <a:rPr sz="1100" spc="-5" dirty="0">
                <a:solidFill>
                  <a:srgbClr val="525252"/>
                </a:solidFill>
                <a:latin typeface="Arial"/>
                <a:cs typeface="Arial"/>
              </a:rPr>
              <a:t>you will outline </a:t>
            </a:r>
            <a:r>
              <a:rPr sz="1100" dirty="0">
                <a:solidFill>
                  <a:srgbClr val="525252"/>
                </a:solidFill>
                <a:latin typeface="Arial"/>
                <a:cs typeface="Arial"/>
              </a:rPr>
              <a:t>a plan for the </a:t>
            </a:r>
            <a:r>
              <a:rPr sz="1100" spc="-5" dirty="0">
                <a:solidFill>
                  <a:srgbClr val="525252"/>
                </a:solidFill>
                <a:latin typeface="Arial"/>
                <a:cs typeface="Arial"/>
              </a:rPr>
              <a:t>sequence </a:t>
            </a:r>
            <a:r>
              <a:rPr sz="1100" spc="-10" dirty="0">
                <a:solidFill>
                  <a:srgbClr val="525252"/>
                </a:solidFill>
                <a:latin typeface="Arial"/>
                <a:cs typeface="Arial"/>
              </a:rPr>
              <a:t>of </a:t>
            </a:r>
            <a:r>
              <a:rPr sz="1100" spc="-5" dirty="0">
                <a:solidFill>
                  <a:srgbClr val="525252"/>
                </a:solidFill>
                <a:latin typeface="Arial"/>
                <a:cs typeface="Arial"/>
              </a:rPr>
              <a:t>movements that your </a:t>
            </a:r>
            <a:r>
              <a:rPr sz="1100" dirty="0">
                <a:solidFill>
                  <a:srgbClr val="525252"/>
                </a:solidFill>
                <a:latin typeface="Arial"/>
                <a:cs typeface="Arial"/>
              </a:rPr>
              <a:t>robot </a:t>
            </a:r>
            <a:r>
              <a:rPr sz="1100" spc="-5" dirty="0">
                <a:solidFill>
                  <a:srgbClr val="525252"/>
                </a:solidFill>
                <a:latin typeface="Arial"/>
                <a:cs typeface="Arial"/>
              </a:rPr>
              <a:t>will  </a:t>
            </a:r>
            <a:r>
              <a:rPr sz="1100" dirty="0">
                <a:solidFill>
                  <a:srgbClr val="525252"/>
                </a:solidFill>
                <a:latin typeface="Arial"/>
                <a:cs typeface="Arial"/>
              </a:rPr>
              <a:t>need to make </a:t>
            </a:r>
            <a:r>
              <a:rPr sz="1100" spc="-5" dirty="0">
                <a:solidFill>
                  <a:srgbClr val="525252"/>
                </a:solidFill>
                <a:latin typeface="Arial"/>
                <a:cs typeface="Arial"/>
              </a:rPr>
              <a:t>in order </a:t>
            </a:r>
            <a:r>
              <a:rPr sz="1100" dirty="0">
                <a:solidFill>
                  <a:srgbClr val="525252"/>
                </a:solidFill>
                <a:latin typeface="Arial"/>
                <a:cs typeface="Arial"/>
              </a:rPr>
              <a:t>to </a:t>
            </a:r>
            <a:r>
              <a:rPr sz="1100" spc="-5" dirty="0">
                <a:solidFill>
                  <a:srgbClr val="525252"/>
                </a:solidFill>
                <a:latin typeface="Arial"/>
                <a:cs typeface="Arial"/>
              </a:rPr>
              <a:t>grab, lift, </a:t>
            </a:r>
            <a:r>
              <a:rPr sz="1100" dirty="0">
                <a:solidFill>
                  <a:srgbClr val="525252"/>
                </a:solidFill>
                <a:latin typeface="Arial"/>
                <a:cs typeface="Arial"/>
              </a:rPr>
              <a:t>and </a:t>
            </a:r>
            <a:r>
              <a:rPr sz="1100" spc="-5" dirty="0">
                <a:solidFill>
                  <a:srgbClr val="525252"/>
                </a:solidFill>
                <a:latin typeface="Arial"/>
                <a:cs typeface="Arial"/>
              </a:rPr>
              <a:t>move </a:t>
            </a:r>
            <a:r>
              <a:rPr sz="1100" dirty="0">
                <a:solidFill>
                  <a:srgbClr val="525252"/>
                </a:solidFill>
                <a:latin typeface="Arial"/>
                <a:cs typeface="Arial"/>
              </a:rPr>
              <a:t>an</a:t>
            </a:r>
            <a:r>
              <a:rPr sz="1100" spc="-25" dirty="0">
                <a:solidFill>
                  <a:srgbClr val="525252"/>
                </a:solidFill>
                <a:latin typeface="Arial"/>
                <a:cs typeface="Arial"/>
              </a:rPr>
              <a:t> </a:t>
            </a:r>
            <a:r>
              <a:rPr sz="1100" spc="-5" dirty="0">
                <a:solidFill>
                  <a:srgbClr val="525252"/>
                </a:solidFill>
                <a:latin typeface="Arial"/>
                <a:cs typeface="Arial"/>
              </a:rPr>
              <a:t>object.</a:t>
            </a:r>
            <a:endParaRPr sz="1100">
              <a:latin typeface="Arial"/>
              <a:cs typeface="Arial"/>
            </a:endParaRPr>
          </a:p>
          <a:p>
            <a:pPr>
              <a:lnSpc>
                <a:spcPct val="100000"/>
              </a:lnSpc>
              <a:spcBef>
                <a:spcPts val="30"/>
              </a:spcBef>
            </a:pPr>
            <a:endParaRPr sz="1400">
              <a:latin typeface="Arial"/>
              <a:cs typeface="Arial"/>
            </a:endParaRPr>
          </a:p>
          <a:p>
            <a:pPr marL="12700" marR="103505">
              <a:lnSpc>
                <a:spcPct val="124700"/>
              </a:lnSpc>
            </a:pPr>
            <a:r>
              <a:rPr sz="1100" dirty="0">
                <a:solidFill>
                  <a:srgbClr val="525252"/>
                </a:solidFill>
                <a:latin typeface="Arial"/>
                <a:cs typeface="Arial"/>
              </a:rPr>
              <a:t>You </a:t>
            </a:r>
            <a:r>
              <a:rPr sz="1100" spc="-5" dirty="0">
                <a:solidFill>
                  <a:srgbClr val="525252"/>
                </a:solidFill>
                <a:latin typeface="Arial"/>
                <a:cs typeface="Arial"/>
              </a:rPr>
              <a:t>will first review </a:t>
            </a:r>
            <a:r>
              <a:rPr sz="1100" dirty="0">
                <a:solidFill>
                  <a:srgbClr val="525252"/>
                </a:solidFill>
                <a:latin typeface="Arial"/>
                <a:cs typeface="Arial"/>
              </a:rPr>
              <a:t>two </a:t>
            </a:r>
            <a:r>
              <a:rPr sz="1100" spc="-5" dirty="0">
                <a:solidFill>
                  <a:srgbClr val="525252"/>
                </a:solidFill>
                <a:latin typeface="Arial"/>
                <a:cs typeface="Arial"/>
              </a:rPr>
              <a:t>tutorial videos </a:t>
            </a:r>
            <a:r>
              <a:rPr sz="1100" dirty="0">
                <a:solidFill>
                  <a:srgbClr val="525252"/>
                </a:solidFill>
                <a:latin typeface="Arial"/>
                <a:cs typeface="Arial"/>
              </a:rPr>
              <a:t>about </a:t>
            </a:r>
            <a:r>
              <a:rPr sz="1100" spc="-5" dirty="0">
                <a:solidFill>
                  <a:srgbClr val="525252"/>
                </a:solidFill>
                <a:latin typeface="Arial"/>
                <a:cs typeface="Arial"/>
              </a:rPr>
              <a:t>programming the </a:t>
            </a:r>
            <a:r>
              <a:rPr sz="1100" dirty="0">
                <a:solidFill>
                  <a:srgbClr val="525252"/>
                </a:solidFill>
                <a:latin typeface="Arial"/>
                <a:cs typeface="Arial"/>
              </a:rPr>
              <a:t>claw and </a:t>
            </a:r>
            <a:r>
              <a:rPr sz="1100" spc="-5" dirty="0">
                <a:solidFill>
                  <a:srgbClr val="525252"/>
                </a:solidFill>
                <a:latin typeface="Arial"/>
                <a:cs typeface="Arial"/>
              </a:rPr>
              <a:t>arm. </a:t>
            </a:r>
            <a:r>
              <a:rPr sz="1100" dirty="0">
                <a:solidFill>
                  <a:srgbClr val="525252"/>
                </a:solidFill>
                <a:latin typeface="Arial"/>
                <a:cs typeface="Arial"/>
              </a:rPr>
              <a:t>Then </a:t>
            </a:r>
            <a:r>
              <a:rPr sz="1100" spc="-5" dirty="0">
                <a:solidFill>
                  <a:srgbClr val="525252"/>
                </a:solidFill>
                <a:latin typeface="Arial"/>
                <a:cs typeface="Arial"/>
              </a:rPr>
              <a:t>you </a:t>
            </a:r>
            <a:r>
              <a:rPr sz="1100" spc="-10" dirty="0">
                <a:solidFill>
                  <a:srgbClr val="525252"/>
                </a:solidFill>
                <a:latin typeface="Arial"/>
                <a:cs typeface="Arial"/>
              </a:rPr>
              <a:t>will  </a:t>
            </a:r>
            <a:r>
              <a:rPr sz="1100" dirty="0">
                <a:solidFill>
                  <a:srgbClr val="525252"/>
                </a:solidFill>
                <a:latin typeface="Arial"/>
                <a:cs typeface="Arial"/>
              </a:rPr>
              <a:t>identify the </a:t>
            </a:r>
            <a:r>
              <a:rPr sz="1100" spc="-5" dirty="0">
                <a:solidFill>
                  <a:srgbClr val="525252"/>
                </a:solidFill>
                <a:latin typeface="Arial"/>
                <a:cs typeface="Arial"/>
              </a:rPr>
              <a:t>correct sequence </a:t>
            </a:r>
            <a:r>
              <a:rPr sz="1100" spc="-10" dirty="0">
                <a:solidFill>
                  <a:srgbClr val="525252"/>
                </a:solidFill>
                <a:latin typeface="Arial"/>
                <a:cs typeface="Arial"/>
              </a:rPr>
              <a:t>of </a:t>
            </a:r>
            <a:r>
              <a:rPr sz="1100" spc="-5" dirty="0">
                <a:solidFill>
                  <a:srgbClr val="525252"/>
                </a:solidFill>
                <a:latin typeface="Arial"/>
                <a:cs typeface="Arial"/>
              </a:rPr>
              <a:t>steps </a:t>
            </a:r>
            <a:r>
              <a:rPr sz="1100" dirty="0">
                <a:solidFill>
                  <a:srgbClr val="525252"/>
                </a:solidFill>
                <a:latin typeface="Arial"/>
                <a:cs typeface="Arial"/>
              </a:rPr>
              <a:t>to </a:t>
            </a:r>
            <a:r>
              <a:rPr sz="1100" spc="-5" dirty="0">
                <a:solidFill>
                  <a:srgbClr val="525252"/>
                </a:solidFill>
                <a:latin typeface="Arial"/>
                <a:cs typeface="Arial"/>
              </a:rPr>
              <a:t>approach, </a:t>
            </a:r>
            <a:r>
              <a:rPr sz="1100" dirty="0">
                <a:solidFill>
                  <a:srgbClr val="525252"/>
                </a:solidFill>
                <a:latin typeface="Arial"/>
                <a:cs typeface="Arial"/>
              </a:rPr>
              <a:t>grab, and </a:t>
            </a:r>
            <a:r>
              <a:rPr sz="1100" spc="-5" dirty="0">
                <a:solidFill>
                  <a:srgbClr val="525252"/>
                </a:solidFill>
                <a:latin typeface="Arial"/>
                <a:cs typeface="Arial"/>
              </a:rPr>
              <a:t>lift </a:t>
            </a:r>
            <a:r>
              <a:rPr sz="1100" dirty="0">
                <a:solidFill>
                  <a:srgbClr val="525252"/>
                </a:solidFill>
                <a:latin typeface="Arial"/>
                <a:cs typeface="Arial"/>
              </a:rPr>
              <a:t>an </a:t>
            </a:r>
            <a:r>
              <a:rPr sz="1100" spc="-5" dirty="0">
                <a:solidFill>
                  <a:srgbClr val="525252"/>
                </a:solidFill>
                <a:latin typeface="Arial"/>
                <a:cs typeface="Arial"/>
              </a:rPr>
              <a:t>object, </a:t>
            </a:r>
            <a:r>
              <a:rPr sz="1100" dirty="0">
                <a:solidFill>
                  <a:srgbClr val="525252"/>
                </a:solidFill>
                <a:latin typeface="Arial"/>
                <a:cs typeface="Arial"/>
              </a:rPr>
              <a:t>and </a:t>
            </a:r>
            <a:r>
              <a:rPr sz="1100" spc="-5" dirty="0">
                <a:solidFill>
                  <a:srgbClr val="525252"/>
                </a:solidFill>
                <a:latin typeface="Arial"/>
                <a:cs typeface="Arial"/>
              </a:rPr>
              <a:t>plan that  </a:t>
            </a:r>
            <a:r>
              <a:rPr sz="1100" dirty="0">
                <a:solidFill>
                  <a:srgbClr val="525252"/>
                </a:solidFill>
                <a:latin typeface="Arial"/>
                <a:cs typeface="Arial"/>
              </a:rPr>
              <a:t>project </a:t>
            </a:r>
            <a:r>
              <a:rPr sz="1100" spc="-5" dirty="0">
                <a:solidFill>
                  <a:srgbClr val="525252"/>
                </a:solidFill>
                <a:latin typeface="Arial"/>
                <a:cs typeface="Arial"/>
              </a:rPr>
              <a:t>using</a:t>
            </a:r>
            <a:r>
              <a:rPr sz="1100" spc="5" dirty="0">
                <a:solidFill>
                  <a:srgbClr val="525252"/>
                </a:solidFill>
                <a:latin typeface="Arial"/>
                <a:cs typeface="Arial"/>
              </a:rPr>
              <a:t> </a:t>
            </a:r>
            <a:r>
              <a:rPr sz="1100" spc="-5" dirty="0">
                <a:solidFill>
                  <a:srgbClr val="525252"/>
                </a:solidFill>
                <a:latin typeface="Arial"/>
                <a:cs typeface="Arial"/>
              </a:rPr>
              <a:t>pseudocode.</a:t>
            </a:r>
            <a:endParaRPr sz="1100">
              <a:latin typeface="Arial"/>
              <a:cs typeface="Arial"/>
            </a:endParaRPr>
          </a:p>
          <a:p>
            <a:pPr marL="12700" marR="153035">
              <a:lnSpc>
                <a:spcPct val="123600"/>
              </a:lnSpc>
              <a:spcBef>
                <a:spcPts val="15"/>
              </a:spcBef>
            </a:pPr>
            <a:r>
              <a:rPr sz="1100" dirty="0">
                <a:solidFill>
                  <a:srgbClr val="525252"/>
                </a:solidFill>
                <a:latin typeface="Arial"/>
                <a:cs typeface="Arial"/>
              </a:rPr>
              <a:t>You </a:t>
            </a:r>
            <a:r>
              <a:rPr sz="1100" spc="-5" dirty="0">
                <a:solidFill>
                  <a:srgbClr val="525252"/>
                </a:solidFill>
                <a:latin typeface="Arial"/>
                <a:cs typeface="Arial"/>
              </a:rPr>
              <a:t>will </a:t>
            </a:r>
            <a:r>
              <a:rPr sz="1100" dirty="0">
                <a:solidFill>
                  <a:srgbClr val="525252"/>
                </a:solidFill>
                <a:latin typeface="Arial"/>
                <a:cs typeface="Arial"/>
              </a:rPr>
              <a:t>then </a:t>
            </a:r>
            <a:r>
              <a:rPr sz="1100" spc="-5" dirty="0">
                <a:solidFill>
                  <a:srgbClr val="525252"/>
                </a:solidFill>
                <a:latin typeface="Arial"/>
                <a:cs typeface="Arial"/>
              </a:rPr>
              <a:t>create, download, </a:t>
            </a:r>
            <a:r>
              <a:rPr sz="1100" dirty="0">
                <a:solidFill>
                  <a:srgbClr val="525252"/>
                </a:solidFill>
                <a:latin typeface="Arial"/>
                <a:cs typeface="Arial"/>
              </a:rPr>
              <a:t>and run the </a:t>
            </a:r>
            <a:r>
              <a:rPr sz="1100" spc="-5" dirty="0">
                <a:solidFill>
                  <a:srgbClr val="525252"/>
                </a:solidFill>
                <a:latin typeface="Arial"/>
                <a:cs typeface="Arial"/>
              </a:rPr>
              <a:t>project using </a:t>
            </a:r>
            <a:r>
              <a:rPr sz="1100" dirty="0">
                <a:solidFill>
                  <a:srgbClr val="525252"/>
                </a:solidFill>
                <a:latin typeface="Arial"/>
                <a:cs typeface="Arial"/>
              </a:rPr>
              <a:t>the pseudocode </a:t>
            </a:r>
            <a:r>
              <a:rPr sz="1100" spc="-5" dirty="0">
                <a:solidFill>
                  <a:srgbClr val="525252"/>
                </a:solidFill>
                <a:latin typeface="Arial"/>
                <a:cs typeface="Arial"/>
              </a:rPr>
              <a:t>that helped you  plan!</a:t>
            </a:r>
            <a:endParaRPr sz="1100">
              <a:latin typeface="Arial"/>
              <a:cs typeface="Arial"/>
            </a:endParaRPr>
          </a:p>
          <a:p>
            <a:pPr marL="184785" marR="5080" indent="-172720">
              <a:lnSpc>
                <a:spcPct val="110900"/>
              </a:lnSpc>
              <a:spcBef>
                <a:spcPts val="1055"/>
              </a:spcBef>
              <a:buClr>
                <a:srgbClr val="000000"/>
              </a:buClr>
              <a:buFont typeface="Symbol"/>
              <a:buChar char=""/>
              <a:tabLst>
                <a:tab pos="185420" algn="l"/>
              </a:tabLst>
            </a:pPr>
            <a:r>
              <a:rPr sz="1100" spc="-5" dirty="0">
                <a:solidFill>
                  <a:srgbClr val="525252"/>
                </a:solidFill>
                <a:latin typeface="Arial"/>
                <a:cs typeface="Arial"/>
              </a:rPr>
              <a:t>Make </a:t>
            </a:r>
            <a:r>
              <a:rPr sz="1100" dirty="0">
                <a:solidFill>
                  <a:srgbClr val="525252"/>
                </a:solidFill>
                <a:latin typeface="Arial"/>
                <a:cs typeface="Arial"/>
              </a:rPr>
              <a:t>sure </a:t>
            </a:r>
            <a:r>
              <a:rPr sz="1100" spc="-5" dirty="0">
                <a:solidFill>
                  <a:srgbClr val="525252"/>
                </a:solidFill>
                <a:latin typeface="Arial"/>
                <a:cs typeface="Arial"/>
              </a:rPr>
              <a:t>you have </a:t>
            </a:r>
            <a:r>
              <a:rPr sz="1100" dirty="0">
                <a:solidFill>
                  <a:srgbClr val="525252"/>
                </a:solidFill>
                <a:latin typeface="Arial"/>
                <a:cs typeface="Arial"/>
              </a:rPr>
              <a:t>the </a:t>
            </a:r>
            <a:r>
              <a:rPr sz="1100" spc="-5" dirty="0">
                <a:solidFill>
                  <a:srgbClr val="525252"/>
                </a:solidFill>
                <a:latin typeface="Arial"/>
                <a:cs typeface="Arial"/>
              </a:rPr>
              <a:t>hardware required, your engineering notebook, and </a:t>
            </a:r>
            <a:r>
              <a:rPr sz="1100" dirty="0">
                <a:solidFill>
                  <a:srgbClr val="525252"/>
                </a:solidFill>
                <a:latin typeface="Arial"/>
                <a:cs typeface="Arial"/>
              </a:rPr>
              <a:t>VEXcode </a:t>
            </a:r>
            <a:r>
              <a:rPr sz="1100" spc="-5" dirty="0">
                <a:solidFill>
                  <a:srgbClr val="525252"/>
                </a:solidFill>
                <a:latin typeface="Arial"/>
                <a:cs typeface="Arial"/>
              </a:rPr>
              <a:t>IQ  </a:t>
            </a:r>
            <a:r>
              <a:rPr sz="1100" dirty="0">
                <a:solidFill>
                  <a:srgbClr val="525252"/>
                </a:solidFill>
                <a:latin typeface="Arial"/>
                <a:cs typeface="Arial"/>
              </a:rPr>
              <a:t>Blocks </a:t>
            </a:r>
            <a:r>
              <a:rPr sz="1100" spc="-5" dirty="0">
                <a:solidFill>
                  <a:srgbClr val="525252"/>
                </a:solidFill>
                <a:latin typeface="Arial"/>
                <a:cs typeface="Arial"/>
              </a:rPr>
              <a:t>downloaded </a:t>
            </a:r>
            <a:r>
              <a:rPr sz="1100" dirty="0">
                <a:solidFill>
                  <a:srgbClr val="525252"/>
                </a:solidFill>
                <a:latin typeface="Arial"/>
                <a:cs typeface="Arial"/>
              </a:rPr>
              <a:t>and</a:t>
            </a:r>
            <a:r>
              <a:rPr sz="1100" spc="-10" dirty="0">
                <a:solidFill>
                  <a:srgbClr val="525252"/>
                </a:solidFill>
                <a:latin typeface="Arial"/>
                <a:cs typeface="Arial"/>
              </a:rPr>
              <a:t> </a:t>
            </a:r>
            <a:r>
              <a:rPr sz="1100" spc="-5" dirty="0">
                <a:solidFill>
                  <a:srgbClr val="525252"/>
                </a:solidFill>
                <a:latin typeface="Arial"/>
                <a:cs typeface="Arial"/>
              </a:rPr>
              <a:t>ready.</a:t>
            </a:r>
            <a:endParaRPr sz="1100">
              <a:latin typeface="Arial"/>
              <a:cs typeface="Arial"/>
            </a:endParaRPr>
          </a:p>
          <a:p>
            <a:pPr>
              <a:lnSpc>
                <a:spcPct val="100000"/>
              </a:lnSpc>
            </a:pPr>
            <a:endParaRPr sz="1200">
              <a:latin typeface="Arial"/>
              <a:cs typeface="Arial"/>
            </a:endParaRPr>
          </a:p>
          <a:p>
            <a:pPr>
              <a:lnSpc>
                <a:spcPct val="100000"/>
              </a:lnSpc>
              <a:spcBef>
                <a:spcPts val="45"/>
              </a:spcBef>
            </a:pPr>
            <a:endParaRPr sz="950">
              <a:latin typeface="Arial"/>
              <a:cs typeface="Arial"/>
            </a:endParaRPr>
          </a:p>
          <a:p>
            <a:pPr marL="12700">
              <a:lnSpc>
                <a:spcPct val="100000"/>
              </a:lnSpc>
              <a:spcBef>
                <a:spcPts val="5"/>
              </a:spcBef>
            </a:pPr>
            <a:r>
              <a:rPr sz="1100" b="1" spc="-5" dirty="0">
                <a:solidFill>
                  <a:srgbClr val="525252"/>
                </a:solidFill>
                <a:latin typeface="Arial"/>
                <a:cs typeface="Arial"/>
              </a:rPr>
              <a:t>Hardware/Software</a:t>
            </a:r>
            <a:r>
              <a:rPr sz="1100" b="1" spc="5" dirty="0">
                <a:solidFill>
                  <a:srgbClr val="525252"/>
                </a:solidFill>
                <a:latin typeface="Arial"/>
                <a:cs typeface="Arial"/>
              </a:rPr>
              <a:t> </a:t>
            </a:r>
            <a:r>
              <a:rPr sz="1100" b="1" spc="-5" dirty="0">
                <a:solidFill>
                  <a:srgbClr val="525252"/>
                </a:solidFill>
                <a:latin typeface="Arial"/>
                <a:cs typeface="Arial"/>
              </a:rPr>
              <a:t>Required:</a:t>
            </a:r>
            <a:endParaRPr sz="11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277759900"/>
              </p:ext>
            </p:extLst>
          </p:nvPr>
        </p:nvGraphicFramePr>
        <p:xfrm>
          <a:off x="1024432" y="5078602"/>
          <a:ext cx="5898514" cy="2768216"/>
        </p:xfrm>
        <a:graphic>
          <a:graphicData uri="http://schemas.openxmlformats.org/drawingml/2006/table">
            <a:tbl>
              <a:tblPr firstRow="1" bandRow="1">
                <a:tableStyleId>{2D5ABB26-0587-4C30-8999-92F81FD0307C}</a:tableStyleId>
              </a:tblPr>
              <a:tblGrid>
                <a:gridCol w="2197735">
                  <a:extLst>
                    <a:ext uri="{9D8B030D-6E8A-4147-A177-3AD203B41FA5}">
                      <a16:colId xmlns:a16="http://schemas.microsoft.com/office/drawing/2014/main" val="20000"/>
                    </a:ext>
                  </a:extLst>
                </a:gridCol>
                <a:gridCol w="3700779">
                  <a:extLst>
                    <a:ext uri="{9D8B030D-6E8A-4147-A177-3AD203B41FA5}">
                      <a16:colId xmlns:a16="http://schemas.microsoft.com/office/drawing/2014/main" val="20001"/>
                    </a:ext>
                  </a:extLst>
                </a:gridCol>
              </a:tblGrid>
              <a:tr h="306578">
                <a:tc>
                  <a:txBody>
                    <a:bodyPr/>
                    <a:lstStyle/>
                    <a:p>
                      <a:pPr marL="68580">
                        <a:lnSpc>
                          <a:spcPct val="100000"/>
                        </a:lnSpc>
                        <a:spcBef>
                          <a:spcPts val="470"/>
                        </a:spcBef>
                      </a:pPr>
                      <a:r>
                        <a:rPr sz="1100" b="1" dirty="0">
                          <a:solidFill>
                            <a:srgbClr val="525252"/>
                          </a:solidFill>
                          <a:latin typeface="Arial"/>
                          <a:cs typeface="Arial"/>
                        </a:rPr>
                        <a:t>Quantity</a:t>
                      </a:r>
                      <a:endParaRPr sz="1100">
                        <a:latin typeface="Arial"/>
                        <a:cs typeface="Arial"/>
                      </a:endParaRPr>
                    </a:p>
                  </a:txBody>
                  <a:tcPr marL="0" marR="0" marT="5969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tc>
                  <a:txBody>
                    <a:bodyPr/>
                    <a:lstStyle/>
                    <a:p>
                      <a:pPr marL="68580">
                        <a:lnSpc>
                          <a:spcPct val="100000"/>
                        </a:lnSpc>
                        <a:spcBef>
                          <a:spcPts val="470"/>
                        </a:spcBef>
                      </a:pPr>
                      <a:r>
                        <a:rPr sz="1100" b="1" spc="-5" dirty="0">
                          <a:solidFill>
                            <a:srgbClr val="525252"/>
                          </a:solidFill>
                          <a:latin typeface="Arial"/>
                          <a:cs typeface="Arial"/>
                        </a:rPr>
                        <a:t>Hardware/Other</a:t>
                      </a:r>
                      <a:r>
                        <a:rPr sz="1100" b="1" spc="-10" dirty="0">
                          <a:solidFill>
                            <a:srgbClr val="525252"/>
                          </a:solidFill>
                          <a:latin typeface="Arial"/>
                          <a:cs typeface="Arial"/>
                        </a:rPr>
                        <a:t> </a:t>
                      </a:r>
                      <a:r>
                        <a:rPr sz="1100" b="1" dirty="0">
                          <a:solidFill>
                            <a:srgbClr val="525252"/>
                          </a:solidFill>
                          <a:latin typeface="Arial"/>
                          <a:cs typeface="Arial"/>
                        </a:rPr>
                        <a:t>Items</a:t>
                      </a:r>
                      <a:endParaRPr sz="1100">
                        <a:latin typeface="Arial"/>
                        <a:cs typeface="Arial"/>
                      </a:endParaRPr>
                    </a:p>
                  </a:txBody>
                  <a:tcPr marL="0" marR="0" marT="59690" marB="0">
                    <a:lnL w="6350">
                      <a:solidFill>
                        <a:srgbClr val="000000"/>
                      </a:solidFill>
                      <a:prstDash val="solid"/>
                    </a:lnL>
                    <a:lnR w="6350">
                      <a:solidFill>
                        <a:srgbClr val="000000"/>
                      </a:solidFill>
                      <a:prstDash val="solid"/>
                    </a:lnR>
                    <a:lnT w="6350">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384047">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495"/>
                        </a:spcBef>
                      </a:pPr>
                      <a:r>
                        <a:rPr sz="1100" spc="-5" dirty="0">
                          <a:solidFill>
                            <a:srgbClr val="525252"/>
                          </a:solidFill>
                          <a:latin typeface="Arial"/>
                          <a:cs typeface="Arial"/>
                          <a:hlinkClick r:id="rId2"/>
                        </a:rPr>
                        <a:t>VEX </a:t>
                      </a:r>
                      <a:r>
                        <a:rPr sz="1100" dirty="0">
                          <a:solidFill>
                            <a:srgbClr val="525252"/>
                          </a:solidFill>
                          <a:latin typeface="Arial"/>
                          <a:cs typeface="Arial"/>
                          <a:hlinkClick r:id="rId2"/>
                        </a:rPr>
                        <a:t>IQ Super</a:t>
                      </a:r>
                      <a:r>
                        <a:rPr sz="1100" spc="-10" dirty="0">
                          <a:solidFill>
                            <a:srgbClr val="525252"/>
                          </a:solidFill>
                          <a:latin typeface="Arial"/>
                          <a:cs typeface="Arial"/>
                          <a:hlinkClick r:id="rId2"/>
                        </a:rPr>
                        <a:t> </a:t>
                      </a:r>
                      <a:r>
                        <a:rPr sz="1100" spc="-5" dirty="0">
                          <a:solidFill>
                            <a:srgbClr val="525252"/>
                          </a:solidFill>
                          <a:latin typeface="Arial"/>
                          <a:cs typeface="Arial"/>
                          <a:hlinkClick r:id="rId2"/>
                        </a:rPr>
                        <a:t>Kit</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4067">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marR="268605">
                        <a:lnSpc>
                          <a:spcPts val="1260"/>
                        </a:lnSpc>
                        <a:spcBef>
                          <a:spcPts val="585"/>
                        </a:spcBef>
                      </a:pPr>
                      <a:r>
                        <a:rPr sz="1100" dirty="0">
                          <a:solidFill>
                            <a:srgbClr val="525252"/>
                          </a:solidFill>
                          <a:latin typeface="Arial"/>
                          <a:cs typeface="Arial"/>
                          <a:hlinkClick r:id="rId3"/>
                        </a:rPr>
                        <a:t>VEXcode </a:t>
                      </a:r>
                      <a:r>
                        <a:rPr sz="1100" spc="-5" dirty="0">
                          <a:solidFill>
                            <a:srgbClr val="525252"/>
                          </a:solidFill>
                          <a:latin typeface="Arial"/>
                          <a:cs typeface="Arial"/>
                          <a:hlinkClick r:id="rId3"/>
                        </a:rPr>
                        <a:t>IQ Blocks </a:t>
                      </a:r>
                      <a:r>
                        <a:rPr sz="1100" spc="-5" dirty="0">
                          <a:solidFill>
                            <a:srgbClr val="525252"/>
                          </a:solidFill>
                          <a:latin typeface="Arial"/>
                          <a:cs typeface="Arial"/>
                        </a:rPr>
                        <a:t>(latest version, </a:t>
                      </a:r>
                      <a:r>
                        <a:rPr sz="1100" dirty="0">
                          <a:solidFill>
                            <a:srgbClr val="525252"/>
                          </a:solidFill>
                          <a:latin typeface="Arial"/>
                          <a:cs typeface="Arial"/>
                          <a:hlinkClick r:id="rId4"/>
                        </a:rPr>
                        <a:t>Windows</a:t>
                      </a:r>
                      <a:r>
                        <a:rPr sz="1100" dirty="0">
                          <a:solidFill>
                            <a:srgbClr val="525252"/>
                          </a:solidFill>
                          <a:latin typeface="Arial"/>
                          <a:cs typeface="Arial"/>
                        </a:rPr>
                        <a:t>, </a:t>
                      </a:r>
                      <a:r>
                        <a:rPr sz="1100" spc="-5" dirty="0">
                          <a:solidFill>
                            <a:srgbClr val="525252"/>
                          </a:solidFill>
                          <a:latin typeface="Arial"/>
                          <a:cs typeface="Arial"/>
                          <a:hlinkClick r:id="rId5"/>
                        </a:rPr>
                        <a:t>macOS</a:t>
                      </a:r>
                      <a:r>
                        <a:rPr sz="1100" spc="-5" dirty="0">
                          <a:solidFill>
                            <a:srgbClr val="525252"/>
                          </a:solidFill>
                          <a:latin typeface="Arial"/>
                          <a:cs typeface="Arial"/>
                        </a:rPr>
                        <a:t>,  </a:t>
                      </a:r>
                      <a:r>
                        <a:rPr sz="1100" spc="-5" dirty="0">
                          <a:solidFill>
                            <a:srgbClr val="525252"/>
                          </a:solidFill>
                          <a:latin typeface="Arial"/>
                          <a:cs typeface="Arial"/>
                          <a:hlinkClick r:id="rId6"/>
                        </a:rPr>
                        <a:t>Chromebook</a:t>
                      </a:r>
                      <a:r>
                        <a:rPr sz="1100" spc="-5" dirty="0">
                          <a:solidFill>
                            <a:srgbClr val="525252"/>
                          </a:solidFill>
                          <a:latin typeface="Arial"/>
                          <a:cs typeface="Arial"/>
                        </a:rPr>
                        <a:t>,</a:t>
                      </a:r>
                      <a:r>
                        <a:rPr sz="1100" spc="5" dirty="0">
                          <a:solidFill>
                            <a:srgbClr val="525252"/>
                          </a:solidFill>
                          <a:latin typeface="Arial"/>
                          <a:cs typeface="Arial"/>
                        </a:rPr>
                        <a:t> </a:t>
                      </a:r>
                      <a:r>
                        <a:rPr sz="1100" spc="-5" dirty="0">
                          <a:solidFill>
                            <a:srgbClr val="525252"/>
                          </a:solidFill>
                          <a:latin typeface="Arial"/>
                          <a:cs typeface="Arial"/>
                          <a:hlinkClick r:id="rId7"/>
                        </a:rPr>
                        <a:t>iPad</a:t>
                      </a:r>
                      <a:r>
                        <a:rPr sz="1100" spc="-5" dirty="0">
                          <a:solidFill>
                            <a:srgbClr val="525252"/>
                          </a:solidFill>
                          <a:latin typeface="Arial"/>
                          <a:cs typeface="Arial"/>
                        </a:rPr>
                        <a:t>)</a:t>
                      </a:r>
                      <a:endParaRPr sz="1100">
                        <a:latin typeface="Arial"/>
                        <a:cs typeface="Arial"/>
                      </a:endParaRPr>
                    </a:p>
                  </a:txBody>
                  <a:tcPr marL="0" marR="0" marT="7429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382523">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495"/>
                        </a:spcBef>
                      </a:pPr>
                      <a:r>
                        <a:rPr sz="1100" spc="-5" dirty="0">
                          <a:solidFill>
                            <a:srgbClr val="525252"/>
                          </a:solidFill>
                          <a:latin typeface="Arial"/>
                          <a:cs typeface="Arial"/>
                          <a:hlinkClick r:id="rId8"/>
                        </a:rPr>
                        <a:t>Engineering</a:t>
                      </a:r>
                      <a:r>
                        <a:rPr sz="1100" spc="5" dirty="0">
                          <a:solidFill>
                            <a:srgbClr val="525252"/>
                          </a:solidFill>
                          <a:latin typeface="Arial"/>
                          <a:cs typeface="Arial"/>
                          <a:hlinkClick r:id="rId8"/>
                        </a:rPr>
                        <a:t> </a:t>
                      </a:r>
                      <a:r>
                        <a:rPr sz="1100" spc="-5" dirty="0">
                          <a:solidFill>
                            <a:srgbClr val="525252"/>
                          </a:solidFill>
                          <a:latin typeface="Arial"/>
                          <a:cs typeface="Arial"/>
                          <a:hlinkClick r:id="rId8"/>
                        </a:rPr>
                        <a:t>Notebook</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384048">
                <a:tc>
                  <a:txBody>
                    <a:bodyPr/>
                    <a:lstStyle/>
                    <a:p>
                      <a:pPr marL="68580">
                        <a:lnSpc>
                          <a:spcPct val="100000"/>
                        </a:lnSpc>
                        <a:spcBef>
                          <a:spcPts val="505"/>
                        </a:spcBef>
                      </a:pPr>
                      <a:r>
                        <a:rPr sz="1100" dirty="0">
                          <a:solidFill>
                            <a:srgbClr val="525252"/>
                          </a:solidFill>
                          <a:latin typeface="Arial"/>
                          <a:cs typeface="Arial"/>
                        </a:rPr>
                        <a:t>1</a:t>
                      </a:r>
                      <a:endParaRPr sz="1100">
                        <a:latin typeface="Arial"/>
                        <a:cs typeface="Arial"/>
                      </a:endParaRPr>
                    </a:p>
                  </a:txBody>
                  <a:tcPr marL="0" marR="0" marT="641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505"/>
                        </a:spcBef>
                      </a:pPr>
                      <a:r>
                        <a:rPr sz="1100" spc="-5" dirty="0">
                          <a:solidFill>
                            <a:srgbClr val="525252"/>
                          </a:solidFill>
                          <a:latin typeface="Arial"/>
                          <a:cs typeface="Arial"/>
                        </a:rPr>
                        <a:t>Meter stick </a:t>
                      </a:r>
                      <a:r>
                        <a:rPr sz="1100" spc="-10" dirty="0">
                          <a:solidFill>
                            <a:srgbClr val="525252"/>
                          </a:solidFill>
                          <a:latin typeface="Arial"/>
                          <a:cs typeface="Arial"/>
                        </a:rPr>
                        <a:t>or</a:t>
                      </a:r>
                      <a:r>
                        <a:rPr sz="1100" spc="25" dirty="0">
                          <a:solidFill>
                            <a:srgbClr val="525252"/>
                          </a:solidFill>
                          <a:latin typeface="Arial"/>
                          <a:cs typeface="Arial"/>
                        </a:rPr>
                        <a:t> </a:t>
                      </a:r>
                      <a:r>
                        <a:rPr sz="1100" spc="-5" dirty="0">
                          <a:solidFill>
                            <a:srgbClr val="525252"/>
                          </a:solidFill>
                          <a:latin typeface="Arial"/>
                          <a:cs typeface="Arial"/>
                        </a:rPr>
                        <a:t>ruler</a:t>
                      </a:r>
                      <a:endParaRPr sz="1100">
                        <a:latin typeface="Arial"/>
                        <a:cs typeface="Arial"/>
                      </a:endParaRPr>
                    </a:p>
                  </a:txBody>
                  <a:tcPr marL="0" marR="0" marT="6413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384429">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495"/>
                        </a:spcBef>
                      </a:pPr>
                      <a:r>
                        <a:rPr sz="1100" spc="-5" dirty="0">
                          <a:solidFill>
                            <a:srgbClr val="525252"/>
                          </a:solidFill>
                          <a:latin typeface="Arial"/>
                          <a:cs typeface="Arial"/>
                        </a:rPr>
                        <a:t>Clawbot (Drivetrain</a:t>
                      </a:r>
                      <a:r>
                        <a:rPr lang="en-US" sz="1100" spc="-5" dirty="0">
                          <a:solidFill>
                            <a:srgbClr val="525252"/>
                          </a:solidFill>
                          <a:latin typeface="Arial"/>
                          <a:cs typeface="Arial"/>
                        </a:rPr>
                        <a:t> 2-motor</a:t>
                      </a:r>
                      <a:r>
                        <a:rPr sz="1100" spc="-5" dirty="0">
                          <a:solidFill>
                            <a:srgbClr val="525252"/>
                          </a:solidFill>
                          <a:latin typeface="Arial"/>
                          <a:cs typeface="Arial"/>
                        </a:rPr>
                        <a:t>) template example</a:t>
                      </a:r>
                      <a:r>
                        <a:rPr sz="1100" spc="25" dirty="0">
                          <a:solidFill>
                            <a:srgbClr val="525252"/>
                          </a:solidFill>
                          <a:latin typeface="Arial"/>
                          <a:cs typeface="Arial"/>
                        </a:rPr>
                        <a:t> </a:t>
                      </a:r>
                      <a:r>
                        <a:rPr sz="1100" spc="-5" dirty="0">
                          <a:solidFill>
                            <a:srgbClr val="525252"/>
                          </a:solidFill>
                          <a:latin typeface="Arial"/>
                          <a:cs typeface="Arial"/>
                        </a:rPr>
                        <a:t>project</a:t>
                      </a:r>
                      <a:endParaRPr sz="1100" dirty="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5"/>
                  </a:ext>
                </a:extLst>
              </a:tr>
              <a:tr h="382524">
                <a:tc>
                  <a:txBody>
                    <a:bodyPr/>
                    <a:lstStyle/>
                    <a:p>
                      <a:pPr marL="68580">
                        <a:lnSpc>
                          <a:spcPct val="100000"/>
                        </a:lnSpc>
                        <a:spcBef>
                          <a:spcPts val="495"/>
                        </a:spcBef>
                      </a:pPr>
                      <a:r>
                        <a:rPr sz="1100" dirty="0">
                          <a:solidFill>
                            <a:srgbClr val="525252"/>
                          </a:solidFill>
                          <a:latin typeface="Arial"/>
                          <a:cs typeface="Arial"/>
                        </a:rPr>
                        <a:t>1</a:t>
                      </a:r>
                      <a:endParaRPr sz="110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8580">
                        <a:lnSpc>
                          <a:spcPct val="100000"/>
                        </a:lnSpc>
                        <a:spcBef>
                          <a:spcPts val="495"/>
                        </a:spcBef>
                      </a:pPr>
                      <a:r>
                        <a:rPr sz="1100" spc="-5" dirty="0">
                          <a:solidFill>
                            <a:srgbClr val="525252"/>
                          </a:solidFill>
                          <a:latin typeface="Arial"/>
                          <a:cs typeface="Arial"/>
                        </a:rPr>
                        <a:t>Aluminum </a:t>
                      </a:r>
                      <a:r>
                        <a:rPr sz="1100" dirty="0">
                          <a:solidFill>
                            <a:srgbClr val="525252"/>
                          </a:solidFill>
                          <a:latin typeface="Arial"/>
                          <a:cs typeface="Arial"/>
                        </a:rPr>
                        <a:t>can or </a:t>
                      </a:r>
                      <a:r>
                        <a:rPr sz="1100" spc="-5" dirty="0">
                          <a:solidFill>
                            <a:srgbClr val="525252"/>
                          </a:solidFill>
                          <a:latin typeface="Arial"/>
                          <a:cs typeface="Arial"/>
                        </a:rPr>
                        <a:t>empty water</a:t>
                      </a:r>
                      <a:r>
                        <a:rPr sz="1100" spc="-10" dirty="0">
                          <a:solidFill>
                            <a:srgbClr val="525252"/>
                          </a:solidFill>
                          <a:latin typeface="Arial"/>
                          <a:cs typeface="Arial"/>
                        </a:rPr>
                        <a:t> </a:t>
                      </a:r>
                      <a:r>
                        <a:rPr sz="1100" spc="-5" dirty="0">
                          <a:solidFill>
                            <a:srgbClr val="525252"/>
                          </a:solidFill>
                          <a:latin typeface="Arial"/>
                          <a:cs typeface="Arial"/>
                        </a:rPr>
                        <a:t>bottle</a:t>
                      </a:r>
                      <a:endParaRPr sz="1100" dirty="0">
                        <a:latin typeface="Arial"/>
                        <a:cs typeface="Arial"/>
                      </a:endParaRPr>
                    </a:p>
                  </a:txBody>
                  <a:tcPr marL="0" marR="0" marT="6286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sp>
        <p:nvSpPr>
          <p:cNvPr id="5" name="object 5"/>
          <p:cNvSpPr txBox="1"/>
          <p:nvPr/>
        </p:nvSpPr>
        <p:spPr>
          <a:xfrm>
            <a:off x="1084884" y="8266938"/>
            <a:ext cx="5537835" cy="75628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77C7"/>
                </a:solidFill>
                <a:latin typeface="Arial"/>
                <a:cs typeface="Arial"/>
              </a:rPr>
              <a:t>1. Preparing for the</a:t>
            </a:r>
            <a:r>
              <a:rPr sz="1400" b="1" spc="-160" dirty="0">
                <a:solidFill>
                  <a:srgbClr val="0077C7"/>
                </a:solidFill>
                <a:latin typeface="Arial"/>
                <a:cs typeface="Arial"/>
              </a:rPr>
              <a:t> </a:t>
            </a:r>
            <a:r>
              <a:rPr sz="1400" b="1" spc="-5" dirty="0">
                <a:solidFill>
                  <a:srgbClr val="0077C7"/>
                </a:solidFill>
                <a:latin typeface="Arial"/>
                <a:cs typeface="Arial"/>
              </a:rPr>
              <a:t>Exploration</a:t>
            </a:r>
            <a:endParaRPr sz="1400">
              <a:latin typeface="Arial"/>
              <a:cs typeface="Arial"/>
            </a:endParaRPr>
          </a:p>
          <a:p>
            <a:pPr marL="12700" marR="5080">
              <a:lnSpc>
                <a:spcPct val="110900"/>
              </a:lnSpc>
              <a:spcBef>
                <a:spcPts val="1140"/>
              </a:spcBef>
            </a:pPr>
            <a:r>
              <a:rPr sz="1100" dirty="0">
                <a:solidFill>
                  <a:srgbClr val="525252"/>
                </a:solidFill>
                <a:latin typeface="Arial"/>
                <a:cs typeface="Arial"/>
              </a:rPr>
              <a:t>Before </a:t>
            </a:r>
            <a:r>
              <a:rPr sz="1100" spc="-5" dirty="0">
                <a:solidFill>
                  <a:srgbClr val="525252"/>
                </a:solidFill>
                <a:latin typeface="Arial"/>
                <a:cs typeface="Arial"/>
              </a:rPr>
              <a:t>you begin </a:t>
            </a:r>
            <a:r>
              <a:rPr sz="1100" dirty="0">
                <a:solidFill>
                  <a:srgbClr val="525252"/>
                </a:solidFill>
                <a:latin typeface="Arial"/>
                <a:cs typeface="Arial"/>
              </a:rPr>
              <a:t>the </a:t>
            </a:r>
            <a:r>
              <a:rPr sz="1100" spc="-10" dirty="0">
                <a:solidFill>
                  <a:srgbClr val="525252"/>
                </a:solidFill>
                <a:latin typeface="Arial"/>
                <a:cs typeface="Arial"/>
              </a:rPr>
              <a:t>activity, </a:t>
            </a:r>
            <a:r>
              <a:rPr sz="1100" dirty="0">
                <a:solidFill>
                  <a:srgbClr val="525252"/>
                </a:solidFill>
                <a:latin typeface="Arial"/>
                <a:cs typeface="Arial"/>
              </a:rPr>
              <a:t>do </a:t>
            </a:r>
            <a:r>
              <a:rPr sz="1100" spc="-5" dirty="0">
                <a:solidFill>
                  <a:srgbClr val="525252"/>
                </a:solidFill>
                <a:latin typeface="Arial"/>
                <a:cs typeface="Arial"/>
              </a:rPr>
              <a:t>you have </a:t>
            </a:r>
            <a:r>
              <a:rPr sz="1100" dirty="0">
                <a:solidFill>
                  <a:srgbClr val="525252"/>
                </a:solidFill>
                <a:latin typeface="Arial"/>
                <a:cs typeface="Arial"/>
              </a:rPr>
              <a:t>each </a:t>
            </a:r>
            <a:r>
              <a:rPr sz="1100" spc="-10" dirty="0">
                <a:solidFill>
                  <a:srgbClr val="525252"/>
                </a:solidFill>
                <a:latin typeface="Arial"/>
                <a:cs typeface="Arial"/>
              </a:rPr>
              <a:t>of </a:t>
            </a:r>
            <a:r>
              <a:rPr sz="1100" dirty="0">
                <a:solidFill>
                  <a:srgbClr val="525252"/>
                </a:solidFill>
                <a:latin typeface="Arial"/>
                <a:cs typeface="Arial"/>
              </a:rPr>
              <a:t>these </a:t>
            </a:r>
            <a:r>
              <a:rPr sz="1100" spc="-5" dirty="0">
                <a:solidFill>
                  <a:srgbClr val="525252"/>
                </a:solidFill>
                <a:latin typeface="Arial"/>
                <a:cs typeface="Arial"/>
              </a:rPr>
              <a:t>items ready? </a:t>
            </a:r>
            <a:r>
              <a:rPr sz="1100" dirty="0">
                <a:solidFill>
                  <a:srgbClr val="525252"/>
                </a:solidFill>
                <a:latin typeface="Arial"/>
                <a:cs typeface="Arial"/>
              </a:rPr>
              <a:t>The </a:t>
            </a:r>
            <a:r>
              <a:rPr sz="1100" spc="-5" dirty="0">
                <a:solidFill>
                  <a:srgbClr val="525252"/>
                </a:solidFill>
                <a:latin typeface="Arial"/>
                <a:cs typeface="Arial"/>
              </a:rPr>
              <a:t>Builder should  check </a:t>
            </a:r>
            <a:r>
              <a:rPr sz="1100" dirty="0">
                <a:solidFill>
                  <a:srgbClr val="525252"/>
                </a:solidFill>
                <a:latin typeface="Arial"/>
                <a:cs typeface="Arial"/>
              </a:rPr>
              <a:t>each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following:</a:t>
            </a:r>
            <a:endParaRPr sz="11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442975"/>
            <a:ext cx="4476750" cy="126555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dirty="0">
                <a:solidFill>
                  <a:srgbClr val="525252"/>
                </a:solidFill>
                <a:latin typeface="Arial"/>
                <a:cs typeface="Arial"/>
              </a:rPr>
              <a:t>Are </a:t>
            </a:r>
            <a:r>
              <a:rPr sz="1100" spc="-5" dirty="0">
                <a:solidFill>
                  <a:srgbClr val="525252"/>
                </a:solidFill>
                <a:latin typeface="Arial"/>
                <a:cs typeface="Arial"/>
              </a:rPr>
              <a:t>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motors </a:t>
            </a:r>
            <a:r>
              <a:rPr sz="1100" dirty="0">
                <a:solidFill>
                  <a:srgbClr val="525252"/>
                </a:solidFill>
                <a:latin typeface="Arial"/>
                <a:cs typeface="Arial"/>
              </a:rPr>
              <a:t>and </a:t>
            </a:r>
            <a:r>
              <a:rPr sz="1100" spc="-5" dirty="0">
                <a:solidFill>
                  <a:srgbClr val="525252"/>
                </a:solidFill>
                <a:latin typeface="Arial"/>
                <a:cs typeface="Arial"/>
              </a:rPr>
              <a:t>sensors plugged into the </a:t>
            </a:r>
            <a:r>
              <a:rPr sz="1100" dirty="0">
                <a:solidFill>
                  <a:srgbClr val="525252"/>
                </a:solidFill>
                <a:latin typeface="Arial"/>
                <a:cs typeface="Arial"/>
              </a:rPr>
              <a:t>correct</a:t>
            </a:r>
            <a:r>
              <a:rPr sz="1100" spc="45" dirty="0">
                <a:solidFill>
                  <a:srgbClr val="525252"/>
                </a:solidFill>
                <a:latin typeface="Arial"/>
                <a:cs typeface="Arial"/>
              </a:rPr>
              <a:t> </a:t>
            </a:r>
            <a:r>
              <a:rPr sz="1100" spc="-5" dirty="0">
                <a:solidFill>
                  <a:srgbClr val="525252"/>
                </a:solidFill>
                <a:latin typeface="Arial"/>
                <a:cs typeface="Arial"/>
              </a:rPr>
              <a:t>ports?</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dirty="0">
                <a:solidFill>
                  <a:srgbClr val="525252"/>
                </a:solidFill>
                <a:latin typeface="Arial"/>
                <a:cs typeface="Arial"/>
              </a:rPr>
              <a:t>Are the </a:t>
            </a:r>
            <a:r>
              <a:rPr sz="1100" spc="-5" dirty="0">
                <a:solidFill>
                  <a:srgbClr val="525252"/>
                </a:solidFill>
                <a:latin typeface="Arial"/>
                <a:cs typeface="Arial"/>
              </a:rPr>
              <a:t>smart cables </a:t>
            </a:r>
            <a:r>
              <a:rPr sz="1100" spc="-5" dirty="0">
                <a:solidFill>
                  <a:srgbClr val="525252"/>
                </a:solidFill>
                <a:latin typeface="Arial"/>
                <a:cs typeface="Arial"/>
                <a:hlinkClick r:id="rId2"/>
              </a:rPr>
              <a:t>fully inserted </a:t>
            </a:r>
            <a:r>
              <a:rPr sz="1100" spc="-5" dirty="0">
                <a:solidFill>
                  <a:srgbClr val="525252"/>
                </a:solidFill>
                <a:latin typeface="Arial"/>
                <a:cs typeface="Arial"/>
              </a:rPr>
              <a:t>into 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motors </a:t>
            </a:r>
            <a:r>
              <a:rPr sz="1100" dirty="0">
                <a:solidFill>
                  <a:srgbClr val="525252"/>
                </a:solidFill>
                <a:latin typeface="Arial"/>
                <a:cs typeface="Arial"/>
              </a:rPr>
              <a:t>and</a:t>
            </a:r>
            <a:r>
              <a:rPr sz="1100" spc="100" dirty="0">
                <a:solidFill>
                  <a:srgbClr val="525252"/>
                </a:solidFill>
                <a:latin typeface="Arial"/>
                <a:cs typeface="Arial"/>
              </a:rPr>
              <a:t> </a:t>
            </a:r>
            <a:r>
              <a:rPr sz="1100" spc="-5" dirty="0">
                <a:solidFill>
                  <a:srgbClr val="525252"/>
                </a:solidFill>
                <a:latin typeface="Arial"/>
                <a:cs typeface="Arial"/>
              </a:rPr>
              <a:t>sensors?</a:t>
            </a:r>
            <a:endParaRPr sz="1100">
              <a:latin typeface="Arial"/>
              <a:cs typeface="Arial"/>
            </a:endParaRPr>
          </a:p>
          <a:p>
            <a:pPr marL="184785" indent="-172720">
              <a:lnSpc>
                <a:spcPct val="100000"/>
              </a:lnSpc>
              <a:spcBef>
                <a:spcPts val="795"/>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rPr>
              <a:t>Brain </a:t>
            </a:r>
            <a:r>
              <a:rPr sz="1100" spc="-5" dirty="0">
                <a:solidFill>
                  <a:srgbClr val="525252"/>
                </a:solidFill>
                <a:latin typeface="Arial"/>
                <a:cs typeface="Arial"/>
                <a:hlinkClick r:id="rId3"/>
              </a:rPr>
              <a:t>turned</a:t>
            </a:r>
            <a:r>
              <a:rPr sz="1100" spc="-65" dirty="0">
                <a:solidFill>
                  <a:srgbClr val="525252"/>
                </a:solidFill>
                <a:latin typeface="Arial"/>
                <a:cs typeface="Arial"/>
                <a:hlinkClick r:id="rId3"/>
              </a:rPr>
              <a:t> </a:t>
            </a:r>
            <a:r>
              <a:rPr sz="1100" dirty="0">
                <a:solidFill>
                  <a:srgbClr val="525252"/>
                </a:solidFill>
                <a:latin typeface="Arial"/>
                <a:cs typeface="Arial"/>
                <a:hlinkClick r:id="rId3"/>
              </a:rPr>
              <a:t>on</a:t>
            </a:r>
            <a:r>
              <a:rPr sz="1100" dirty="0">
                <a:solidFill>
                  <a:srgbClr val="525252"/>
                </a:solidFill>
                <a:latin typeface="Arial"/>
                <a:cs typeface="Arial"/>
              </a:rPr>
              <a:t>?</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rPr>
              <a:t>battery</a:t>
            </a:r>
            <a:r>
              <a:rPr sz="1100" spc="-90" dirty="0">
                <a:solidFill>
                  <a:srgbClr val="525252"/>
                </a:solidFill>
                <a:latin typeface="Arial"/>
                <a:cs typeface="Arial"/>
              </a:rPr>
              <a:t> </a:t>
            </a:r>
            <a:r>
              <a:rPr sz="1100" dirty="0">
                <a:solidFill>
                  <a:srgbClr val="525252"/>
                </a:solidFill>
                <a:latin typeface="Arial"/>
                <a:cs typeface="Arial"/>
                <a:hlinkClick r:id="rId4"/>
              </a:rPr>
              <a:t>charged</a:t>
            </a:r>
            <a:r>
              <a:rPr sz="1100" dirty="0">
                <a:solidFill>
                  <a:srgbClr val="525252"/>
                </a:solidFill>
                <a:latin typeface="Arial"/>
                <a:cs typeface="Arial"/>
              </a:rPr>
              <a:t>?</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Is the </a:t>
            </a:r>
            <a:r>
              <a:rPr sz="1100" spc="-5" dirty="0">
                <a:solidFill>
                  <a:srgbClr val="525252"/>
                </a:solidFill>
                <a:latin typeface="Arial"/>
                <a:cs typeface="Arial"/>
                <a:hlinkClick r:id="rId5"/>
              </a:rPr>
              <a:t>Radio inserted into </a:t>
            </a:r>
            <a:r>
              <a:rPr sz="1100" dirty="0">
                <a:solidFill>
                  <a:srgbClr val="525252"/>
                </a:solidFill>
                <a:latin typeface="Arial"/>
                <a:cs typeface="Arial"/>
                <a:hlinkClick r:id="rId5"/>
              </a:rPr>
              <a:t>the </a:t>
            </a:r>
            <a:r>
              <a:rPr sz="1100" spc="-5" dirty="0">
                <a:solidFill>
                  <a:srgbClr val="525252"/>
                </a:solidFill>
                <a:latin typeface="Arial"/>
                <a:cs typeface="Arial"/>
                <a:hlinkClick r:id="rId5"/>
              </a:rPr>
              <a:t>Robot</a:t>
            </a:r>
            <a:r>
              <a:rPr sz="1100" spc="-35" dirty="0">
                <a:solidFill>
                  <a:srgbClr val="525252"/>
                </a:solidFill>
                <a:latin typeface="Arial"/>
                <a:cs typeface="Arial"/>
                <a:hlinkClick r:id="rId5"/>
              </a:rPr>
              <a:t> </a:t>
            </a:r>
            <a:r>
              <a:rPr sz="1100" dirty="0">
                <a:solidFill>
                  <a:srgbClr val="525252"/>
                </a:solidFill>
                <a:latin typeface="Arial"/>
                <a:cs typeface="Arial"/>
                <a:hlinkClick r:id="rId5"/>
              </a:rPr>
              <a:t>Brain</a:t>
            </a:r>
            <a:r>
              <a:rPr sz="1100" dirty="0">
                <a:solidFill>
                  <a:srgbClr val="525252"/>
                </a:solidFill>
                <a:latin typeface="Arial"/>
                <a:cs typeface="Arial"/>
              </a:rPr>
              <a:t>?</a:t>
            </a:r>
            <a:endParaRPr sz="1100">
              <a:latin typeface="Arial"/>
              <a:cs typeface="Arial"/>
            </a:endParaRPr>
          </a:p>
        </p:txBody>
      </p:sp>
      <p:sp>
        <p:nvSpPr>
          <p:cNvPr id="3" name="object 3"/>
          <p:cNvSpPr txBox="1"/>
          <p:nvPr/>
        </p:nvSpPr>
        <p:spPr>
          <a:xfrm>
            <a:off x="1079296" y="2027173"/>
            <a:ext cx="5798185" cy="220979"/>
          </a:xfrm>
          <a:prstGeom prst="rect">
            <a:avLst/>
          </a:prstGeom>
          <a:solidFill>
            <a:srgbClr val="FFFFFF"/>
          </a:solidFill>
        </p:spPr>
        <p:txBody>
          <a:bodyPr vert="horz" wrap="square" lIns="0" tIns="0" rIns="0" bIns="0" rtlCol="0">
            <a:spAutoFit/>
          </a:bodyPr>
          <a:lstStyle/>
          <a:p>
            <a:pPr marL="17780">
              <a:lnSpc>
                <a:spcPts val="1565"/>
              </a:lnSpc>
            </a:pPr>
            <a:r>
              <a:rPr sz="1400" b="1" spc="-5" dirty="0">
                <a:solidFill>
                  <a:srgbClr val="0077C7"/>
                </a:solidFill>
                <a:latin typeface="Arial"/>
                <a:cs typeface="Arial"/>
              </a:rPr>
              <a:t>2. </a:t>
            </a:r>
            <a:r>
              <a:rPr sz="1400" b="1" dirty="0">
                <a:solidFill>
                  <a:srgbClr val="0077C7"/>
                </a:solidFill>
                <a:latin typeface="Arial"/>
                <a:cs typeface="Arial"/>
              </a:rPr>
              <a:t>Start </a:t>
            </a:r>
            <a:r>
              <a:rPr sz="1400" b="1" spc="-5" dirty="0">
                <a:solidFill>
                  <a:srgbClr val="0077C7"/>
                </a:solidFill>
                <a:latin typeface="Arial"/>
                <a:cs typeface="Arial"/>
              </a:rPr>
              <a:t>Planning </a:t>
            </a:r>
            <a:r>
              <a:rPr sz="1400" b="1" dirty="0">
                <a:solidFill>
                  <a:srgbClr val="0077C7"/>
                </a:solidFill>
                <a:latin typeface="Arial"/>
                <a:cs typeface="Arial"/>
              </a:rPr>
              <a:t>a</a:t>
            </a:r>
            <a:r>
              <a:rPr sz="1400" b="1" spc="-160" dirty="0">
                <a:solidFill>
                  <a:srgbClr val="0077C7"/>
                </a:solidFill>
                <a:latin typeface="Arial"/>
                <a:cs typeface="Arial"/>
              </a:rPr>
              <a:t> </a:t>
            </a:r>
            <a:r>
              <a:rPr sz="1400" b="1" spc="-5" dirty="0">
                <a:solidFill>
                  <a:srgbClr val="0077C7"/>
                </a:solidFill>
                <a:latin typeface="Arial"/>
                <a:cs typeface="Arial"/>
              </a:rPr>
              <a:t>Path</a:t>
            </a:r>
            <a:endParaRPr sz="1400">
              <a:latin typeface="Arial"/>
              <a:cs typeface="Arial"/>
            </a:endParaRPr>
          </a:p>
        </p:txBody>
      </p:sp>
      <p:sp>
        <p:nvSpPr>
          <p:cNvPr id="4" name="object 4"/>
          <p:cNvSpPr txBox="1"/>
          <p:nvPr/>
        </p:nvSpPr>
        <p:spPr>
          <a:xfrm>
            <a:off x="1084884" y="2338171"/>
            <a:ext cx="5663565" cy="440055"/>
          </a:xfrm>
          <a:prstGeom prst="rect">
            <a:avLst/>
          </a:prstGeom>
        </p:spPr>
        <p:txBody>
          <a:bodyPr vert="horz" wrap="square" lIns="0" tIns="12700" rIns="0" bIns="0" rtlCol="0">
            <a:spAutoFit/>
          </a:bodyPr>
          <a:lstStyle/>
          <a:p>
            <a:pPr marL="12700" marR="5080">
              <a:lnSpc>
                <a:spcPct val="123600"/>
              </a:lnSpc>
              <a:spcBef>
                <a:spcPts val="100"/>
              </a:spcBef>
            </a:pPr>
            <a:r>
              <a:rPr sz="1100" dirty="0">
                <a:solidFill>
                  <a:srgbClr val="525252"/>
                </a:solidFill>
                <a:latin typeface="Arial"/>
                <a:cs typeface="Arial"/>
              </a:rPr>
              <a:t>Before </a:t>
            </a:r>
            <a:r>
              <a:rPr sz="1100" spc="-5" dirty="0">
                <a:solidFill>
                  <a:srgbClr val="525252"/>
                </a:solidFill>
                <a:latin typeface="Arial"/>
                <a:cs typeface="Arial"/>
              </a:rPr>
              <a:t>you begin planning </a:t>
            </a:r>
            <a:r>
              <a:rPr sz="1100" dirty="0">
                <a:solidFill>
                  <a:srgbClr val="525252"/>
                </a:solidFill>
                <a:latin typeface="Arial"/>
                <a:cs typeface="Arial"/>
              </a:rPr>
              <a:t>the path </a:t>
            </a:r>
            <a:r>
              <a:rPr sz="1100" spc="-5" dirty="0">
                <a:solidFill>
                  <a:srgbClr val="525252"/>
                </a:solidFill>
                <a:latin typeface="Arial"/>
                <a:cs typeface="Arial"/>
              </a:rPr>
              <a:t>that your robot </a:t>
            </a:r>
            <a:r>
              <a:rPr sz="1100" spc="-10" dirty="0">
                <a:solidFill>
                  <a:srgbClr val="525252"/>
                </a:solidFill>
                <a:latin typeface="Arial"/>
                <a:cs typeface="Arial"/>
              </a:rPr>
              <a:t>will </a:t>
            </a:r>
            <a:r>
              <a:rPr sz="1100" spc="-5" dirty="0">
                <a:solidFill>
                  <a:srgbClr val="525252"/>
                </a:solidFill>
                <a:latin typeface="Arial"/>
                <a:cs typeface="Arial"/>
              </a:rPr>
              <a:t>take, </a:t>
            </a:r>
            <a:r>
              <a:rPr sz="1100" dirty="0">
                <a:solidFill>
                  <a:srgbClr val="525252"/>
                </a:solidFill>
                <a:latin typeface="Arial"/>
                <a:cs typeface="Arial"/>
              </a:rPr>
              <a:t>first review the </a:t>
            </a:r>
            <a:r>
              <a:rPr sz="1100" spc="-5" dirty="0">
                <a:solidFill>
                  <a:srgbClr val="525252"/>
                </a:solidFill>
                <a:latin typeface="Arial"/>
                <a:cs typeface="Arial"/>
              </a:rPr>
              <a:t>Moving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and Open the </a:t>
            </a:r>
            <a:r>
              <a:rPr sz="1100" spc="-5" dirty="0">
                <a:solidFill>
                  <a:srgbClr val="525252"/>
                </a:solidFill>
                <a:latin typeface="Arial"/>
                <a:cs typeface="Arial"/>
              </a:rPr>
              <a:t>Claw tutorial videos </a:t>
            </a:r>
            <a:r>
              <a:rPr sz="1100" dirty="0">
                <a:solidFill>
                  <a:srgbClr val="525252"/>
                </a:solidFill>
                <a:latin typeface="Arial"/>
                <a:cs typeface="Arial"/>
              </a:rPr>
              <a:t>in VEXcode IQ</a:t>
            </a:r>
            <a:r>
              <a:rPr sz="1100" spc="-50"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p:txBody>
      </p:sp>
      <p:sp>
        <p:nvSpPr>
          <p:cNvPr id="5" name="object 5"/>
          <p:cNvSpPr txBox="1"/>
          <p:nvPr/>
        </p:nvSpPr>
        <p:spPr>
          <a:xfrm>
            <a:off x="1084884" y="3963137"/>
            <a:ext cx="5647055" cy="440055"/>
          </a:xfrm>
          <a:prstGeom prst="rect">
            <a:avLst/>
          </a:prstGeom>
        </p:spPr>
        <p:txBody>
          <a:bodyPr vert="horz" wrap="square" lIns="0" tIns="12700" rIns="0" bIns="0" rtlCol="0">
            <a:spAutoFit/>
          </a:bodyPr>
          <a:lstStyle/>
          <a:p>
            <a:pPr marL="12700" marR="5080">
              <a:lnSpc>
                <a:spcPct val="123600"/>
              </a:lnSpc>
              <a:spcBef>
                <a:spcPts val="100"/>
              </a:spcBef>
            </a:pPr>
            <a:r>
              <a:rPr sz="1100" spc="-10" dirty="0">
                <a:solidFill>
                  <a:srgbClr val="525252"/>
                </a:solidFill>
                <a:latin typeface="Arial"/>
                <a:cs typeface="Arial"/>
              </a:rPr>
              <a:t>Now, </a:t>
            </a:r>
            <a:r>
              <a:rPr sz="1100" spc="-5" dirty="0">
                <a:solidFill>
                  <a:srgbClr val="525252"/>
                </a:solidFill>
                <a:latin typeface="Arial"/>
                <a:cs typeface="Arial"/>
              </a:rPr>
              <a:t>in your engineering notebook, use pseudocode </a:t>
            </a:r>
            <a:r>
              <a:rPr sz="1100" dirty="0">
                <a:solidFill>
                  <a:srgbClr val="525252"/>
                </a:solidFill>
                <a:latin typeface="Arial"/>
                <a:cs typeface="Arial"/>
              </a:rPr>
              <a:t>to </a:t>
            </a:r>
            <a:r>
              <a:rPr sz="1100" spc="-5" dirty="0">
                <a:solidFill>
                  <a:srgbClr val="525252"/>
                </a:solidFill>
                <a:latin typeface="Arial"/>
                <a:cs typeface="Arial"/>
              </a:rPr>
              <a:t>write </a:t>
            </a:r>
            <a:r>
              <a:rPr sz="1100" dirty="0">
                <a:solidFill>
                  <a:srgbClr val="525252"/>
                </a:solidFill>
                <a:latin typeface="Arial"/>
                <a:cs typeface="Arial"/>
              </a:rPr>
              <a:t>the </a:t>
            </a:r>
            <a:r>
              <a:rPr sz="1100" spc="-5" dirty="0">
                <a:solidFill>
                  <a:srgbClr val="525252"/>
                </a:solidFill>
                <a:latin typeface="Arial"/>
                <a:cs typeface="Arial"/>
              </a:rPr>
              <a:t>correct </a:t>
            </a:r>
            <a:r>
              <a:rPr sz="1100" dirty="0">
                <a:solidFill>
                  <a:srgbClr val="525252"/>
                </a:solidFill>
                <a:latin typeface="Arial"/>
                <a:cs typeface="Arial"/>
              </a:rPr>
              <a:t>sequence </a:t>
            </a:r>
            <a:r>
              <a:rPr sz="1100" spc="-10" dirty="0">
                <a:solidFill>
                  <a:srgbClr val="525252"/>
                </a:solidFill>
                <a:latin typeface="Arial"/>
                <a:cs typeface="Arial"/>
              </a:rPr>
              <a:t>of </a:t>
            </a:r>
            <a:r>
              <a:rPr sz="1100" spc="-5" dirty="0">
                <a:solidFill>
                  <a:srgbClr val="525252"/>
                </a:solidFill>
                <a:latin typeface="Arial"/>
                <a:cs typeface="Arial"/>
              </a:rPr>
              <a:t>steps  </a:t>
            </a:r>
            <a:r>
              <a:rPr sz="1100" dirty="0">
                <a:solidFill>
                  <a:srgbClr val="525252"/>
                </a:solidFill>
                <a:latin typeface="Arial"/>
                <a:cs typeface="Arial"/>
              </a:rPr>
              <a:t>to </a:t>
            </a:r>
            <a:r>
              <a:rPr sz="1100" spc="-5" dirty="0">
                <a:solidFill>
                  <a:srgbClr val="525252"/>
                </a:solidFill>
                <a:latin typeface="Arial"/>
                <a:cs typeface="Arial"/>
              </a:rPr>
              <a:t>approach, grab, </a:t>
            </a:r>
            <a:r>
              <a:rPr sz="1100" dirty="0">
                <a:solidFill>
                  <a:srgbClr val="525252"/>
                </a:solidFill>
                <a:latin typeface="Arial"/>
                <a:cs typeface="Arial"/>
              </a:rPr>
              <a:t>and </a:t>
            </a:r>
            <a:r>
              <a:rPr sz="1100" spc="-10" dirty="0">
                <a:solidFill>
                  <a:srgbClr val="525252"/>
                </a:solidFill>
                <a:latin typeface="Arial"/>
                <a:cs typeface="Arial"/>
              </a:rPr>
              <a:t>lift </a:t>
            </a:r>
            <a:r>
              <a:rPr sz="1100" dirty="0">
                <a:solidFill>
                  <a:srgbClr val="525252"/>
                </a:solidFill>
                <a:latin typeface="Arial"/>
                <a:cs typeface="Arial"/>
              </a:rPr>
              <a:t>an </a:t>
            </a:r>
            <a:r>
              <a:rPr sz="1100" spc="-5" dirty="0">
                <a:solidFill>
                  <a:srgbClr val="525252"/>
                </a:solidFill>
                <a:latin typeface="Arial"/>
                <a:cs typeface="Arial"/>
              </a:rPr>
              <a:t>object like </a:t>
            </a:r>
            <a:r>
              <a:rPr sz="1100" dirty="0">
                <a:solidFill>
                  <a:srgbClr val="525252"/>
                </a:solidFill>
                <a:latin typeface="Arial"/>
                <a:cs typeface="Arial"/>
              </a:rPr>
              <a:t>an </a:t>
            </a:r>
            <a:r>
              <a:rPr sz="1100" spc="-5" dirty="0">
                <a:solidFill>
                  <a:srgbClr val="525252"/>
                </a:solidFill>
                <a:latin typeface="Arial"/>
                <a:cs typeface="Arial"/>
              </a:rPr>
              <a:t>empty water bottle </a:t>
            </a:r>
            <a:r>
              <a:rPr sz="1100" dirty="0">
                <a:solidFill>
                  <a:srgbClr val="525252"/>
                </a:solidFill>
                <a:latin typeface="Arial"/>
                <a:cs typeface="Arial"/>
              </a:rPr>
              <a:t>or aluminum</a:t>
            </a:r>
            <a:r>
              <a:rPr sz="1100" spc="30" dirty="0">
                <a:solidFill>
                  <a:srgbClr val="525252"/>
                </a:solidFill>
                <a:latin typeface="Arial"/>
                <a:cs typeface="Arial"/>
              </a:rPr>
              <a:t> </a:t>
            </a:r>
            <a:r>
              <a:rPr sz="1100" dirty="0">
                <a:solidFill>
                  <a:srgbClr val="525252"/>
                </a:solidFill>
                <a:latin typeface="Arial"/>
                <a:cs typeface="Arial"/>
              </a:rPr>
              <a:t>can.</a:t>
            </a:r>
            <a:endParaRPr sz="1100">
              <a:latin typeface="Arial"/>
              <a:cs typeface="Arial"/>
            </a:endParaRPr>
          </a:p>
        </p:txBody>
      </p:sp>
      <p:sp>
        <p:nvSpPr>
          <p:cNvPr id="6" name="object 6"/>
          <p:cNvSpPr txBox="1"/>
          <p:nvPr/>
        </p:nvSpPr>
        <p:spPr>
          <a:xfrm>
            <a:off x="1084884" y="8468106"/>
            <a:ext cx="2503170" cy="1936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dirty="0">
                <a:solidFill>
                  <a:srgbClr val="525252"/>
                </a:solidFill>
                <a:latin typeface="Arial"/>
                <a:cs typeface="Arial"/>
              </a:rPr>
              <a:t>Parts </a:t>
            </a:r>
            <a:r>
              <a:rPr sz="1100" spc="-10" dirty="0">
                <a:solidFill>
                  <a:srgbClr val="525252"/>
                </a:solidFill>
                <a:latin typeface="Arial"/>
                <a:cs typeface="Arial"/>
              </a:rPr>
              <a:t>of </a:t>
            </a:r>
            <a:r>
              <a:rPr sz="1100" spc="-5" dirty="0">
                <a:solidFill>
                  <a:srgbClr val="525252"/>
                </a:solidFill>
                <a:latin typeface="Arial"/>
                <a:cs typeface="Arial"/>
              </a:rPr>
              <a:t>this </a:t>
            </a:r>
            <a:r>
              <a:rPr sz="1100" dirty="0">
                <a:solidFill>
                  <a:srgbClr val="525252"/>
                </a:solidFill>
                <a:latin typeface="Arial"/>
                <a:cs typeface="Arial"/>
              </a:rPr>
              <a:t>problem to keep in</a:t>
            </a:r>
            <a:r>
              <a:rPr sz="1100" spc="-70" dirty="0">
                <a:solidFill>
                  <a:srgbClr val="525252"/>
                </a:solidFill>
                <a:latin typeface="Arial"/>
                <a:cs typeface="Arial"/>
              </a:rPr>
              <a:t> </a:t>
            </a:r>
            <a:r>
              <a:rPr sz="1100" spc="-5" dirty="0">
                <a:solidFill>
                  <a:srgbClr val="525252"/>
                </a:solidFill>
                <a:latin typeface="Arial"/>
                <a:cs typeface="Arial"/>
              </a:rPr>
              <a:t>mind:</a:t>
            </a:r>
            <a:endParaRPr sz="1100">
              <a:latin typeface="Arial"/>
              <a:cs typeface="Arial"/>
            </a:endParaRPr>
          </a:p>
        </p:txBody>
      </p:sp>
      <p:sp>
        <p:nvSpPr>
          <p:cNvPr id="7" name="object 7"/>
          <p:cNvSpPr/>
          <p:nvPr/>
        </p:nvSpPr>
        <p:spPr>
          <a:xfrm>
            <a:off x="2711450" y="2938919"/>
            <a:ext cx="2540000" cy="42480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706623" y="2934093"/>
            <a:ext cx="2549525" cy="434340"/>
          </a:xfrm>
          <a:custGeom>
            <a:avLst/>
            <a:gdLst/>
            <a:ahLst/>
            <a:cxnLst/>
            <a:rect l="l" t="t" r="r" b="b"/>
            <a:pathLst>
              <a:path w="2549525" h="434339">
                <a:moveTo>
                  <a:pt x="0" y="434327"/>
                </a:moveTo>
                <a:lnTo>
                  <a:pt x="2549525" y="434327"/>
                </a:lnTo>
                <a:lnTo>
                  <a:pt x="2549525" y="0"/>
                </a:lnTo>
                <a:lnTo>
                  <a:pt x="0" y="0"/>
                </a:lnTo>
                <a:lnTo>
                  <a:pt x="0" y="434327"/>
                </a:lnTo>
                <a:close/>
              </a:path>
            </a:pathLst>
          </a:custGeom>
          <a:ln w="9525">
            <a:solidFill>
              <a:srgbClr val="BEBEBE"/>
            </a:solidFill>
          </a:ln>
        </p:spPr>
        <p:txBody>
          <a:bodyPr wrap="square" lIns="0" tIns="0" rIns="0" bIns="0" rtlCol="0"/>
          <a:lstStyle/>
          <a:p>
            <a:endParaRPr/>
          </a:p>
        </p:txBody>
      </p:sp>
      <p:sp>
        <p:nvSpPr>
          <p:cNvPr id="9" name="object 9"/>
          <p:cNvSpPr/>
          <p:nvPr/>
        </p:nvSpPr>
        <p:spPr>
          <a:xfrm>
            <a:off x="1123950" y="4563490"/>
            <a:ext cx="5715000" cy="387667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119187" y="4558791"/>
            <a:ext cx="5724525" cy="3886200"/>
          </a:xfrm>
          <a:custGeom>
            <a:avLst/>
            <a:gdLst/>
            <a:ahLst/>
            <a:cxnLst/>
            <a:rect l="l" t="t" r="r" b="b"/>
            <a:pathLst>
              <a:path w="5724525" h="3886200">
                <a:moveTo>
                  <a:pt x="0" y="3886200"/>
                </a:moveTo>
                <a:lnTo>
                  <a:pt x="5724525" y="3886200"/>
                </a:lnTo>
                <a:lnTo>
                  <a:pt x="5724525" y="0"/>
                </a:lnTo>
                <a:lnTo>
                  <a:pt x="0" y="0"/>
                </a:lnTo>
                <a:lnTo>
                  <a:pt x="0" y="388620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417678"/>
            <a:ext cx="5769610" cy="3499485"/>
          </a:xfrm>
          <a:prstGeom prst="rect">
            <a:avLst/>
          </a:prstGeom>
        </p:spPr>
        <p:txBody>
          <a:bodyPr vert="horz" wrap="square" lIns="0" tIns="12700" rIns="0" bIns="0" rtlCol="0">
            <a:spAutoFit/>
          </a:bodyPr>
          <a:lstStyle/>
          <a:p>
            <a:pPr marL="354965" marR="64769" indent="-160020">
              <a:lnSpc>
                <a:spcPct val="110000"/>
              </a:lnSpc>
              <a:spcBef>
                <a:spcPts val="100"/>
              </a:spcBef>
              <a:buFont typeface="Courier New"/>
              <a:buChar char="o"/>
              <a:tabLst>
                <a:tab pos="355600" algn="l"/>
              </a:tabLst>
            </a:pPr>
            <a:r>
              <a:rPr sz="1100" spc="-5" dirty="0">
                <a:solidFill>
                  <a:srgbClr val="525252"/>
                </a:solidFill>
                <a:latin typeface="Arial"/>
                <a:cs typeface="Arial"/>
              </a:rPr>
              <a:t>First, you will </a:t>
            </a:r>
            <a:r>
              <a:rPr sz="1100" dirty="0">
                <a:solidFill>
                  <a:srgbClr val="525252"/>
                </a:solidFill>
                <a:latin typeface="Arial"/>
                <a:cs typeface="Arial"/>
              </a:rPr>
              <a:t>need to </a:t>
            </a:r>
            <a:r>
              <a:rPr sz="1100" spc="-5" dirty="0">
                <a:solidFill>
                  <a:srgbClr val="525252"/>
                </a:solidFill>
                <a:latin typeface="Arial"/>
                <a:cs typeface="Arial"/>
              </a:rPr>
              <a:t>measure </a:t>
            </a:r>
            <a:r>
              <a:rPr sz="1100" dirty="0">
                <a:solidFill>
                  <a:srgbClr val="525252"/>
                </a:solidFill>
                <a:latin typeface="Arial"/>
                <a:cs typeface="Arial"/>
              </a:rPr>
              <a:t>in </a:t>
            </a:r>
            <a:r>
              <a:rPr sz="1100" spc="-5" dirty="0">
                <a:solidFill>
                  <a:srgbClr val="525252"/>
                </a:solidFill>
                <a:latin typeface="Arial"/>
                <a:cs typeface="Arial"/>
              </a:rPr>
              <a:t>millimeters </a:t>
            </a:r>
            <a:r>
              <a:rPr sz="1100" dirty="0">
                <a:solidFill>
                  <a:srgbClr val="525252"/>
                </a:solidFill>
                <a:latin typeface="Arial"/>
                <a:cs typeface="Arial"/>
              </a:rPr>
              <a:t>how far </a:t>
            </a:r>
            <a:r>
              <a:rPr sz="1100" spc="-5" dirty="0">
                <a:solidFill>
                  <a:srgbClr val="525252"/>
                </a:solidFill>
                <a:latin typeface="Arial"/>
                <a:cs typeface="Arial"/>
              </a:rPr>
              <a:t>away </a:t>
            </a:r>
            <a:r>
              <a:rPr sz="1100" dirty="0">
                <a:solidFill>
                  <a:srgbClr val="525252"/>
                </a:solidFill>
                <a:latin typeface="Arial"/>
                <a:cs typeface="Arial"/>
              </a:rPr>
              <a:t>the </a:t>
            </a:r>
            <a:r>
              <a:rPr sz="1100" spc="-5" dirty="0">
                <a:solidFill>
                  <a:srgbClr val="525252"/>
                </a:solidFill>
                <a:latin typeface="Arial"/>
                <a:cs typeface="Arial"/>
              </a:rPr>
              <a:t>object is from </a:t>
            </a:r>
            <a:r>
              <a:rPr sz="1100" dirty="0">
                <a:solidFill>
                  <a:srgbClr val="525252"/>
                </a:solidFill>
                <a:latin typeface="Arial"/>
                <a:cs typeface="Arial"/>
              </a:rPr>
              <a:t>the </a:t>
            </a:r>
            <a:r>
              <a:rPr sz="1100" spc="-5" dirty="0">
                <a:solidFill>
                  <a:srgbClr val="525252"/>
                </a:solidFill>
                <a:latin typeface="Arial"/>
                <a:cs typeface="Arial"/>
              </a:rPr>
              <a:t>robot.  </a:t>
            </a:r>
            <a:r>
              <a:rPr sz="1100" dirty="0">
                <a:solidFill>
                  <a:srgbClr val="525252"/>
                </a:solidFill>
                <a:latin typeface="Arial"/>
                <a:cs typeface="Arial"/>
              </a:rPr>
              <a:t>You </a:t>
            </a:r>
            <a:r>
              <a:rPr sz="1100" spc="-5" dirty="0">
                <a:solidFill>
                  <a:srgbClr val="525252"/>
                </a:solidFill>
                <a:latin typeface="Arial"/>
                <a:cs typeface="Arial"/>
              </a:rPr>
              <a:t>will </a:t>
            </a:r>
            <a:r>
              <a:rPr sz="1100" dirty="0">
                <a:solidFill>
                  <a:srgbClr val="525252"/>
                </a:solidFill>
                <a:latin typeface="Arial"/>
                <a:cs typeface="Arial"/>
              </a:rPr>
              <a:t>need </a:t>
            </a:r>
            <a:r>
              <a:rPr sz="1100" spc="-5" dirty="0">
                <a:solidFill>
                  <a:srgbClr val="525252"/>
                </a:solidFill>
                <a:latin typeface="Arial"/>
                <a:cs typeface="Arial"/>
              </a:rPr>
              <a:t>this </a:t>
            </a:r>
            <a:r>
              <a:rPr sz="1100" dirty="0">
                <a:solidFill>
                  <a:srgbClr val="525252"/>
                </a:solidFill>
                <a:latin typeface="Arial"/>
                <a:cs typeface="Arial"/>
              </a:rPr>
              <a:t>to </a:t>
            </a:r>
            <a:r>
              <a:rPr sz="1100" spc="-5" dirty="0">
                <a:solidFill>
                  <a:srgbClr val="525252"/>
                </a:solidFill>
                <a:latin typeface="Arial"/>
                <a:cs typeface="Arial"/>
              </a:rPr>
              <a:t>determine </a:t>
            </a:r>
            <a:r>
              <a:rPr sz="1100" dirty="0">
                <a:solidFill>
                  <a:srgbClr val="525252"/>
                </a:solidFill>
                <a:latin typeface="Arial"/>
                <a:cs typeface="Arial"/>
              </a:rPr>
              <a:t>how far </a:t>
            </a:r>
            <a:r>
              <a:rPr sz="1100" spc="-5" dirty="0">
                <a:solidFill>
                  <a:srgbClr val="525252"/>
                </a:solidFill>
                <a:latin typeface="Arial"/>
                <a:cs typeface="Arial"/>
              </a:rPr>
              <a:t>forward and </a:t>
            </a:r>
            <a:r>
              <a:rPr sz="1100" dirty="0">
                <a:solidFill>
                  <a:srgbClr val="525252"/>
                </a:solidFill>
                <a:latin typeface="Arial"/>
                <a:cs typeface="Arial"/>
              </a:rPr>
              <a:t>in </a:t>
            </a:r>
            <a:r>
              <a:rPr sz="1100" spc="-5" dirty="0">
                <a:solidFill>
                  <a:srgbClr val="525252"/>
                </a:solidFill>
                <a:latin typeface="Arial"/>
                <a:cs typeface="Arial"/>
              </a:rPr>
              <a:t>reverse </a:t>
            </a:r>
            <a:r>
              <a:rPr sz="1100" dirty="0">
                <a:solidFill>
                  <a:srgbClr val="525252"/>
                </a:solidFill>
                <a:latin typeface="Arial"/>
                <a:cs typeface="Arial"/>
              </a:rPr>
              <a:t>the </a:t>
            </a:r>
            <a:r>
              <a:rPr sz="1100" spc="-5" dirty="0">
                <a:solidFill>
                  <a:srgbClr val="525252"/>
                </a:solidFill>
                <a:latin typeface="Arial"/>
                <a:cs typeface="Arial"/>
              </a:rPr>
              <a:t>robot should</a:t>
            </a:r>
            <a:r>
              <a:rPr sz="1100" spc="35" dirty="0">
                <a:solidFill>
                  <a:srgbClr val="525252"/>
                </a:solidFill>
                <a:latin typeface="Arial"/>
                <a:cs typeface="Arial"/>
              </a:rPr>
              <a:t> </a:t>
            </a:r>
            <a:r>
              <a:rPr sz="1100" dirty="0">
                <a:solidFill>
                  <a:srgbClr val="525252"/>
                </a:solidFill>
                <a:latin typeface="Arial"/>
                <a:cs typeface="Arial"/>
              </a:rPr>
              <a:t>move.</a:t>
            </a:r>
            <a:endParaRPr sz="1100" dirty="0">
              <a:latin typeface="Arial"/>
              <a:cs typeface="Arial"/>
            </a:endParaRPr>
          </a:p>
          <a:p>
            <a:pPr marL="354965" marR="5080" indent="-170815">
              <a:lnSpc>
                <a:spcPct val="110500"/>
              </a:lnSpc>
              <a:spcBef>
                <a:spcPts val="590"/>
              </a:spcBef>
              <a:buFont typeface="Courier New"/>
              <a:buChar char="o"/>
              <a:tabLst>
                <a:tab pos="355600" algn="l"/>
              </a:tabLst>
            </a:pPr>
            <a:r>
              <a:rPr sz="1100" dirty="0">
                <a:solidFill>
                  <a:srgbClr val="525252"/>
                </a:solidFill>
                <a:latin typeface="Arial"/>
                <a:cs typeface="Arial"/>
              </a:rPr>
              <a:t>Identify how many </a:t>
            </a:r>
            <a:r>
              <a:rPr sz="1100" spc="-5" dirty="0">
                <a:solidFill>
                  <a:srgbClr val="525252"/>
                </a:solidFill>
                <a:latin typeface="Arial"/>
                <a:cs typeface="Arial"/>
              </a:rPr>
              <a:t>degrees </a:t>
            </a:r>
            <a:r>
              <a:rPr sz="1100" dirty="0">
                <a:solidFill>
                  <a:srgbClr val="525252"/>
                </a:solidFill>
                <a:latin typeface="Arial"/>
                <a:cs typeface="Arial"/>
              </a:rPr>
              <a:t>the </a:t>
            </a:r>
            <a:r>
              <a:rPr sz="1100" spc="-5" dirty="0">
                <a:solidFill>
                  <a:srgbClr val="525252"/>
                </a:solidFill>
                <a:latin typeface="Arial"/>
                <a:cs typeface="Arial"/>
              </a:rPr>
              <a:t>claw </a:t>
            </a:r>
            <a:r>
              <a:rPr sz="1100" spc="-10" dirty="0">
                <a:solidFill>
                  <a:srgbClr val="525252"/>
                </a:solidFill>
                <a:latin typeface="Arial"/>
                <a:cs typeface="Arial"/>
              </a:rPr>
              <a:t>will </a:t>
            </a:r>
            <a:r>
              <a:rPr sz="1100" spc="-5" dirty="0">
                <a:solidFill>
                  <a:srgbClr val="525252"/>
                </a:solidFill>
                <a:latin typeface="Arial"/>
                <a:cs typeface="Arial"/>
              </a:rPr>
              <a:t>have </a:t>
            </a:r>
            <a:r>
              <a:rPr sz="1100" dirty="0">
                <a:solidFill>
                  <a:srgbClr val="525252"/>
                </a:solidFill>
                <a:latin typeface="Arial"/>
                <a:cs typeface="Arial"/>
              </a:rPr>
              <a:t>to </a:t>
            </a:r>
            <a:r>
              <a:rPr sz="1100" spc="-5" dirty="0">
                <a:solidFill>
                  <a:srgbClr val="525252"/>
                </a:solidFill>
                <a:latin typeface="Arial"/>
                <a:cs typeface="Arial"/>
              </a:rPr>
              <a:t>open </a:t>
            </a:r>
            <a:r>
              <a:rPr sz="1100" dirty="0">
                <a:solidFill>
                  <a:srgbClr val="525252"/>
                </a:solidFill>
                <a:latin typeface="Arial"/>
                <a:cs typeface="Arial"/>
              </a:rPr>
              <a:t>and close </a:t>
            </a:r>
            <a:r>
              <a:rPr sz="1100" spc="-5" dirty="0">
                <a:solidFill>
                  <a:srgbClr val="525252"/>
                </a:solidFill>
                <a:latin typeface="Arial"/>
                <a:cs typeface="Arial"/>
              </a:rPr>
              <a:t>depending </a:t>
            </a:r>
            <a:r>
              <a:rPr sz="1100" dirty="0">
                <a:solidFill>
                  <a:srgbClr val="525252"/>
                </a:solidFill>
                <a:latin typeface="Arial"/>
                <a:cs typeface="Arial"/>
              </a:rPr>
              <a:t>on </a:t>
            </a:r>
            <a:r>
              <a:rPr sz="1100" spc="-5" dirty="0">
                <a:solidFill>
                  <a:srgbClr val="525252"/>
                </a:solidFill>
                <a:latin typeface="Arial"/>
                <a:cs typeface="Arial"/>
              </a:rPr>
              <a:t>its range  </a:t>
            </a:r>
            <a:r>
              <a:rPr sz="1100" spc="-10" dirty="0">
                <a:solidFill>
                  <a:srgbClr val="525252"/>
                </a:solidFill>
                <a:latin typeface="Arial"/>
                <a:cs typeface="Arial"/>
              </a:rPr>
              <a:t>of </a:t>
            </a:r>
            <a:r>
              <a:rPr sz="1100" dirty="0">
                <a:solidFill>
                  <a:srgbClr val="525252"/>
                </a:solidFill>
                <a:latin typeface="Arial"/>
                <a:cs typeface="Arial"/>
              </a:rPr>
              <a:t>motion and how </a:t>
            </a:r>
            <a:r>
              <a:rPr sz="1100" spc="-5" dirty="0">
                <a:solidFill>
                  <a:srgbClr val="525252"/>
                </a:solidFill>
                <a:latin typeface="Arial"/>
                <a:cs typeface="Arial"/>
              </a:rPr>
              <a:t>large </a:t>
            </a:r>
            <a:r>
              <a:rPr sz="1100" dirty="0">
                <a:solidFill>
                  <a:srgbClr val="525252"/>
                </a:solidFill>
                <a:latin typeface="Arial"/>
                <a:cs typeface="Arial"/>
              </a:rPr>
              <a:t>the </a:t>
            </a:r>
            <a:r>
              <a:rPr sz="1100" spc="-5" dirty="0">
                <a:solidFill>
                  <a:srgbClr val="525252"/>
                </a:solidFill>
                <a:latin typeface="Arial"/>
                <a:cs typeface="Arial"/>
              </a:rPr>
              <a:t>object is. </a:t>
            </a:r>
            <a:r>
              <a:rPr sz="1100" dirty="0">
                <a:solidFill>
                  <a:srgbClr val="525252"/>
                </a:solidFill>
                <a:latin typeface="Arial"/>
                <a:cs typeface="Arial"/>
              </a:rPr>
              <a:t>For more </a:t>
            </a:r>
            <a:r>
              <a:rPr sz="1100" spc="-5" dirty="0">
                <a:solidFill>
                  <a:srgbClr val="525252"/>
                </a:solidFill>
                <a:latin typeface="Arial"/>
                <a:cs typeface="Arial"/>
              </a:rPr>
              <a:t>help, refer </a:t>
            </a:r>
            <a:r>
              <a:rPr sz="1100" dirty="0">
                <a:solidFill>
                  <a:srgbClr val="525252"/>
                </a:solidFill>
                <a:latin typeface="Arial"/>
                <a:cs typeface="Arial"/>
              </a:rPr>
              <a:t>to the </a:t>
            </a:r>
            <a:r>
              <a:rPr sz="1100" spc="-5" dirty="0">
                <a:solidFill>
                  <a:srgbClr val="525252"/>
                </a:solidFill>
                <a:latin typeface="Arial"/>
                <a:cs typeface="Arial"/>
              </a:rPr>
              <a:t>previous </a:t>
            </a:r>
            <a:r>
              <a:rPr sz="1100" dirty="0">
                <a:solidFill>
                  <a:srgbClr val="525252"/>
                </a:solidFill>
                <a:latin typeface="Arial"/>
                <a:cs typeface="Arial"/>
              </a:rPr>
              <a:t>page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Play</a:t>
            </a:r>
            <a:r>
              <a:rPr sz="1100" spc="-15" dirty="0">
                <a:solidFill>
                  <a:srgbClr val="525252"/>
                </a:solidFill>
                <a:latin typeface="Arial"/>
                <a:cs typeface="Arial"/>
              </a:rPr>
              <a:t> </a:t>
            </a:r>
            <a:r>
              <a:rPr sz="1100" dirty="0">
                <a:solidFill>
                  <a:srgbClr val="525252"/>
                </a:solidFill>
                <a:latin typeface="Arial"/>
                <a:cs typeface="Arial"/>
              </a:rPr>
              <a:t>section.</a:t>
            </a:r>
            <a:endParaRPr sz="1100" dirty="0">
              <a:latin typeface="Arial"/>
              <a:cs typeface="Arial"/>
            </a:endParaRPr>
          </a:p>
          <a:p>
            <a:pPr marL="354965" marR="226060" indent="-228600">
              <a:lnSpc>
                <a:spcPct val="110900"/>
              </a:lnSpc>
              <a:spcBef>
                <a:spcPts val="615"/>
              </a:spcBef>
              <a:buFont typeface="Lucida Sans"/>
              <a:buChar char="–"/>
              <a:tabLst>
                <a:tab pos="354965" algn="l"/>
                <a:tab pos="355600" algn="l"/>
              </a:tabLst>
            </a:pPr>
            <a:r>
              <a:rPr sz="1100" i="1" spc="-5" dirty="0">
                <a:solidFill>
                  <a:srgbClr val="525252"/>
                </a:solidFill>
                <a:latin typeface="Arial"/>
                <a:cs typeface="Arial"/>
              </a:rPr>
              <a:t>Hint</a:t>
            </a:r>
            <a:r>
              <a:rPr sz="1100" spc="-5" dirty="0">
                <a:solidFill>
                  <a:srgbClr val="525252"/>
                </a:solidFill>
                <a:latin typeface="Arial"/>
                <a:cs typeface="Arial"/>
              </a:rPr>
              <a:t>: </a:t>
            </a:r>
            <a:r>
              <a:rPr sz="1100" dirty="0">
                <a:solidFill>
                  <a:srgbClr val="525252"/>
                </a:solidFill>
                <a:latin typeface="Arial"/>
                <a:cs typeface="Arial"/>
              </a:rPr>
              <a:t>Open the </a:t>
            </a:r>
            <a:r>
              <a:rPr sz="1100" spc="-5" dirty="0">
                <a:solidFill>
                  <a:srgbClr val="525252"/>
                </a:solidFill>
                <a:latin typeface="Arial"/>
                <a:cs typeface="Arial"/>
              </a:rPr>
              <a:t>Device Menu </a:t>
            </a:r>
            <a:r>
              <a:rPr sz="1100" dirty="0">
                <a:solidFill>
                  <a:srgbClr val="525252"/>
                </a:solidFill>
                <a:latin typeface="Arial"/>
                <a:cs typeface="Arial"/>
              </a:rPr>
              <a:t>and see how many degrees the </a:t>
            </a:r>
            <a:r>
              <a:rPr sz="1100" spc="-5" dirty="0">
                <a:solidFill>
                  <a:srgbClr val="525252"/>
                </a:solidFill>
                <a:latin typeface="Arial"/>
                <a:cs typeface="Arial"/>
              </a:rPr>
              <a:t>claw will close </a:t>
            </a:r>
            <a:r>
              <a:rPr sz="1100" spc="-10" dirty="0">
                <a:solidFill>
                  <a:srgbClr val="525252"/>
                </a:solidFill>
                <a:latin typeface="Arial"/>
                <a:cs typeface="Arial"/>
              </a:rPr>
              <a:t>with </a:t>
            </a:r>
            <a:r>
              <a:rPr sz="1100" dirty="0">
                <a:solidFill>
                  <a:srgbClr val="525252"/>
                </a:solidFill>
                <a:latin typeface="Arial"/>
                <a:cs typeface="Arial"/>
              </a:rPr>
              <a:t>the  object</a:t>
            </a:r>
            <a:r>
              <a:rPr sz="1100" spc="-10" dirty="0">
                <a:solidFill>
                  <a:srgbClr val="525252"/>
                </a:solidFill>
                <a:latin typeface="Arial"/>
                <a:cs typeface="Arial"/>
              </a:rPr>
              <a:t> </a:t>
            </a:r>
            <a:r>
              <a:rPr sz="1100" spc="-5" dirty="0">
                <a:solidFill>
                  <a:srgbClr val="525252"/>
                </a:solidFill>
                <a:latin typeface="Arial"/>
                <a:cs typeface="Arial"/>
              </a:rPr>
              <a:t>inside.</a:t>
            </a:r>
            <a:endParaRPr sz="1100" dirty="0">
              <a:latin typeface="Arial"/>
              <a:cs typeface="Arial"/>
            </a:endParaRPr>
          </a:p>
          <a:p>
            <a:pPr marL="354965" lvl="1" indent="-170815">
              <a:lnSpc>
                <a:spcPct val="100000"/>
              </a:lnSpc>
              <a:spcBef>
                <a:spcPts val="730"/>
              </a:spcBef>
              <a:buFont typeface="Courier New"/>
              <a:buChar char="o"/>
              <a:tabLst>
                <a:tab pos="355600" algn="l"/>
              </a:tabLst>
            </a:pPr>
            <a:r>
              <a:rPr sz="1100" dirty="0">
                <a:solidFill>
                  <a:srgbClr val="525252"/>
                </a:solidFill>
                <a:latin typeface="Arial"/>
                <a:cs typeface="Arial"/>
              </a:rPr>
              <a:t>Identify how </a:t>
            </a:r>
            <a:r>
              <a:rPr sz="1100" spc="5" dirty="0">
                <a:solidFill>
                  <a:srgbClr val="525252"/>
                </a:solidFill>
                <a:latin typeface="Arial"/>
                <a:cs typeface="Arial"/>
              </a:rPr>
              <a:t>far </a:t>
            </a:r>
            <a:r>
              <a:rPr sz="1100" dirty="0">
                <a:solidFill>
                  <a:srgbClr val="525252"/>
                </a:solidFill>
                <a:latin typeface="Arial"/>
                <a:cs typeface="Arial"/>
              </a:rPr>
              <a:t>up </a:t>
            </a:r>
            <a:r>
              <a:rPr sz="1100" spc="-5" dirty="0">
                <a:solidFill>
                  <a:srgbClr val="525252"/>
                </a:solidFill>
                <a:latin typeface="Arial"/>
                <a:cs typeface="Arial"/>
              </a:rPr>
              <a:t>in degrees </a:t>
            </a:r>
            <a:r>
              <a:rPr sz="1100" dirty="0">
                <a:solidFill>
                  <a:srgbClr val="525252"/>
                </a:solidFill>
                <a:latin typeface="Arial"/>
                <a:cs typeface="Arial"/>
              </a:rPr>
              <a:t>the </a:t>
            </a:r>
            <a:r>
              <a:rPr sz="1100" spc="-5" dirty="0">
                <a:solidFill>
                  <a:srgbClr val="525252"/>
                </a:solidFill>
                <a:latin typeface="Arial"/>
                <a:cs typeface="Arial"/>
              </a:rPr>
              <a:t>arm </a:t>
            </a:r>
            <a:r>
              <a:rPr sz="1100" spc="-10" dirty="0">
                <a:solidFill>
                  <a:srgbClr val="525252"/>
                </a:solidFill>
                <a:latin typeface="Arial"/>
                <a:cs typeface="Arial"/>
              </a:rPr>
              <a:t>will </a:t>
            </a:r>
            <a:r>
              <a:rPr sz="1100" spc="-5" dirty="0">
                <a:solidFill>
                  <a:srgbClr val="525252"/>
                </a:solidFill>
                <a:latin typeface="Arial"/>
                <a:cs typeface="Arial"/>
              </a:rPr>
              <a:t>raise to carry </a:t>
            </a:r>
            <a:r>
              <a:rPr sz="1100" dirty="0">
                <a:solidFill>
                  <a:srgbClr val="525252"/>
                </a:solidFill>
                <a:latin typeface="Arial"/>
                <a:cs typeface="Arial"/>
              </a:rPr>
              <a:t>the</a:t>
            </a:r>
            <a:r>
              <a:rPr sz="1100" spc="-30" dirty="0">
                <a:solidFill>
                  <a:srgbClr val="525252"/>
                </a:solidFill>
                <a:latin typeface="Arial"/>
                <a:cs typeface="Arial"/>
              </a:rPr>
              <a:t> </a:t>
            </a:r>
            <a:r>
              <a:rPr sz="1100" spc="-5" dirty="0">
                <a:solidFill>
                  <a:srgbClr val="525252"/>
                </a:solidFill>
                <a:latin typeface="Arial"/>
                <a:cs typeface="Arial"/>
              </a:rPr>
              <a:t>object.</a:t>
            </a:r>
            <a:endParaRPr sz="1100" dirty="0">
              <a:latin typeface="Arial"/>
              <a:cs typeface="Arial"/>
            </a:endParaRPr>
          </a:p>
          <a:p>
            <a:pPr marL="354965" marR="76835" lvl="1" indent="-170815">
              <a:lnSpc>
                <a:spcPct val="110900"/>
              </a:lnSpc>
              <a:spcBef>
                <a:spcPts val="590"/>
              </a:spcBef>
              <a:buFont typeface="Courier New"/>
              <a:buChar char="o"/>
              <a:tabLst>
                <a:tab pos="355600" algn="l"/>
              </a:tabLst>
            </a:pPr>
            <a:r>
              <a:rPr sz="1100" dirty="0">
                <a:solidFill>
                  <a:srgbClr val="525252"/>
                </a:solidFill>
                <a:latin typeface="Arial"/>
                <a:cs typeface="Arial"/>
              </a:rPr>
              <a:t>When </a:t>
            </a:r>
            <a:r>
              <a:rPr sz="1100" spc="-5" dirty="0">
                <a:solidFill>
                  <a:srgbClr val="525252"/>
                </a:solidFill>
                <a:latin typeface="Arial"/>
                <a:cs typeface="Arial"/>
              </a:rPr>
              <a:t>you approach </a:t>
            </a:r>
            <a:r>
              <a:rPr sz="1100" dirty="0">
                <a:solidFill>
                  <a:srgbClr val="525252"/>
                </a:solidFill>
                <a:latin typeface="Arial"/>
                <a:cs typeface="Arial"/>
              </a:rPr>
              <a:t>an object, the </a:t>
            </a:r>
            <a:r>
              <a:rPr sz="1100" spc="-5" dirty="0">
                <a:solidFill>
                  <a:srgbClr val="525252"/>
                </a:solidFill>
                <a:latin typeface="Arial"/>
                <a:cs typeface="Arial"/>
              </a:rPr>
              <a:t>claw should </a:t>
            </a:r>
            <a:r>
              <a:rPr sz="1100" dirty="0">
                <a:solidFill>
                  <a:srgbClr val="525252"/>
                </a:solidFill>
                <a:latin typeface="Arial"/>
                <a:cs typeface="Arial"/>
              </a:rPr>
              <a:t>already be </a:t>
            </a:r>
            <a:r>
              <a:rPr sz="1100" spc="-5" dirty="0">
                <a:solidFill>
                  <a:srgbClr val="525252"/>
                </a:solidFill>
                <a:latin typeface="Arial"/>
                <a:cs typeface="Arial"/>
              </a:rPr>
              <a:t>opened. If you </a:t>
            </a:r>
            <a:r>
              <a:rPr sz="1100" dirty="0">
                <a:solidFill>
                  <a:srgbClr val="525252"/>
                </a:solidFill>
                <a:latin typeface="Arial"/>
                <a:cs typeface="Arial"/>
              </a:rPr>
              <a:t>approach an  object </a:t>
            </a:r>
            <a:r>
              <a:rPr sz="1100" spc="-10"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claw closed, </a:t>
            </a:r>
            <a:r>
              <a:rPr sz="1100" dirty="0">
                <a:solidFill>
                  <a:srgbClr val="525252"/>
                </a:solidFill>
                <a:latin typeface="Arial"/>
                <a:cs typeface="Arial"/>
              </a:rPr>
              <a:t>the </a:t>
            </a:r>
            <a:r>
              <a:rPr sz="1100" spc="-5" dirty="0">
                <a:solidFill>
                  <a:srgbClr val="525252"/>
                </a:solidFill>
                <a:latin typeface="Arial"/>
                <a:cs typeface="Arial"/>
              </a:rPr>
              <a:t>closed claw could </a:t>
            </a:r>
            <a:r>
              <a:rPr sz="1100" dirty="0">
                <a:solidFill>
                  <a:srgbClr val="525252"/>
                </a:solidFill>
                <a:latin typeface="Arial"/>
                <a:cs typeface="Arial"/>
              </a:rPr>
              <a:t>knock the </a:t>
            </a:r>
            <a:r>
              <a:rPr sz="1100" spc="-5" dirty="0">
                <a:solidFill>
                  <a:srgbClr val="525252"/>
                </a:solidFill>
                <a:latin typeface="Arial"/>
                <a:cs typeface="Arial"/>
              </a:rPr>
              <a:t>object</a:t>
            </a:r>
            <a:r>
              <a:rPr sz="1100" spc="-10" dirty="0">
                <a:solidFill>
                  <a:srgbClr val="525252"/>
                </a:solidFill>
                <a:latin typeface="Arial"/>
                <a:cs typeface="Arial"/>
              </a:rPr>
              <a:t> </a:t>
            </a:r>
            <a:r>
              <a:rPr sz="1100" spc="-5" dirty="0">
                <a:solidFill>
                  <a:srgbClr val="525252"/>
                </a:solidFill>
                <a:latin typeface="Arial"/>
                <a:cs typeface="Arial"/>
              </a:rPr>
              <a:t>over.</a:t>
            </a:r>
            <a:endParaRPr sz="1100" dirty="0">
              <a:latin typeface="Arial"/>
              <a:cs typeface="Arial"/>
            </a:endParaRPr>
          </a:p>
          <a:p>
            <a:pPr marL="354965" marR="319405" lvl="1" indent="-170815">
              <a:lnSpc>
                <a:spcPct val="110000"/>
              </a:lnSpc>
              <a:spcBef>
                <a:spcPts val="600"/>
              </a:spcBef>
              <a:buFont typeface="Courier New"/>
              <a:buChar char="o"/>
              <a:tabLst>
                <a:tab pos="355600" algn="l"/>
              </a:tabLst>
            </a:pPr>
            <a:r>
              <a:rPr sz="1100" dirty="0">
                <a:solidFill>
                  <a:srgbClr val="525252"/>
                </a:solidFill>
                <a:latin typeface="Arial"/>
                <a:cs typeface="Arial"/>
              </a:rPr>
              <a:t>The </a:t>
            </a:r>
            <a:r>
              <a:rPr sz="1100" spc="-5" dirty="0">
                <a:solidFill>
                  <a:srgbClr val="525252"/>
                </a:solidFill>
                <a:latin typeface="Arial"/>
                <a:cs typeface="Arial"/>
              </a:rPr>
              <a:t>robot </a:t>
            </a:r>
            <a:r>
              <a:rPr sz="1100" spc="-10" dirty="0">
                <a:solidFill>
                  <a:srgbClr val="525252"/>
                </a:solidFill>
                <a:latin typeface="Arial"/>
                <a:cs typeface="Arial"/>
              </a:rPr>
              <a:t>will </a:t>
            </a:r>
            <a:r>
              <a:rPr sz="1100" spc="-5" dirty="0">
                <a:solidFill>
                  <a:srgbClr val="525252"/>
                </a:solidFill>
                <a:latin typeface="Arial"/>
                <a:cs typeface="Arial"/>
              </a:rPr>
              <a:t>also have </a:t>
            </a:r>
            <a:r>
              <a:rPr sz="1100" dirty="0">
                <a:solidFill>
                  <a:srgbClr val="525252"/>
                </a:solidFill>
                <a:latin typeface="Arial"/>
                <a:cs typeface="Arial"/>
              </a:rPr>
              <a:t>to grasp the object </a:t>
            </a:r>
            <a:r>
              <a:rPr sz="1100" spc="-5" dirty="0">
                <a:solidFill>
                  <a:srgbClr val="525252"/>
                </a:solidFill>
                <a:latin typeface="Arial"/>
                <a:cs typeface="Arial"/>
              </a:rPr>
              <a:t>in </a:t>
            </a:r>
            <a:r>
              <a:rPr sz="1100" dirty="0">
                <a:solidFill>
                  <a:srgbClr val="525252"/>
                </a:solidFill>
                <a:latin typeface="Arial"/>
                <a:cs typeface="Arial"/>
              </a:rPr>
              <a:t>its </a:t>
            </a:r>
            <a:r>
              <a:rPr sz="1100" spc="-10" dirty="0">
                <a:solidFill>
                  <a:srgbClr val="525252"/>
                </a:solidFill>
                <a:latin typeface="Arial"/>
                <a:cs typeface="Arial"/>
              </a:rPr>
              <a:t>claw, </a:t>
            </a:r>
            <a:r>
              <a:rPr sz="1100" spc="-5" dirty="0">
                <a:solidFill>
                  <a:srgbClr val="525252"/>
                </a:solidFill>
                <a:latin typeface="Arial"/>
                <a:cs typeface="Arial"/>
              </a:rPr>
              <a:t>raise </a:t>
            </a:r>
            <a:r>
              <a:rPr sz="1100" dirty="0">
                <a:solidFill>
                  <a:srgbClr val="525252"/>
                </a:solidFill>
                <a:latin typeface="Arial"/>
                <a:cs typeface="Arial"/>
              </a:rPr>
              <a:t>the </a:t>
            </a:r>
            <a:r>
              <a:rPr sz="1100" spc="-5" dirty="0">
                <a:solidFill>
                  <a:srgbClr val="525252"/>
                </a:solidFill>
                <a:latin typeface="Arial"/>
                <a:cs typeface="Arial"/>
              </a:rPr>
              <a:t>object up, move </a:t>
            </a:r>
            <a:r>
              <a:rPr sz="1100" dirty="0">
                <a:solidFill>
                  <a:srgbClr val="525252"/>
                </a:solidFill>
                <a:latin typeface="Arial"/>
                <a:cs typeface="Arial"/>
              </a:rPr>
              <a:t>in  </a:t>
            </a:r>
            <a:r>
              <a:rPr sz="1100" spc="-5" dirty="0">
                <a:solidFill>
                  <a:srgbClr val="525252"/>
                </a:solidFill>
                <a:latin typeface="Arial"/>
                <a:cs typeface="Arial"/>
              </a:rPr>
              <a:t>reverse </a:t>
            </a:r>
            <a:r>
              <a:rPr sz="1100" dirty="0">
                <a:solidFill>
                  <a:srgbClr val="525252"/>
                </a:solidFill>
                <a:latin typeface="Arial"/>
                <a:cs typeface="Arial"/>
              </a:rPr>
              <a:t>to </a:t>
            </a:r>
            <a:r>
              <a:rPr sz="1100" spc="-5" dirty="0">
                <a:solidFill>
                  <a:srgbClr val="525252"/>
                </a:solidFill>
                <a:latin typeface="Arial"/>
                <a:cs typeface="Arial"/>
              </a:rPr>
              <a:t>relocate </a:t>
            </a:r>
            <a:r>
              <a:rPr sz="1100" dirty="0">
                <a:solidFill>
                  <a:srgbClr val="525252"/>
                </a:solidFill>
                <a:latin typeface="Arial"/>
                <a:cs typeface="Arial"/>
              </a:rPr>
              <a:t>the </a:t>
            </a:r>
            <a:r>
              <a:rPr sz="1100" spc="-5" dirty="0">
                <a:solidFill>
                  <a:srgbClr val="525252"/>
                </a:solidFill>
                <a:latin typeface="Arial"/>
                <a:cs typeface="Arial"/>
              </a:rPr>
              <a:t>object, </a:t>
            </a:r>
            <a:r>
              <a:rPr sz="1100" dirty="0">
                <a:solidFill>
                  <a:srgbClr val="525252"/>
                </a:solidFill>
                <a:latin typeface="Arial"/>
                <a:cs typeface="Arial"/>
              </a:rPr>
              <a:t>and then place the </a:t>
            </a:r>
            <a:r>
              <a:rPr sz="1100" spc="-5" dirty="0">
                <a:solidFill>
                  <a:srgbClr val="525252"/>
                </a:solidFill>
                <a:latin typeface="Arial"/>
                <a:cs typeface="Arial"/>
              </a:rPr>
              <a:t>object </a:t>
            </a:r>
            <a:r>
              <a:rPr sz="1100" spc="-10" dirty="0">
                <a:solidFill>
                  <a:srgbClr val="525252"/>
                </a:solidFill>
                <a:latin typeface="Arial"/>
                <a:cs typeface="Arial"/>
              </a:rPr>
              <a:t>back </a:t>
            </a:r>
            <a:r>
              <a:rPr sz="1100" spc="-5" dirty="0">
                <a:solidFill>
                  <a:srgbClr val="525252"/>
                </a:solidFill>
                <a:latin typeface="Arial"/>
                <a:cs typeface="Arial"/>
              </a:rPr>
              <a:t>down </a:t>
            </a:r>
            <a:r>
              <a:rPr sz="1100" dirty="0">
                <a:solidFill>
                  <a:srgbClr val="525252"/>
                </a:solidFill>
                <a:latin typeface="Arial"/>
                <a:cs typeface="Arial"/>
              </a:rPr>
              <a:t>and </a:t>
            </a:r>
            <a:r>
              <a:rPr sz="1100" spc="-5" dirty="0">
                <a:solidFill>
                  <a:srgbClr val="525252"/>
                </a:solidFill>
                <a:latin typeface="Arial"/>
                <a:cs typeface="Arial"/>
              </a:rPr>
              <a:t>release</a:t>
            </a:r>
            <a:r>
              <a:rPr sz="1100" spc="65" dirty="0">
                <a:solidFill>
                  <a:srgbClr val="525252"/>
                </a:solidFill>
                <a:latin typeface="Arial"/>
                <a:cs typeface="Arial"/>
              </a:rPr>
              <a:t> </a:t>
            </a:r>
            <a:r>
              <a:rPr sz="1100" dirty="0">
                <a:solidFill>
                  <a:srgbClr val="525252"/>
                </a:solidFill>
                <a:latin typeface="Arial"/>
                <a:cs typeface="Arial"/>
              </a:rPr>
              <a:t>it.</a:t>
            </a:r>
            <a:endParaRPr sz="1100" dirty="0">
              <a:latin typeface="Arial"/>
              <a:cs typeface="Arial"/>
            </a:endParaRPr>
          </a:p>
          <a:p>
            <a:pPr>
              <a:lnSpc>
                <a:spcPct val="100000"/>
              </a:lnSpc>
            </a:pPr>
            <a:endParaRPr sz="1200" dirty="0">
              <a:latin typeface="Arial"/>
              <a:cs typeface="Arial"/>
            </a:endParaRPr>
          </a:p>
          <a:p>
            <a:pPr>
              <a:lnSpc>
                <a:spcPct val="100000"/>
              </a:lnSpc>
              <a:spcBef>
                <a:spcPts val="25"/>
              </a:spcBef>
            </a:pPr>
            <a:endParaRPr sz="950" dirty="0">
              <a:latin typeface="Arial"/>
              <a:cs typeface="Arial"/>
            </a:endParaRPr>
          </a:p>
          <a:p>
            <a:pPr marL="12700">
              <a:lnSpc>
                <a:spcPct val="100000"/>
              </a:lnSpc>
            </a:pPr>
            <a:r>
              <a:rPr sz="1400" b="1" spc="-5" dirty="0">
                <a:solidFill>
                  <a:srgbClr val="0077C7"/>
                </a:solidFill>
                <a:latin typeface="Arial"/>
                <a:cs typeface="Arial"/>
              </a:rPr>
              <a:t>3. Programming </a:t>
            </a:r>
            <a:r>
              <a:rPr sz="1400" b="1" dirty="0">
                <a:solidFill>
                  <a:srgbClr val="0077C7"/>
                </a:solidFill>
                <a:latin typeface="Arial"/>
                <a:cs typeface="Arial"/>
              </a:rPr>
              <a:t>a</a:t>
            </a:r>
            <a:r>
              <a:rPr sz="1400" b="1" spc="-150" dirty="0">
                <a:solidFill>
                  <a:srgbClr val="0077C7"/>
                </a:solidFill>
                <a:latin typeface="Arial"/>
                <a:cs typeface="Arial"/>
              </a:rPr>
              <a:t> </a:t>
            </a:r>
            <a:r>
              <a:rPr sz="1400" b="1" spc="-5" dirty="0">
                <a:solidFill>
                  <a:srgbClr val="0077C7"/>
                </a:solidFill>
                <a:latin typeface="Arial"/>
                <a:cs typeface="Arial"/>
              </a:rPr>
              <a:t>Sequence</a:t>
            </a:r>
            <a:endParaRPr sz="1400" dirty="0">
              <a:latin typeface="Arial"/>
              <a:cs typeface="Arial"/>
            </a:endParaRPr>
          </a:p>
          <a:p>
            <a:pPr>
              <a:lnSpc>
                <a:spcPct val="100000"/>
              </a:lnSpc>
              <a:spcBef>
                <a:spcPts val="45"/>
              </a:spcBef>
            </a:pPr>
            <a:endParaRPr sz="1150" dirty="0">
              <a:latin typeface="Arial"/>
              <a:cs typeface="Arial"/>
            </a:endParaRPr>
          </a:p>
          <a:p>
            <a:pPr marL="184785" indent="-172720">
              <a:lnSpc>
                <a:spcPct val="100000"/>
              </a:lnSpc>
              <a:buClr>
                <a:srgbClr val="000000"/>
              </a:buClr>
              <a:buFont typeface="Symbol"/>
              <a:buChar char=""/>
              <a:tabLst>
                <a:tab pos="185420" algn="l"/>
              </a:tabLst>
            </a:pPr>
            <a:r>
              <a:rPr sz="1100" dirty="0">
                <a:solidFill>
                  <a:srgbClr val="525252"/>
                </a:solidFill>
                <a:latin typeface="Arial"/>
                <a:cs typeface="Arial"/>
              </a:rPr>
              <a:t>Open the </a:t>
            </a:r>
            <a:r>
              <a:rPr sz="1100" spc="-5" dirty="0">
                <a:solidFill>
                  <a:srgbClr val="525252"/>
                </a:solidFill>
                <a:latin typeface="Arial"/>
                <a:cs typeface="Arial"/>
              </a:rPr>
              <a:t>Clawbot (Drivetrain</a:t>
            </a:r>
            <a:r>
              <a:rPr lang="en-US" sz="1100" spc="-5" dirty="0">
                <a:solidFill>
                  <a:srgbClr val="525252"/>
                </a:solidFill>
                <a:latin typeface="Arial"/>
                <a:cs typeface="Arial"/>
              </a:rPr>
              <a:t> 2-motor</a:t>
            </a:r>
            <a:r>
              <a:rPr sz="1100" spc="-5" dirty="0">
                <a:solidFill>
                  <a:srgbClr val="525252"/>
                </a:solidFill>
                <a:latin typeface="Arial"/>
                <a:cs typeface="Arial"/>
              </a:rPr>
              <a:t>) template example</a:t>
            </a:r>
            <a:r>
              <a:rPr sz="1100" spc="-10" dirty="0">
                <a:solidFill>
                  <a:srgbClr val="525252"/>
                </a:solidFill>
                <a:latin typeface="Arial"/>
                <a:cs typeface="Arial"/>
              </a:rPr>
              <a:t> </a:t>
            </a:r>
            <a:r>
              <a:rPr sz="1100" dirty="0">
                <a:solidFill>
                  <a:srgbClr val="525252"/>
                </a:solidFill>
                <a:latin typeface="Arial"/>
                <a:cs typeface="Arial"/>
              </a:rPr>
              <a:t>project.</a:t>
            </a:r>
            <a:endParaRPr sz="1100" dirty="0">
              <a:latin typeface="Arial"/>
              <a:cs typeface="Arial"/>
            </a:endParaRPr>
          </a:p>
        </p:txBody>
      </p:sp>
      <p:sp>
        <p:nvSpPr>
          <p:cNvPr id="4" name="object 4"/>
          <p:cNvSpPr txBox="1"/>
          <p:nvPr/>
        </p:nvSpPr>
        <p:spPr>
          <a:xfrm>
            <a:off x="1084884" y="5374614"/>
            <a:ext cx="5432425" cy="388620"/>
          </a:xfrm>
          <a:prstGeom prst="rect">
            <a:avLst/>
          </a:prstGeom>
        </p:spPr>
        <p:txBody>
          <a:bodyPr vert="horz" wrap="square" lIns="0" tIns="12065" rIns="0" bIns="0" rtlCol="0">
            <a:spAutoFit/>
          </a:bodyPr>
          <a:lstStyle/>
          <a:p>
            <a:pPr marL="184785" marR="5080" indent="-172720">
              <a:lnSpc>
                <a:spcPct val="108200"/>
              </a:lnSpc>
              <a:spcBef>
                <a:spcPts val="95"/>
              </a:spcBef>
              <a:buClr>
                <a:srgbClr val="000000"/>
              </a:buClr>
              <a:buFont typeface="Symbol"/>
              <a:buChar char=""/>
              <a:tabLst>
                <a:tab pos="185420" algn="l"/>
              </a:tabLst>
            </a:pPr>
            <a:r>
              <a:rPr sz="1100" dirty="0">
                <a:solidFill>
                  <a:srgbClr val="525252"/>
                </a:solidFill>
                <a:latin typeface="Arial"/>
                <a:cs typeface="Arial"/>
              </a:rPr>
              <a:t>For </a:t>
            </a:r>
            <a:r>
              <a:rPr sz="1100" spc="-5" dirty="0">
                <a:solidFill>
                  <a:srgbClr val="525252"/>
                </a:solidFill>
                <a:latin typeface="Arial"/>
                <a:cs typeface="Arial"/>
              </a:rPr>
              <a:t>help opening </a:t>
            </a:r>
            <a:r>
              <a:rPr sz="1100" spc="-10" dirty="0">
                <a:solidFill>
                  <a:srgbClr val="525252"/>
                </a:solidFill>
                <a:latin typeface="Arial"/>
                <a:cs typeface="Arial"/>
              </a:rPr>
              <a:t>an </a:t>
            </a:r>
            <a:r>
              <a:rPr sz="1100" spc="-5" dirty="0">
                <a:solidFill>
                  <a:srgbClr val="525252"/>
                </a:solidFill>
                <a:latin typeface="Arial"/>
                <a:cs typeface="Arial"/>
              </a:rPr>
              <a:t>example project, view </a:t>
            </a:r>
            <a:r>
              <a:rPr sz="1100" spc="5" dirty="0">
                <a:solidFill>
                  <a:srgbClr val="525252"/>
                </a:solidFill>
                <a:latin typeface="Arial"/>
                <a:cs typeface="Arial"/>
              </a:rPr>
              <a:t>the </a:t>
            </a:r>
            <a:r>
              <a:rPr sz="1100" spc="-5" dirty="0">
                <a:solidFill>
                  <a:srgbClr val="525252"/>
                </a:solidFill>
                <a:latin typeface="Arial"/>
                <a:cs typeface="Arial"/>
              </a:rPr>
              <a:t>Use Example </a:t>
            </a:r>
            <a:r>
              <a:rPr sz="1100" dirty="0">
                <a:solidFill>
                  <a:srgbClr val="525252"/>
                </a:solidFill>
                <a:latin typeface="Arial"/>
                <a:cs typeface="Arial"/>
              </a:rPr>
              <a:t>Projects and Templates  </a:t>
            </a:r>
            <a:r>
              <a:rPr sz="1100" spc="-5" dirty="0">
                <a:solidFill>
                  <a:srgbClr val="525252"/>
                </a:solidFill>
                <a:latin typeface="Arial"/>
                <a:cs typeface="Arial"/>
              </a:rPr>
              <a:t>tutorial video </a:t>
            </a:r>
            <a:r>
              <a:rPr sz="1100" dirty="0">
                <a:solidFill>
                  <a:srgbClr val="525252"/>
                </a:solidFill>
                <a:latin typeface="Arial"/>
                <a:cs typeface="Arial"/>
              </a:rPr>
              <a:t>in </a:t>
            </a:r>
            <a:r>
              <a:rPr sz="1100" spc="-5" dirty="0">
                <a:solidFill>
                  <a:srgbClr val="525252"/>
                </a:solidFill>
                <a:latin typeface="Arial"/>
                <a:cs typeface="Arial"/>
              </a:rPr>
              <a:t>VEXcode IQ</a:t>
            </a:r>
            <a:r>
              <a:rPr sz="1100" spc="15"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p:txBody>
      </p:sp>
      <p:sp>
        <p:nvSpPr>
          <p:cNvPr id="5" name="object 5"/>
          <p:cNvSpPr txBox="1"/>
          <p:nvPr/>
        </p:nvSpPr>
        <p:spPr>
          <a:xfrm>
            <a:off x="1084884" y="8743899"/>
            <a:ext cx="2948305" cy="1936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spc="-5" dirty="0">
                <a:solidFill>
                  <a:srgbClr val="525252"/>
                </a:solidFill>
                <a:latin typeface="Arial"/>
                <a:cs typeface="Arial"/>
              </a:rPr>
              <a:t>Rename </a:t>
            </a:r>
            <a:r>
              <a:rPr sz="1100" dirty="0">
                <a:solidFill>
                  <a:srgbClr val="525252"/>
                </a:solidFill>
                <a:latin typeface="Arial"/>
                <a:cs typeface="Arial"/>
              </a:rPr>
              <a:t>and </a:t>
            </a:r>
            <a:r>
              <a:rPr sz="1100" spc="-5" dirty="0">
                <a:solidFill>
                  <a:srgbClr val="525252"/>
                </a:solidFill>
                <a:latin typeface="Arial"/>
                <a:cs typeface="Arial"/>
              </a:rPr>
              <a:t>save </a:t>
            </a:r>
            <a:r>
              <a:rPr sz="1100" dirty="0">
                <a:solidFill>
                  <a:srgbClr val="525252"/>
                </a:solidFill>
                <a:latin typeface="Arial"/>
                <a:cs typeface="Arial"/>
              </a:rPr>
              <a:t>the project as</a:t>
            </a:r>
            <a:r>
              <a:rPr sz="1100" spc="-15" dirty="0">
                <a:solidFill>
                  <a:srgbClr val="525252"/>
                </a:solidFill>
                <a:latin typeface="Arial"/>
                <a:cs typeface="Arial"/>
              </a:rPr>
              <a:t> </a:t>
            </a:r>
            <a:r>
              <a:rPr sz="1100" b="1" spc="-5" dirty="0">
                <a:solidFill>
                  <a:srgbClr val="525252"/>
                </a:solidFill>
                <a:latin typeface="Arial"/>
                <a:cs typeface="Arial"/>
              </a:rPr>
              <a:t>Sequence</a:t>
            </a:r>
            <a:r>
              <a:rPr sz="1100" spc="-5" dirty="0">
                <a:solidFill>
                  <a:srgbClr val="525252"/>
                </a:solidFill>
                <a:latin typeface="Arial"/>
                <a:cs typeface="Arial"/>
              </a:rPr>
              <a:t>.</a:t>
            </a:r>
            <a:endParaRPr sz="1100">
              <a:latin typeface="Arial"/>
              <a:cs typeface="Arial"/>
            </a:endParaRPr>
          </a:p>
        </p:txBody>
      </p:sp>
      <p:sp>
        <p:nvSpPr>
          <p:cNvPr id="6" name="object 6"/>
          <p:cNvSpPr/>
          <p:nvPr/>
        </p:nvSpPr>
        <p:spPr>
          <a:xfrm>
            <a:off x="3346450" y="4026280"/>
            <a:ext cx="1270000" cy="1257300"/>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7" name="object 7"/>
          <p:cNvSpPr/>
          <p:nvPr/>
        </p:nvSpPr>
        <p:spPr>
          <a:xfrm>
            <a:off x="3341623" y="4021582"/>
            <a:ext cx="1279525" cy="1266825"/>
          </a:xfrm>
          <a:custGeom>
            <a:avLst/>
            <a:gdLst/>
            <a:ahLst/>
            <a:cxnLst/>
            <a:rect l="l" t="t" r="r" b="b"/>
            <a:pathLst>
              <a:path w="1279525" h="1266825">
                <a:moveTo>
                  <a:pt x="0" y="1266825"/>
                </a:moveTo>
                <a:lnTo>
                  <a:pt x="1279525" y="1266825"/>
                </a:lnTo>
                <a:lnTo>
                  <a:pt x="1279525" y="0"/>
                </a:lnTo>
                <a:lnTo>
                  <a:pt x="0" y="0"/>
                </a:lnTo>
                <a:lnTo>
                  <a:pt x="0" y="1266825"/>
                </a:lnTo>
                <a:close/>
              </a:path>
            </a:pathLst>
          </a:custGeom>
          <a:ln w="9525">
            <a:solidFill>
              <a:srgbClr val="BEBEBE"/>
            </a:solidFill>
          </a:ln>
        </p:spPr>
        <p:txBody>
          <a:bodyPr wrap="square" lIns="0" tIns="0" rIns="0" bIns="0" rtlCol="0"/>
          <a:lstStyle/>
          <a:p>
            <a:endParaRPr/>
          </a:p>
        </p:txBody>
      </p:sp>
      <p:sp>
        <p:nvSpPr>
          <p:cNvPr id="8" name="object 8"/>
          <p:cNvSpPr/>
          <p:nvPr/>
        </p:nvSpPr>
        <p:spPr>
          <a:xfrm>
            <a:off x="2711450" y="5867920"/>
            <a:ext cx="2540000" cy="42480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706623" y="5863221"/>
            <a:ext cx="2549525" cy="434340"/>
          </a:xfrm>
          <a:custGeom>
            <a:avLst/>
            <a:gdLst/>
            <a:ahLst/>
            <a:cxnLst/>
            <a:rect l="l" t="t" r="r" b="b"/>
            <a:pathLst>
              <a:path w="2549525" h="434339">
                <a:moveTo>
                  <a:pt x="0" y="434327"/>
                </a:moveTo>
                <a:lnTo>
                  <a:pt x="2549525" y="434327"/>
                </a:lnTo>
                <a:lnTo>
                  <a:pt x="2549525" y="0"/>
                </a:lnTo>
                <a:lnTo>
                  <a:pt x="0" y="0"/>
                </a:lnTo>
                <a:lnTo>
                  <a:pt x="0" y="434327"/>
                </a:lnTo>
                <a:close/>
              </a:path>
            </a:pathLst>
          </a:custGeom>
          <a:ln w="9525">
            <a:solidFill>
              <a:srgbClr val="BEBEBE"/>
            </a:solidFill>
          </a:ln>
        </p:spPr>
        <p:txBody>
          <a:bodyPr wrap="square" lIns="0" tIns="0" rIns="0" bIns="0" rtlCol="0"/>
          <a:lstStyle/>
          <a:p>
            <a:endParaRPr/>
          </a:p>
        </p:txBody>
      </p:sp>
      <p:sp>
        <p:nvSpPr>
          <p:cNvPr id="10" name="object 10"/>
          <p:cNvSpPr/>
          <p:nvPr/>
        </p:nvSpPr>
        <p:spPr>
          <a:xfrm>
            <a:off x="2393950" y="6428613"/>
            <a:ext cx="3174619" cy="221234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389123" y="6423914"/>
            <a:ext cx="3184525" cy="2221865"/>
          </a:xfrm>
          <a:custGeom>
            <a:avLst/>
            <a:gdLst/>
            <a:ahLst/>
            <a:cxnLst/>
            <a:rect l="l" t="t" r="r" b="b"/>
            <a:pathLst>
              <a:path w="3184525" h="2221865">
                <a:moveTo>
                  <a:pt x="0" y="2221865"/>
                </a:moveTo>
                <a:lnTo>
                  <a:pt x="3184144" y="2221865"/>
                </a:lnTo>
                <a:lnTo>
                  <a:pt x="3184144" y="0"/>
                </a:lnTo>
                <a:lnTo>
                  <a:pt x="0" y="0"/>
                </a:lnTo>
                <a:lnTo>
                  <a:pt x="0" y="222186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856844"/>
            <a:ext cx="5734050" cy="1296670"/>
          </a:xfrm>
          <a:prstGeom prst="rect">
            <a:avLst/>
          </a:prstGeom>
        </p:spPr>
        <p:txBody>
          <a:bodyPr vert="horz" wrap="square" lIns="0" tIns="12700" rIns="0" bIns="0" rtlCol="0">
            <a:spAutoFit/>
          </a:bodyPr>
          <a:lstStyle/>
          <a:p>
            <a:pPr marL="184785" marR="5080" indent="-172720">
              <a:lnSpc>
                <a:spcPct val="110000"/>
              </a:lnSpc>
              <a:spcBef>
                <a:spcPts val="100"/>
              </a:spcBef>
              <a:buClr>
                <a:srgbClr val="000000"/>
              </a:buClr>
              <a:buFont typeface="Symbol"/>
              <a:buChar char=""/>
              <a:tabLst>
                <a:tab pos="185420" algn="l"/>
              </a:tabLst>
            </a:pPr>
            <a:r>
              <a:rPr sz="1100" dirty="0">
                <a:solidFill>
                  <a:srgbClr val="525252"/>
                </a:solidFill>
                <a:latin typeface="Arial"/>
                <a:cs typeface="Arial"/>
              </a:rPr>
              <a:t>For </a:t>
            </a:r>
            <a:r>
              <a:rPr sz="1100" spc="-5" dirty="0">
                <a:solidFill>
                  <a:srgbClr val="525252"/>
                </a:solidFill>
                <a:latin typeface="Arial"/>
                <a:cs typeface="Arial"/>
              </a:rPr>
              <a:t>help renaming </a:t>
            </a:r>
            <a:r>
              <a:rPr sz="1100" dirty="0">
                <a:solidFill>
                  <a:srgbClr val="525252"/>
                </a:solidFill>
                <a:latin typeface="Arial"/>
                <a:cs typeface="Arial"/>
              </a:rPr>
              <a:t>and </a:t>
            </a:r>
            <a:r>
              <a:rPr sz="1100" spc="-5" dirty="0">
                <a:solidFill>
                  <a:srgbClr val="525252"/>
                </a:solidFill>
                <a:latin typeface="Arial"/>
                <a:cs typeface="Arial"/>
              </a:rPr>
              <a:t>saving </a:t>
            </a:r>
            <a:r>
              <a:rPr sz="1100" dirty="0">
                <a:solidFill>
                  <a:srgbClr val="525252"/>
                </a:solidFill>
                <a:latin typeface="Arial"/>
                <a:cs typeface="Arial"/>
              </a:rPr>
              <a:t>a </a:t>
            </a:r>
            <a:r>
              <a:rPr sz="1100" spc="-5" dirty="0">
                <a:solidFill>
                  <a:srgbClr val="525252"/>
                </a:solidFill>
                <a:latin typeface="Arial"/>
                <a:cs typeface="Arial"/>
              </a:rPr>
              <a:t>project, view </a:t>
            </a:r>
            <a:r>
              <a:rPr sz="1100" dirty="0">
                <a:solidFill>
                  <a:srgbClr val="525252"/>
                </a:solidFill>
                <a:latin typeface="Arial"/>
                <a:cs typeface="Arial"/>
              </a:rPr>
              <a:t>the </a:t>
            </a:r>
            <a:r>
              <a:rPr sz="1100" spc="-5" dirty="0">
                <a:solidFill>
                  <a:srgbClr val="525252"/>
                </a:solidFill>
                <a:latin typeface="Arial"/>
                <a:cs typeface="Arial"/>
              </a:rPr>
              <a:t>Naming </a:t>
            </a:r>
            <a:r>
              <a:rPr sz="1100" dirty="0">
                <a:solidFill>
                  <a:srgbClr val="525252"/>
                </a:solidFill>
                <a:latin typeface="Arial"/>
                <a:cs typeface="Arial"/>
              </a:rPr>
              <a:t>and </a:t>
            </a:r>
            <a:r>
              <a:rPr sz="1100" spc="-5" dirty="0">
                <a:solidFill>
                  <a:srgbClr val="525252"/>
                </a:solidFill>
                <a:latin typeface="Arial"/>
                <a:cs typeface="Arial"/>
              </a:rPr>
              <a:t>Saving Your Project tutorial  in </a:t>
            </a:r>
            <a:r>
              <a:rPr sz="1100" dirty="0">
                <a:solidFill>
                  <a:srgbClr val="525252"/>
                </a:solidFill>
                <a:latin typeface="Arial"/>
                <a:cs typeface="Arial"/>
              </a:rPr>
              <a:t>VEXcode </a:t>
            </a:r>
            <a:r>
              <a:rPr sz="1100" spc="-5" dirty="0">
                <a:solidFill>
                  <a:srgbClr val="525252"/>
                </a:solidFill>
                <a:latin typeface="Arial"/>
                <a:cs typeface="Arial"/>
              </a:rPr>
              <a:t>IQ</a:t>
            </a:r>
            <a:r>
              <a:rPr sz="1100"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a:p>
            <a:pPr>
              <a:lnSpc>
                <a:spcPct val="100000"/>
              </a:lnSpc>
              <a:spcBef>
                <a:spcPts val="15"/>
              </a:spcBef>
              <a:buFont typeface="Symbol"/>
              <a:buChar char=""/>
            </a:pPr>
            <a:endParaRPr sz="1100">
              <a:latin typeface="Arial"/>
              <a:cs typeface="Arial"/>
            </a:endParaRPr>
          </a:p>
          <a:p>
            <a:pPr marL="184785" marR="601980" indent="-172720">
              <a:lnSpc>
                <a:spcPct val="110000"/>
              </a:lnSpc>
              <a:buClr>
                <a:srgbClr val="000000"/>
              </a:buClr>
              <a:buFont typeface="Symbol"/>
              <a:buChar char=""/>
              <a:tabLst>
                <a:tab pos="185420" algn="l"/>
              </a:tabLst>
            </a:pPr>
            <a:r>
              <a:rPr sz="1100" spc="-10" dirty="0">
                <a:solidFill>
                  <a:srgbClr val="525252"/>
                </a:solidFill>
                <a:latin typeface="Arial"/>
                <a:cs typeface="Arial"/>
              </a:rPr>
              <a:t>Now, </a:t>
            </a:r>
            <a:r>
              <a:rPr sz="1100" dirty="0">
                <a:solidFill>
                  <a:srgbClr val="525252"/>
                </a:solidFill>
                <a:latin typeface="Arial"/>
                <a:cs typeface="Arial"/>
              </a:rPr>
              <a:t>create </a:t>
            </a:r>
            <a:r>
              <a:rPr sz="1100" spc="-5" dirty="0">
                <a:solidFill>
                  <a:srgbClr val="525252"/>
                </a:solidFill>
                <a:latin typeface="Arial"/>
                <a:cs typeface="Arial"/>
              </a:rPr>
              <a:t>your </a:t>
            </a:r>
            <a:r>
              <a:rPr sz="1100" dirty="0">
                <a:solidFill>
                  <a:srgbClr val="525252"/>
                </a:solidFill>
                <a:latin typeface="Arial"/>
                <a:cs typeface="Arial"/>
              </a:rPr>
              <a:t>project </a:t>
            </a:r>
            <a:r>
              <a:rPr sz="1100" spc="-5" dirty="0">
                <a:solidFill>
                  <a:srgbClr val="525252"/>
                </a:solidFill>
                <a:latin typeface="Arial"/>
                <a:cs typeface="Arial"/>
              </a:rPr>
              <a:t>using your pseudocode. First outline your project using  </a:t>
            </a:r>
            <a:r>
              <a:rPr sz="1100" dirty="0">
                <a:solidFill>
                  <a:srgbClr val="525252"/>
                </a:solidFill>
                <a:latin typeface="Arial"/>
                <a:cs typeface="Arial"/>
              </a:rPr>
              <a:t>comments to </a:t>
            </a:r>
            <a:r>
              <a:rPr sz="1100" spc="-5" dirty="0">
                <a:solidFill>
                  <a:srgbClr val="525252"/>
                </a:solidFill>
                <a:latin typeface="Arial"/>
                <a:cs typeface="Arial"/>
              </a:rPr>
              <a:t>insert your</a:t>
            </a:r>
            <a:r>
              <a:rPr sz="1100" spc="-15" dirty="0">
                <a:solidFill>
                  <a:srgbClr val="525252"/>
                </a:solidFill>
                <a:latin typeface="Arial"/>
                <a:cs typeface="Arial"/>
              </a:rPr>
              <a:t> </a:t>
            </a:r>
            <a:r>
              <a:rPr sz="1100" dirty="0">
                <a:solidFill>
                  <a:srgbClr val="525252"/>
                </a:solidFill>
                <a:latin typeface="Arial"/>
                <a:cs typeface="Arial"/>
              </a:rPr>
              <a:t>pseudocode.</a:t>
            </a:r>
            <a:endParaRPr sz="1100">
              <a:latin typeface="Arial"/>
              <a:cs typeface="Arial"/>
            </a:endParaRPr>
          </a:p>
          <a:p>
            <a:pPr marL="184785" marR="175260">
              <a:lnSpc>
                <a:spcPts val="1460"/>
              </a:lnSpc>
              <a:spcBef>
                <a:spcPts val="65"/>
              </a:spcBef>
            </a:pPr>
            <a:r>
              <a:rPr sz="1100" dirty="0">
                <a:solidFill>
                  <a:srgbClr val="525252"/>
                </a:solidFill>
                <a:latin typeface="Arial"/>
                <a:cs typeface="Arial"/>
              </a:rPr>
              <a:t>The </a:t>
            </a:r>
            <a:r>
              <a:rPr sz="1100" spc="-5" dirty="0">
                <a:solidFill>
                  <a:srgbClr val="525252"/>
                </a:solidFill>
                <a:latin typeface="Arial"/>
                <a:cs typeface="Arial"/>
              </a:rPr>
              <a:t>example shown below is </a:t>
            </a:r>
            <a:r>
              <a:rPr sz="1100" dirty="0">
                <a:solidFill>
                  <a:srgbClr val="525252"/>
                </a:solidFill>
                <a:latin typeface="Arial"/>
                <a:cs typeface="Arial"/>
              </a:rPr>
              <a:t>a reference. </a:t>
            </a:r>
            <a:r>
              <a:rPr sz="1100" spc="-5" dirty="0">
                <a:solidFill>
                  <a:srgbClr val="525252"/>
                </a:solidFill>
                <a:latin typeface="Arial"/>
                <a:cs typeface="Arial"/>
              </a:rPr>
              <a:t>Degree </a:t>
            </a:r>
            <a:r>
              <a:rPr sz="1100" dirty="0">
                <a:solidFill>
                  <a:srgbClr val="525252"/>
                </a:solidFill>
                <a:latin typeface="Arial"/>
                <a:cs typeface="Arial"/>
              </a:rPr>
              <a:t>and </a:t>
            </a:r>
            <a:r>
              <a:rPr sz="1100" spc="-5" dirty="0">
                <a:solidFill>
                  <a:srgbClr val="525252"/>
                </a:solidFill>
                <a:latin typeface="Arial"/>
                <a:cs typeface="Arial"/>
              </a:rPr>
              <a:t>distance measurements </a:t>
            </a:r>
            <a:r>
              <a:rPr sz="1100" dirty="0">
                <a:solidFill>
                  <a:srgbClr val="525252"/>
                </a:solidFill>
                <a:latin typeface="Arial"/>
                <a:cs typeface="Arial"/>
              </a:rPr>
              <a:t>may be  </a:t>
            </a:r>
            <a:r>
              <a:rPr sz="1100" spc="-5" dirty="0">
                <a:solidFill>
                  <a:srgbClr val="525252"/>
                </a:solidFill>
                <a:latin typeface="Arial"/>
                <a:cs typeface="Arial"/>
              </a:rPr>
              <a:t>different depending </a:t>
            </a:r>
            <a:r>
              <a:rPr sz="1100" dirty="0">
                <a:solidFill>
                  <a:srgbClr val="525252"/>
                </a:solidFill>
                <a:latin typeface="Arial"/>
                <a:cs typeface="Arial"/>
              </a:rPr>
              <a:t>on </a:t>
            </a:r>
            <a:r>
              <a:rPr sz="1100" spc="-5" dirty="0">
                <a:solidFill>
                  <a:srgbClr val="525252"/>
                </a:solidFill>
                <a:latin typeface="Arial"/>
                <a:cs typeface="Arial"/>
              </a:rPr>
              <a:t>how </a:t>
            </a:r>
            <a:r>
              <a:rPr sz="1100" spc="5" dirty="0">
                <a:solidFill>
                  <a:srgbClr val="525252"/>
                </a:solidFill>
                <a:latin typeface="Arial"/>
                <a:cs typeface="Arial"/>
              </a:rPr>
              <a:t>far </a:t>
            </a:r>
            <a:r>
              <a:rPr sz="1100" spc="-5" dirty="0">
                <a:solidFill>
                  <a:srgbClr val="525252"/>
                </a:solidFill>
                <a:latin typeface="Arial"/>
                <a:cs typeface="Arial"/>
              </a:rPr>
              <a:t>away your </a:t>
            </a:r>
            <a:r>
              <a:rPr sz="1100" dirty="0">
                <a:solidFill>
                  <a:srgbClr val="525252"/>
                </a:solidFill>
                <a:latin typeface="Arial"/>
                <a:cs typeface="Arial"/>
              </a:rPr>
              <a:t>object </a:t>
            </a:r>
            <a:r>
              <a:rPr sz="1100" spc="-5" dirty="0">
                <a:solidFill>
                  <a:srgbClr val="525252"/>
                </a:solidFill>
                <a:latin typeface="Arial"/>
                <a:cs typeface="Arial"/>
              </a:rPr>
              <a:t>is </a:t>
            </a:r>
            <a:r>
              <a:rPr sz="1100" dirty="0">
                <a:solidFill>
                  <a:srgbClr val="525252"/>
                </a:solidFill>
                <a:latin typeface="Arial"/>
                <a:cs typeface="Arial"/>
              </a:rPr>
              <a:t>and </a:t>
            </a:r>
            <a:r>
              <a:rPr sz="1100" spc="-5" dirty="0">
                <a:solidFill>
                  <a:srgbClr val="525252"/>
                </a:solidFill>
                <a:latin typeface="Arial"/>
                <a:cs typeface="Arial"/>
              </a:rPr>
              <a:t>its</a:t>
            </a:r>
            <a:r>
              <a:rPr sz="1100" spc="15" dirty="0">
                <a:solidFill>
                  <a:srgbClr val="525252"/>
                </a:solidFill>
                <a:latin typeface="Arial"/>
                <a:cs typeface="Arial"/>
              </a:rPr>
              <a:t> </a:t>
            </a:r>
            <a:r>
              <a:rPr sz="1100" spc="-5" dirty="0">
                <a:solidFill>
                  <a:srgbClr val="525252"/>
                </a:solidFill>
                <a:latin typeface="Arial"/>
                <a:cs typeface="Arial"/>
              </a:rPr>
              <a:t>size.</a:t>
            </a:r>
            <a:endParaRPr sz="1100">
              <a:latin typeface="Arial"/>
              <a:cs typeface="Arial"/>
            </a:endParaRPr>
          </a:p>
        </p:txBody>
      </p:sp>
      <p:sp>
        <p:nvSpPr>
          <p:cNvPr id="3" name="object 3"/>
          <p:cNvSpPr txBox="1"/>
          <p:nvPr/>
        </p:nvSpPr>
        <p:spPr>
          <a:xfrm>
            <a:off x="1084884" y="4840960"/>
            <a:ext cx="5681980" cy="1505585"/>
          </a:xfrm>
          <a:prstGeom prst="rect">
            <a:avLst/>
          </a:prstGeom>
        </p:spPr>
        <p:txBody>
          <a:bodyPr vert="horz" wrap="square" lIns="0" tIns="12700" rIns="0" bIns="0" rtlCol="0">
            <a:spAutoFit/>
          </a:bodyPr>
          <a:lstStyle/>
          <a:p>
            <a:pPr marL="184785" marR="292100" indent="-172720">
              <a:lnSpc>
                <a:spcPct val="110900"/>
              </a:lnSpc>
              <a:spcBef>
                <a:spcPts val="100"/>
              </a:spcBef>
              <a:buClr>
                <a:srgbClr val="000000"/>
              </a:buClr>
              <a:buFont typeface="Symbol"/>
              <a:buChar char=""/>
              <a:tabLst>
                <a:tab pos="185420" algn="l"/>
              </a:tabLst>
            </a:pPr>
            <a:r>
              <a:rPr sz="1100" spc="-5" dirty="0">
                <a:solidFill>
                  <a:srgbClr val="525252"/>
                </a:solidFill>
                <a:latin typeface="Arial"/>
                <a:cs typeface="Arial"/>
              </a:rPr>
              <a:t>Use </a:t>
            </a:r>
            <a:r>
              <a:rPr sz="1100" dirty="0">
                <a:solidFill>
                  <a:srgbClr val="525252"/>
                </a:solidFill>
                <a:latin typeface="Arial"/>
                <a:cs typeface="Arial"/>
              </a:rPr>
              <a:t>the </a:t>
            </a:r>
            <a:r>
              <a:rPr sz="1100" spc="-5" dirty="0">
                <a:solidFill>
                  <a:srgbClr val="525252"/>
                </a:solidFill>
                <a:latin typeface="Arial"/>
                <a:cs typeface="Arial"/>
              </a:rPr>
              <a:t>drive, </a:t>
            </a:r>
            <a:r>
              <a:rPr sz="1100" i="1" spc="-5" dirty="0">
                <a:solidFill>
                  <a:srgbClr val="525252"/>
                </a:solidFill>
                <a:latin typeface="Arial"/>
                <a:cs typeface="Arial"/>
              </a:rPr>
              <a:t>spin for</a:t>
            </a:r>
            <a:r>
              <a:rPr sz="1100" spc="-5" dirty="0">
                <a:solidFill>
                  <a:srgbClr val="525252"/>
                </a:solidFill>
                <a:latin typeface="Arial"/>
                <a:cs typeface="Arial"/>
              </a:rPr>
              <a:t>, and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 </a:t>
            </a:r>
            <a:r>
              <a:rPr sz="1100" spc="-5" dirty="0">
                <a:solidFill>
                  <a:srgbClr val="525252"/>
                </a:solidFill>
                <a:latin typeface="Arial"/>
                <a:cs typeface="Arial"/>
              </a:rPr>
              <a:t>blocks </a:t>
            </a:r>
            <a:r>
              <a:rPr sz="1100" dirty="0">
                <a:solidFill>
                  <a:srgbClr val="525252"/>
                </a:solidFill>
                <a:latin typeface="Arial"/>
                <a:cs typeface="Arial"/>
              </a:rPr>
              <a:t>to </a:t>
            </a:r>
            <a:r>
              <a:rPr sz="1100" spc="-5" dirty="0">
                <a:solidFill>
                  <a:srgbClr val="525252"/>
                </a:solidFill>
                <a:latin typeface="Arial"/>
                <a:cs typeface="Arial"/>
              </a:rPr>
              <a:t>create </a:t>
            </a:r>
            <a:r>
              <a:rPr sz="1100" dirty="0">
                <a:solidFill>
                  <a:srgbClr val="525252"/>
                </a:solidFill>
                <a:latin typeface="Arial"/>
                <a:cs typeface="Arial"/>
              </a:rPr>
              <a:t>the project </a:t>
            </a:r>
            <a:r>
              <a:rPr sz="1100" spc="-5" dirty="0">
                <a:solidFill>
                  <a:srgbClr val="525252"/>
                </a:solidFill>
                <a:latin typeface="Arial"/>
                <a:cs typeface="Arial"/>
              </a:rPr>
              <a:t>based </a:t>
            </a:r>
            <a:r>
              <a:rPr sz="1100" dirty="0">
                <a:solidFill>
                  <a:srgbClr val="525252"/>
                </a:solidFill>
                <a:latin typeface="Arial"/>
                <a:cs typeface="Arial"/>
              </a:rPr>
              <a:t>on the  pseudocode.</a:t>
            </a:r>
            <a:endParaRPr sz="1100">
              <a:latin typeface="Arial"/>
              <a:cs typeface="Arial"/>
            </a:endParaRPr>
          </a:p>
          <a:p>
            <a:pPr>
              <a:lnSpc>
                <a:spcPct val="100000"/>
              </a:lnSpc>
              <a:spcBef>
                <a:spcPts val="15"/>
              </a:spcBef>
            </a:pPr>
            <a:endParaRPr sz="1250">
              <a:latin typeface="Arial"/>
              <a:cs typeface="Arial"/>
            </a:endParaRPr>
          </a:p>
          <a:p>
            <a:pPr marL="184785" marR="114300">
              <a:lnSpc>
                <a:spcPct val="110000"/>
              </a:lnSpc>
            </a:pPr>
            <a:r>
              <a:rPr sz="1100" spc="-5" dirty="0">
                <a:solidFill>
                  <a:srgbClr val="525252"/>
                </a:solidFill>
                <a:latin typeface="Arial"/>
                <a:cs typeface="Arial"/>
              </a:rPr>
              <a:t>Don't forget </a:t>
            </a:r>
            <a:r>
              <a:rPr sz="1100" dirty="0">
                <a:solidFill>
                  <a:srgbClr val="525252"/>
                </a:solidFill>
                <a:latin typeface="Arial"/>
                <a:cs typeface="Arial"/>
              </a:rPr>
              <a:t>to </a:t>
            </a:r>
            <a:r>
              <a:rPr sz="1100" spc="-5" dirty="0">
                <a:solidFill>
                  <a:srgbClr val="525252"/>
                </a:solidFill>
                <a:latin typeface="Arial"/>
                <a:cs typeface="Arial"/>
              </a:rPr>
              <a:t>reset </a:t>
            </a:r>
            <a:r>
              <a:rPr sz="1100" dirty="0">
                <a:solidFill>
                  <a:srgbClr val="525252"/>
                </a:solidFill>
                <a:latin typeface="Arial"/>
                <a:cs typeface="Arial"/>
              </a:rPr>
              <a:t>the Arm </a:t>
            </a:r>
            <a:r>
              <a:rPr sz="1100" spc="-5" dirty="0">
                <a:solidFill>
                  <a:srgbClr val="525252"/>
                </a:solidFill>
                <a:latin typeface="Arial"/>
                <a:cs typeface="Arial"/>
              </a:rPr>
              <a:t>Motor's position </a:t>
            </a:r>
            <a:r>
              <a:rPr sz="1100" dirty="0">
                <a:solidFill>
                  <a:srgbClr val="525252"/>
                </a:solidFill>
                <a:latin typeface="Arial"/>
                <a:cs typeface="Arial"/>
              </a:rPr>
              <a:t>to 0 and to </a:t>
            </a:r>
            <a:r>
              <a:rPr sz="1100" spc="-5" dirty="0">
                <a:solidFill>
                  <a:srgbClr val="525252"/>
                </a:solidFill>
                <a:latin typeface="Arial"/>
                <a:cs typeface="Arial"/>
              </a:rPr>
              <a:t>include </a:t>
            </a:r>
            <a:r>
              <a:rPr sz="1100" dirty="0">
                <a:solidFill>
                  <a:srgbClr val="525252"/>
                </a:solidFill>
                <a:latin typeface="Arial"/>
                <a:cs typeface="Arial"/>
              </a:rPr>
              <a:t>a 3-second </a:t>
            </a:r>
            <a:r>
              <a:rPr sz="1100" spc="-5" dirty="0">
                <a:solidFill>
                  <a:srgbClr val="525252"/>
                </a:solidFill>
                <a:latin typeface="Arial"/>
                <a:cs typeface="Arial"/>
              </a:rPr>
              <a:t>timeout </a:t>
            </a:r>
            <a:r>
              <a:rPr sz="1100" dirty="0">
                <a:solidFill>
                  <a:srgbClr val="525252"/>
                </a:solidFill>
                <a:latin typeface="Arial"/>
                <a:cs typeface="Arial"/>
              </a:rPr>
              <a:t>for  the </a:t>
            </a:r>
            <a:r>
              <a:rPr sz="1100" spc="-5" dirty="0">
                <a:solidFill>
                  <a:srgbClr val="525252"/>
                </a:solidFill>
                <a:latin typeface="Arial"/>
                <a:cs typeface="Arial"/>
              </a:rPr>
              <a:t>Claw</a:t>
            </a:r>
            <a:r>
              <a:rPr sz="1100" spc="-10"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a:lnSpc>
                <a:spcPct val="100000"/>
              </a:lnSpc>
              <a:spcBef>
                <a:spcPts val="25"/>
              </a:spcBef>
            </a:pPr>
            <a:endParaRPr sz="1250">
              <a:latin typeface="Arial"/>
              <a:cs typeface="Arial"/>
            </a:endParaRPr>
          </a:p>
          <a:p>
            <a:pPr marL="184785" marR="5080">
              <a:lnSpc>
                <a:spcPct val="110000"/>
              </a:lnSpc>
            </a:pPr>
            <a:r>
              <a:rPr sz="1100" spc="-5" dirty="0">
                <a:solidFill>
                  <a:srgbClr val="525252"/>
                </a:solidFill>
                <a:latin typeface="Arial"/>
                <a:cs typeface="Arial"/>
              </a:rPr>
              <a:t>Use </a:t>
            </a:r>
            <a:r>
              <a:rPr sz="1100" dirty="0">
                <a:solidFill>
                  <a:srgbClr val="525252"/>
                </a:solidFill>
                <a:latin typeface="Arial"/>
                <a:cs typeface="Arial"/>
              </a:rPr>
              <a:t>the </a:t>
            </a:r>
            <a:r>
              <a:rPr sz="1100" spc="-5" dirty="0">
                <a:solidFill>
                  <a:srgbClr val="525252"/>
                </a:solidFill>
                <a:latin typeface="Arial"/>
                <a:cs typeface="Arial"/>
              </a:rPr>
              <a:t>image below </a:t>
            </a:r>
            <a:r>
              <a:rPr sz="1100" dirty="0">
                <a:solidFill>
                  <a:srgbClr val="525252"/>
                </a:solidFill>
                <a:latin typeface="Arial"/>
                <a:cs typeface="Arial"/>
              </a:rPr>
              <a:t>as an </a:t>
            </a:r>
            <a:r>
              <a:rPr sz="1100" spc="-5" dirty="0">
                <a:solidFill>
                  <a:srgbClr val="525252"/>
                </a:solidFill>
                <a:latin typeface="Arial"/>
                <a:cs typeface="Arial"/>
              </a:rPr>
              <a:t>example </a:t>
            </a:r>
            <a:r>
              <a:rPr sz="1100" spc="-10" dirty="0">
                <a:solidFill>
                  <a:srgbClr val="525252"/>
                </a:solidFill>
                <a:latin typeface="Arial"/>
                <a:cs typeface="Arial"/>
              </a:rPr>
              <a:t>of </a:t>
            </a:r>
            <a:r>
              <a:rPr sz="1100" dirty="0">
                <a:solidFill>
                  <a:srgbClr val="525252"/>
                </a:solidFill>
                <a:latin typeface="Arial"/>
                <a:cs typeface="Arial"/>
              </a:rPr>
              <a:t>how to </a:t>
            </a:r>
            <a:r>
              <a:rPr sz="1100" spc="-5" dirty="0">
                <a:solidFill>
                  <a:srgbClr val="525252"/>
                </a:solidFill>
                <a:latin typeface="Arial"/>
                <a:cs typeface="Arial"/>
              </a:rPr>
              <a:t>organize </a:t>
            </a:r>
            <a:r>
              <a:rPr sz="1100" dirty="0">
                <a:solidFill>
                  <a:srgbClr val="525252"/>
                </a:solidFill>
                <a:latin typeface="Arial"/>
                <a:cs typeface="Arial"/>
              </a:rPr>
              <a:t>the </a:t>
            </a:r>
            <a:r>
              <a:rPr sz="1100" spc="-5" dirty="0">
                <a:solidFill>
                  <a:srgbClr val="525252"/>
                </a:solidFill>
                <a:latin typeface="Arial"/>
                <a:cs typeface="Arial"/>
              </a:rPr>
              <a:t>project. </a:t>
            </a:r>
            <a:r>
              <a:rPr sz="1100" dirty="0">
                <a:solidFill>
                  <a:srgbClr val="525252"/>
                </a:solidFill>
                <a:latin typeface="Arial"/>
                <a:cs typeface="Arial"/>
              </a:rPr>
              <a:t>The </a:t>
            </a:r>
            <a:r>
              <a:rPr sz="1100" spc="-5" dirty="0">
                <a:solidFill>
                  <a:srgbClr val="525252"/>
                </a:solidFill>
                <a:latin typeface="Arial"/>
                <a:cs typeface="Arial"/>
              </a:rPr>
              <a:t>following </a:t>
            </a:r>
            <a:r>
              <a:rPr sz="1100" dirty="0">
                <a:solidFill>
                  <a:srgbClr val="525252"/>
                </a:solidFill>
                <a:latin typeface="Arial"/>
                <a:cs typeface="Arial"/>
              </a:rPr>
              <a:t>project  </a:t>
            </a:r>
            <a:r>
              <a:rPr sz="1100" spc="-5" dirty="0">
                <a:solidFill>
                  <a:srgbClr val="525252"/>
                </a:solidFill>
                <a:latin typeface="Arial"/>
                <a:cs typeface="Arial"/>
              </a:rPr>
              <a:t>is </a:t>
            </a:r>
            <a:r>
              <a:rPr sz="1100" dirty="0">
                <a:solidFill>
                  <a:srgbClr val="525252"/>
                </a:solidFill>
                <a:latin typeface="Arial"/>
                <a:cs typeface="Arial"/>
              </a:rPr>
              <a:t>not complete </a:t>
            </a:r>
            <a:r>
              <a:rPr sz="1100" spc="-5" dirty="0">
                <a:solidFill>
                  <a:srgbClr val="525252"/>
                </a:solidFill>
                <a:latin typeface="Arial"/>
                <a:cs typeface="Arial"/>
              </a:rPr>
              <a:t>but you should </a:t>
            </a:r>
            <a:r>
              <a:rPr sz="1100" dirty="0">
                <a:solidFill>
                  <a:srgbClr val="525252"/>
                </a:solidFill>
                <a:latin typeface="Arial"/>
                <a:cs typeface="Arial"/>
              </a:rPr>
              <a:t>completely </a:t>
            </a:r>
            <a:r>
              <a:rPr sz="1100" spc="-5" dirty="0">
                <a:solidFill>
                  <a:srgbClr val="525252"/>
                </a:solidFill>
                <a:latin typeface="Arial"/>
                <a:cs typeface="Arial"/>
              </a:rPr>
              <a:t>program</a:t>
            </a:r>
            <a:r>
              <a:rPr sz="1100" spc="5" dirty="0">
                <a:solidFill>
                  <a:srgbClr val="525252"/>
                </a:solidFill>
                <a:latin typeface="Arial"/>
                <a:cs typeface="Arial"/>
              </a:rPr>
              <a:t> </a:t>
            </a:r>
            <a:r>
              <a:rPr sz="1100" spc="-5" dirty="0">
                <a:solidFill>
                  <a:srgbClr val="525252"/>
                </a:solidFill>
                <a:latin typeface="Arial"/>
                <a:cs typeface="Arial"/>
              </a:rPr>
              <a:t>yours.</a:t>
            </a:r>
            <a:endParaRPr sz="1100">
              <a:latin typeface="Arial"/>
              <a:cs typeface="Arial"/>
            </a:endParaRPr>
          </a:p>
        </p:txBody>
      </p:sp>
      <p:sp>
        <p:nvSpPr>
          <p:cNvPr id="4" name="object 4"/>
          <p:cNvSpPr/>
          <p:nvPr/>
        </p:nvSpPr>
        <p:spPr>
          <a:xfrm>
            <a:off x="2711450" y="476250"/>
            <a:ext cx="2539746" cy="3702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06623" y="471423"/>
            <a:ext cx="2549525" cy="379730"/>
          </a:xfrm>
          <a:custGeom>
            <a:avLst/>
            <a:gdLst/>
            <a:ahLst/>
            <a:cxnLst/>
            <a:rect l="l" t="t" r="r" b="b"/>
            <a:pathLst>
              <a:path w="2549525" h="379730">
                <a:moveTo>
                  <a:pt x="0" y="379729"/>
                </a:moveTo>
                <a:lnTo>
                  <a:pt x="2549271" y="379729"/>
                </a:lnTo>
                <a:lnTo>
                  <a:pt x="2549271" y="0"/>
                </a:lnTo>
                <a:lnTo>
                  <a:pt x="0" y="0"/>
                </a:lnTo>
                <a:lnTo>
                  <a:pt x="0" y="379729"/>
                </a:lnTo>
                <a:close/>
              </a:path>
            </a:pathLst>
          </a:custGeom>
          <a:ln w="9524">
            <a:solidFill>
              <a:srgbClr val="BEBEBE"/>
            </a:solidFill>
          </a:ln>
        </p:spPr>
        <p:txBody>
          <a:bodyPr wrap="square" lIns="0" tIns="0" rIns="0" bIns="0" rtlCol="0"/>
          <a:lstStyle/>
          <a:p>
            <a:endParaRPr/>
          </a:p>
        </p:txBody>
      </p:sp>
      <p:sp>
        <p:nvSpPr>
          <p:cNvPr id="6" name="object 6"/>
          <p:cNvSpPr/>
          <p:nvPr/>
        </p:nvSpPr>
        <p:spPr>
          <a:xfrm>
            <a:off x="2393950" y="2338197"/>
            <a:ext cx="3174492" cy="249364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389123" y="2333498"/>
            <a:ext cx="3184525" cy="2503170"/>
          </a:xfrm>
          <a:custGeom>
            <a:avLst/>
            <a:gdLst/>
            <a:ahLst/>
            <a:cxnLst/>
            <a:rect l="l" t="t" r="r" b="b"/>
            <a:pathLst>
              <a:path w="3184525" h="2503170">
                <a:moveTo>
                  <a:pt x="0" y="2503169"/>
                </a:moveTo>
                <a:lnTo>
                  <a:pt x="3184017" y="2503169"/>
                </a:lnTo>
                <a:lnTo>
                  <a:pt x="3184017" y="0"/>
                </a:lnTo>
                <a:lnTo>
                  <a:pt x="0" y="0"/>
                </a:lnTo>
                <a:lnTo>
                  <a:pt x="0" y="250316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4610836"/>
            <a:ext cx="5350510" cy="1764664"/>
          </a:xfrm>
          <a:prstGeom prst="rect">
            <a:avLst/>
          </a:prstGeom>
        </p:spPr>
        <p:txBody>
          <a:bodyPr vert="horz" wrap="square" lIns="0" tIns="12700" rIns="0" bIns="0" rtlCol="0">
            <a:spAutoFit/>
          </a:bodyPr>
          <a:lstStyle/>
          <a:p>
            <a:pPr marL="184785" marR="96520" indent="-172720">
              <a:lnSpc>
                <a:spcPct val="110900"/>
              </a:lnSpc>
              <a:spcBef>
                <a:spcPts val="100"/>
              </a:spcBef>
              <a:buClr>
                <a:srgbClr val="000000"/>
              </a:buClr>
              <a:buFont typeface="Symbol"/>
              <a:buChar char=""/>
              <a:tabLst>
                <a:tab pos="185420" algn="l"/>
              </a:tabLst>
            </a:pPr>
            <a:r>
              <a:rPr sz="1100" dirty="0">
                <a:solidFill>
                  <a:srgbClr val="525252"/>
                </a:solidFill>
                <a:latin typeface="Arial"/>
                <a:cs typeface="Arial"/>
              </a:rPr>
              <a:t>After </a:t>
            </a:r>
            <a:r>
              <a:rPr sz="1100" spc="-5" dirty="0">
                <a:solidFill>
                  <a:srgbClr val="525252"/>
                </a:solidFill>
                <a:latin typeface="Arial"/>
                <a:cs typeface="Arial"/>
              </a:rPr>
              <a:t>your project is complete, predict what it </a:t>
            </a:r>
            <a:r>
              <a:rPr sz="1100" spc="-10" dirty="0">
                <a:solidFill>
                  <a:srgbClr val="525252"/>
                </a:solidFill>
                <a:latin typeface="Arial"/>
                <a:cs typeface="Arial"/>
              </a:rPr>
              <a:t>will </a:t>
            </a:r>
            <a:r>
              <a:rPr sz="1100" dirty="0">
                <a:solidFill>
                  <a:srgbClr val="525252"/>
                </a:solidFill>
                <a:latin typeface="Arial"/>
                <a:cs typeface="Arial"/>
              </a:rPr>
              <a:t>do. Write </a:t>
            </a:r>
            <a:r>
              <a:rPr sz="1100" spc="-5" dirty="0">
                <a:solidFill>
                  <a:srgbClr val="525252"/>
                </a:solidFill>
                <a:latin typeface="Arial"/>
                <a:cs typeface="Arial"/>
              </a:rPr>
              <a:t>your predictions in your  engineering</a:t>
            </a:r>
            <a:r>
              <a:rPr sz="1100" spc="5" dirty="0">
                <a:solidFill>
                  <a:srgbClr val="525252"/>
                </a:solidFill>
                <a:latin typeface="Arial"/>
                <a:cs typeface="Arial"/>
              </a:rPr>
              <a:t> </a:t>
            </a:r>
            <a:r>
              <a:rPr sz="1100" spc="-5" dirty="0">
                <a:solidFill>
                  <a:srgbClr val="525252"/>
                </a:solidFill>
                <a:latin typeface="Arial"/>
                <a:cs typeface="Arial"/>
              </a:rPr>
              <a:t>notebook.</a:t>
            </a:r>
            <a:endParaRPr sz="1100">
              <a:latin typeface="Arial"/>
              <a:cs typeface="Arial"/>
            </a:endParaRPr>
          </a:p>
          <a:p>
            <a:pPr>
              <a:lnSpc>
                <a:spcPct val="100000"/>
              </a:lnSpc>
            </a:pPr>
            <a:endParaRPr sz="1200">
              <a:latin typeface="Arial"/>
              <a:cs typeface="Arial"/>
            </a:endParaRPr>
          </a:p>
          <a:p>
            <a:pPr>
              <a:lnSpc>
                <a:spcPct val="100000"/>
              </a:lnSpc>
              <a:spcBef>
                <a:spcPts val="25"/>
              </a:spcBef>
            </a:pPr>
            <a:endParaRPr sz="950">
              <a:latin typeface="Arial"/>
              <a:cs typeface="Arial"/>
            </a:endParaRPr>
          </a:p>
          <a:p>
            <a:pPr marL="12700">
              <a:lnSpc>
                <a:spcPct val="100000"/>
              </a:lnSpc>
            </a:pPr>
            <a:r>
              <a:rPr sz="1400" b="1" spc="-5" dirty="0">
                <a:solidFill>
                  <a:srgbClr val="0077C7"/>
                </a:solidFill>
                <a:latin typeface="Arial"/>
                <a:cs typeface="Arial"/>
              </a:rPr>
              <a:t>4. Test the</a:t>
            </a:r>
            <a:r>
              <a:rPr sz="1400" b="1" spc="-135" dirty="0">
                <a:solidFill>
                  <a:srgbClr val="0077C7"/>
                </a:solidFill>
                <a:latin typeface="Arial"/>
                <a:cs typeface="Arial"/>
              </a:rPr>
              <a:t> </a:t>
            </a:r>
            <a:r>
              <a:rPr sz="1400" b="1" spc="-5" dirty="0">
                <a:solidFill>
                  <a:srgbClr val="0077C7"/>
                </a:solidFill>
                <a:latin typeface="Arial"/>
                <a:cs typeface="Arial"/>
              </a:rPr>
              <a:t>Project!</a:t>
            </a:r>
            <a:endParaRPr sz="1400">
              <a:latin typeface="Arial"/>
              <a:cs typeface="Arial"/>
            </a:endParaRPr>
          </a:p>
          <a:p>
            <a:pPr marL="12700">
              <a:lnSpc>
                <a:spcPct val="100000"/>
              </a:lnSpc>
              <a:spcBef>
                <a:spcPts val="1285"/>
              </a:spcBef>
            </a:pPr>
            <a:r>
              <a:rPr sz="1100" spc="-5" dirty="0">
                <a:solidFill>
                  <a:srgbClr val="525252"/>
                </a:solidFill>
                <a:latin typeface="Arial"/>
                <a:cs typeface="Arial"/>
              </a:rPr>
              <a:t>Now </a:t>
            </a:r>
            <a:r>
              <a:rPr sz="1100" dirty="0">
                <a:solidFill>
                  <a:srgbClr val="525252"/>
                </a:solidFill>
                <a:latin typeface="Arial"/>
                <a:cs typeface="Arial"/>
              </a:rPr>
              <a:t>that </a:t>
            </a:r>
            <a:r>
              <a:rPr sz="1100" spc="-5" dirty="0">
                <a:solidFill>
                  <a:srgbClr val="525252"/>
                </a:solidFill>
                <a:latin typeface="Arial"/>
                <a:cs typeface="Arial"/>
              </a:rPr>
              <a:t>you have </a:t>
            </a:r>
            <a:r>
              <a:rPr sz="1100" dirty="0">
                <a:solidFill>
                  <a:srgbClr val="525252"/>
                </a:solidFill>
                <a:latin typeface="Arial"/>
                <a:cs typeface="Arial"/>
              </a:rPr>
              <a:t>created a </a:t>
            </a:r>
            <a:r>
              <a:rPr sz="1100" spc="-5" dirty="0">
                <a:solidFill>
                  <a:srgbClr val="525252"/>
                </a:solidFill>
                <a:latin typeface="Arial"/>
                <a:cs typeface="Arial"/>
              </a:rPr>
              <a:t>project </a:t>
            </a:r>
            <a:r>
              <a:rPr sz="1100" dirty="0">
                <a:solidFill>
                  <a:srgbClr val="525252"/>
                </a:solidFill>
                <a:latin typeface="Arial"/>
                <a:cs typeface="Arial"/>
              </a:rPr>
              <a:t>to approach, </a:t>
            </a:r>
            <a:r>
              <a:rPr sz="1100" spc="-5" dirty="0">
                <a:solidFill>
                  <a:srgbClr val="525252"/>
                </a:solidFill>
                <a:latin typeface="Arial"/>
                <a:cs typeface="Arial"/>
              </a:rPr>
              <a:t>grab, </a:t>
            </a:r>
            <a:r>
              <a:rPr sz="1100" dirty="0">
                <a:solidFill>
                  <a:srgbClr val="525252"/>
                </a:solidFill>
                <a:latin typeface="Arial"/>
                <a:cs typeface="Arial"/>
              </a:rPr>
              <a:t>and </a:t>
            </a:r>
            <a:r>
              <a:rPr sz="1100" spc="-5" dirty="0">
                <a:solidFill>
                  <a:srgbClr val="525252"/>
                </a:solidFill>
                <a:latin typeface="Arial"/>
                <a:cs typeface="Arial"/>
              </a:rPr>
              <a:t>lift </a:t>
            </a:r>
            <a:r>
              <a:rPr sz="1100" dirty="0">
                <a:solidFill>
                  <a:srgbClr val="525252"/>
                </a:solidFill>
                <a:latin typeface="Arial"/>
                <a:cs typeface="Arial"/>
              </a:rPr>
              <a:t>and object - </a:t>
            </a:r>
            <a:r>
              <a:rPr sz="1100" spc="-5" dirty="0">
                <a:solidFill>
                  <a:srgbClr val="525252"/>
                </a:solidFill>
                <a:latin typeface="Arial"/>
                <a:cs typeface="Arial"/>
              </a:rPr>
              <a:t>let's test</a:t>
            </a:r>
            <a:r>
              <a:rPr sz="1100" spc="10" dirty="0">
                <a:solidFill>
                  <a:srgbClr val="525252"/>
                </a:solidFill>
                <a:latin typeface="Arial"/>
                <a:cs typeface="Arial"/>
              </a:rPr>
              <a:t> </a:t>
            </a:r>
            <a:r>
              <a:rPr sz="1100" spc="-10" dirty="0">
                <a:solidFill>
                  <a:srgbClr val="525252"/>
                </a:solidFill>
                <a:latin typeface="Arial"/>
                <a:cs typeface="Arial"/>
              </a:rPr>
              <a:t>it!</a:t>
            </a:r>
            <a:endParaRPr sz="1100">
              <a:latin typeface="Arial"/>
              <a:cs typeface="Arial"/>
            </a:endParaRPr>
          </a:p>
          <a:p>
            <a:pPr marL="184785" marR="8255" indent="-172720">
              <a:lnSpc>
                <a:spcPct val="110900"/>
              </a:lnSpc>
              <a:spcBef>
                <a:spcPts val="1055"/>
              </a:spcBef>
              <a:buClr>
                <a:srgbClr val="000000"/>
              </a:buClr>
              <a:buFont typeface="Symbol"/>
              <a:buChar char=""/>
              <a:tabLst>
                <a:tab pos="185420" algn="l"/>
              </a:tabLst>
            </a:pPr>
            <a:r>
              <a:rPr sz="1100" spc="-5" dirty="0">
                <a:solidFill>
                  <a:srgbClr val="525252"/>
                </a:solidFill>
                <a:latin typeface="Arial"/>
                <a:cs typeface="Arial"/>
                <a:hlinkClick r:id="rId2"/>
              </a:rPr>
              <a:t>Download </a:t>
            </a:r>
            <a:r>
              <a:rPr sz="1100" dirty="0">
                <a:solidFill>
                  <a:srgbClr val="525252"/>
                </a:solidFill>
                <a:latin typeface="Arial"/>
                <a:cs typeface="Arial"/>
                <a:hlinkClick r:id="rId2"/>
              </a:rPr>
              <a:t>and Run </a:t>
            </a:r>
            <a:r>
              <a:rPr sz="1100" spc="-5" dirty="0">
                <a:solidFill>
                  <a:srgbClr val="525252"/>
                </a:solidFill>
                <a:latin typeface="Arial"/>
                <a:cs typeface="Arial"/>
              </a:rPr>
              <a:t>your </a:t>
            </a:r>
            <a:r>
              <a:rPr sz="1100" dirty="0">
                <a:solidFill>
                  <a:srgbClr val="525252"/>
                </a:solidFill>
                <a:latin typeface="Arial"/>
                <a:cs typeface="Arial"/>
              </a:rPr>
              <a:t>Sequence </a:t>
            </a:r>
            <a:r>
              <a:rPr sz="1100" spc="-5" dirty="0">
                <a:solidFill>
                  <a:srgbClr val="525252"/>
                </a:solidFill>
                <a:latin typeface="Arial"/>
                <a:cs typeface="Arial"/>
              </a:rPr>
              <a:t>project. </a:t>
            </a:r>
            <a:r>
              <a:rPr sz="1100" dirty="0">
                <a:solidFill>
                  <a:srgbClr val="525252"/>
                </a:solidFill>
                <a:latin typeface="Arial"/>
                <a:cs typeface="Arial"/>
              </a:rPr>
              <a:t>For </a:t>
            </a:r>
            <a:r>
              <a:rPr sz="1100" spc="-5" dirty="0">
                <a:solidFill>
                  <a:srgbClr val="525252"/>
                </a:solidFill>
                <a:latin typeface="Arial"/>
                <a:cs typeface="Arial"/>
              </a:rPr>
              <a:t>help, view </a:t>
            </a:r>
            <a:r>
              <a:rPr sz="1100" dirty="0">
                <a:solidFill>
                  <a:srgbClr val="525252"/>
                </a:solidFill>
                <a:latin typeface="Arial"/>
                <a:cs typeface="Arial"/>
              </a:rPr>
              <a:t>the </a:t>
            </a:r>
            <a:r>
              <a:rPr sz="1100" spc="-5" dirty="0">
                <a:solidFill>
                  <a:srgbClr val="525252"/>
                </a:solidFill>
                <a:latin typeface="Arial"/>
                <a:cs typeface="Arial"/>
              </a:rPr>
              <a:t>Download </a:t>
            </a:r>
            <a:r>
              <a:rPr sz="1100" dirty="0">
                <a:solidFill>
                  <a:srgbClr val="525252"/>
                </a:solidFill>
                <a:latin typeface="Arial"/>
                <a:cs typeface="Arial"/>
              </a:rPr>
              <a:t>and Run a  </a:t>
            </a:r>
            <a:r>
              <a:rPr sz="1100" spc="-5" dirty="0">
                <a:solidFill>
                  <a:srgbClr val="525252"/>
                </a:solidFill>
                <a:latin typeface="Arial"/>
                <a:cs typeface="Arial"/>
              </a:rPr>
              <a:t>Project tutorial video </a:t>
            </a:r>
            <a:r>
              <a:rPr sz="1100" dirty="0">
                <a:solidFill>
                  <a:srgbClr val="525252"/>
                </a:solidFill>
                <a:latin typeface="Arial"/>
                <a:cs typeface="Arial"/>
              </a:rPr>
              <a:t>in VEXcode </a:t>
            </a:r>
            <a:r>
              <a:rPr sz="1100" spc="-5" dirty="0">
                <a:solidFill>
                  <a:srgbClr val="525252"/>
                </a:solidFill>
                <a:latin typeface="Arial"/>
                <a:cs typeface="Arial"/>
              </a:rPr>
              <a:t>IQ Blocks. </a:t>
            </a:r>
            <a:r>
              <a:rPr sz="1100" dirty="0">
                <a:solidFill>
                  <a:srgbClr val="525252"/>
                </a:solidFill>
                <a:latin typeface="Arial"/>
                <a:cs typeface="Arial"/>
              </a:rPr>
              <a:t>It </a:t>
            </a:r>
            <a:r>
              <a:rPr sz="1100" spc="-10" dirty="0">
                <a:solidFill>
                  <a:srgbClr val="525252"/>
                </a:solidFill>
                <a:latin typeface="Arial"/>
                <a:cs typeface="Arial"/>
              </a:rPr>
              <a:t>will </a:t>
            </a:r>
            <a:r>
              <a:rPr sz="1100" spc="-5" dirty="0">
                <a:solidFill>
                  <a:srgbClr val="525252"/>
                </a:solidFill>
                <a:latin typeface="Arial"/>
                <a:cs typeface="Arial"/>
              </a:rPr>
              <a:t>have </a:t>
            </a:r>
            <a:r>
              <a:rPr sz="1100" dirty="0">
                <a:solidFill>
                  <a:srgbClr val="525252"/>
                </a:solidFill>
                <a:latin typeface="Arial"/>
                <a:cs typeface="Arial"/>
              </a:rPr>
              <a:t>the </a:t>
            </a:r>
            <a:r>
              <a:rPr sz="1100" spc="-5" dirty="0">
                <a:solidFill>
                  <a:srgbClr val="525252"/>
                </a:solidFill>
                <a:latin typeface="Arial"/>
                <a:cs typeface="Arial"/>
              </a:rPr>
              <a:t>following</a:t>
            </a:r>
            <a:r>
              <a:rPr sz="1100" spc="50" dirty="0">
                <a:solidFill>
                  <a:srgbClr val="525252"/>
                </a:solidFill>
                <a:latin typeface="Arial"/>
                <a:cs typeface="Arial"/>
              </a:rPr>
              <a:t> </a:t>
            </a:r>
            <a:r>
              <a:rPr sz="1100" spc="-5" dirty="0">
                <a:solidFill>
                  <a:srgbClr val="525252"/>
                </a:solidFill>
                <a:latin typeface="Arial"/>
                <a:cs typeface="Arial"/>
              </a:rPr>
              <a:t>icon:</a:t>
            </a:r>
            <a:endParaRPr sz="1100">
              <a:latin typeface="Arial"/>
              <a:cs typeface="Arial"/>
            </a:endParaRPr>
          </a:p>
        </p:txBody>
      </p:sp>
      <p:sp>
        <p:nvSpPr>
          <p:cNvPr id="4" name="object 4"/>
          <p:cNvSpPr txBox="1"/>
          <p:nvPr/>
        </p:nvSpPr>
        <p:spPr>
          <a:xfrm>
            <a:off x="1084884" y="8281263"/>
            <a:ext cx="5429250" cy="760095"/>
          </a:xfrm>
          <a:prstGeom prst="rect">
            <a:avLst/>
          </a:prstGeom>
        </p:spPr>
        <p:txBody>
          <a:bodyPr vert="horz" wrap="square" lIns="0" tIns="12700" rIns="0" bIns="0" rtlCol="0">
            <a:spAutoFit/>
          </a:bodyPr>
          <a:lstStyle/>
          <a:p>
            <a:pPr marL="12700" marR="5080">
              <a:lnSpc>
                <a:spcPct val="123600"/>
              </a:lnSpc>
              <a:spcBef>
                <a:spcPts val="100"/>
              </a:spcBef>
            </a:pPr>
            <a:r>
              <a:rPr sz="1100" spc="-5" dirty="0">
                <a:solidFill>
                  <a:srgbClr val="525252"/>
                </a:solidFill>
                <a:latin typeface="Arial"/>
                <a:cs typeface="Arial"/>
              </a:rPr>
              <a:t>Did your </a:t>
            </a:r>
            <a:r>
              <a:rPr sz="1100" dirty="0">
                <a:solidFill>
                  <a:srgbClr val="525252"/>
                </a:solidFill>
                <a:latin typeface="Arial"/>
                <a:cs typeface="Arial"/>
              </a:rPr>
              <a:t>project run as </a:t>
            </a:r>
            <a:r>
              <a:rPr sz="1100" spc="-5" dirty="0">
                <a:solidFill>
                  <a:srgbClr val="525252"/>
                </a:solidFill>
                <a:latin typeface="Arial"/>
                <a:cs typeface="Arial"/>
              </a:rPr>
              <a:t>intended? </a:t>
            </a:r>
            <a:r>
              <a:rPr sz="1100" dirty="0">
                <a:solidFill>
                  <a:srgbClr val="525252"/>
                </a:solidFill>
                <a:latin typeface="Arial"/>
                <a:cs typeface="Arial"/>
              </a:rPr>
              <a:t>Write </a:t>
            </a:r>
            <a:r>
              <a:rPr sz="1100" spc="-5" dirty="0">
                <a:solidFill>
                  <a:srgbClr val="525252"/>
                </a:solidFill>
                <a:latin typeface="Arial"/>
                <a:cs typeface="Arial"/>
              </a:rPr>
              <a:t>your observations </a:t>
            </a:r>
            <a:r>
              <a:rPr sz="1100" dirty="0">
                <a:solidFill>
                  <a:srgbClr val="525252"/>
                </a:solidFill>
                <a:latin typeface="Arial"/>
                <a:cs typeface="Arial"/>
              </a:rPr>
              <a:t>in </a:t>
            </a:r>
            <a:r>
              <a:rPr sz="1100" spc="-5" dirty="0">
                <a:solidFill>
                  <a:srgbClr val="525252"/>
                </a:solidFill>
                <a:latin typeface="Arial"/>
                <a:cs typeface="Arial"/>
              </a:rPr>
              <a:t>your engineering notebook  comparing your pseudocode </a:t>
            </a:r>
            <a:r>
              <a:rPr sz="1100" dirty="0">
                <a:solidFill>
                  <a:srgbClr val="525252"/>
                </a:solidFill>
                <a:latin typeface="Arial"/>
                <a:cs typeface="Arial"/>
              </a:rPr>
              <a:t>to </a:t>
            </a:r>
            <a:r>
              <a:rPr sz="1100" spc="-5" dirty="0">
                <a:solidFill>
                  <a:srgbClr val="525252"/>
                </a:solidFill>
                <a:latin typeface="Arial"/>
                <a:cs typeface="Arial"/>
              </a:rPr>
              <a:t>your </a:t>
            </a:r>
            <a:r>
              <a:rPr sz="1100" dirty="0">
                <a:solidFill>
                  <a:srgbClr val="525252"/>
                </a:solidFill>
                <a:latin typeface="Arial"/>
                <a:cs typeface="Arial"/>
              </a:rPr>
              <a:t>final </a:t>
            </a:r>
            <a:r>
              <a:rPr sz="1100" spc="-5" dirty="0">
                <a:solidFill>
                  <a:srgbClr val="525252"/>
                </a:solidFill>
                <a:latin typeface="Arial"/>
                <a:cs typeface="Arial"/>
              </a:rPr>
              <a:t>project </a:t>
            </a:r>
            <a:r>
              <a:rPr sz="1100" dirty="0">
                <a:solidFill>
                  <a:srgbClr val="525252"/>
                </a:solidFill>
                <a:latin typeface="Arial"/>
                <a:cs typeface="Arial"/>
              </a:rPr>
              <a:t>and </a:t>
            </a:r>
            <a:r>
              <a:rPr sz="1100" spc="-5" dirty="0">
                <a:solidFill>
                  <a:srgbClr val="525252"/>
                </a:solidFill>
                <a:latin typeface="Arial"/>
                <a:cs typeface="Arial"/>
              </a:rPr>
              <a:t>answer </a:t>
            </a:r>
            <a:r>
              <a:rPr sz="1100" dirty="0">
                <a:solidFill>
                  <a:srgbClr val="525252"/>
                </a:solidFill>
                <a:latin typeface="Arial"/>
                <a:cs typeface="Arial"/>
              </a:rPr>
              <a:t>the </a:t>
            </a:r>
            <a:r>
              <a:rPr sz="1100" spc="-5" dirty="0">
                <a:solidFill>
                  <a:srgbClr val="525252"/>
                </a:solidFill>
                <a:latin typeface="Arial"/>
                <a:cs typeface="Arial"/>
              </a:rPr>
              <a:t>following</a:t>
            </a:r>
            <a:r>
              <a:rPr sz="1100" spc="70" dirty="0">
                <a:solidFill>
                  <a:srgbClr val="525252"/>
                </a:solidFill>
                <a:latin typeface="Arial"/>
                <a:cs typeface="Arial"/>
              </a:rPr>
              <a:t> </a:t>
            </a:r>
            <a:r>
              <a:rPr sz="1100" spc="-5" dirty="0">
                <a:solidFill>
                  <a:srgbClr val="525252"/>
                </a:solidFill>
                <a:latin typeface="Arial"/>
                <a:cs typeface="Arial"/>
              </a:rPr>
              <a:t>questions:</a:t>
            </a:r>
            <a:endParaRPr sz="1100">
              <a:latin typeface="Arial"/>
              <a:cs typeface="Arial"/>
            </a:endParaRPr>
          </a:p>
          <a:p>
            <a:pPr>
              <a:lnSpc>
                <a:spcPct val="100000"/>
              </a:lnSpc>
              <a:spcBef>
                <a:spcPts val="45"/>
              </a:spcBef>
            </a:pPr>
            <a:endParaRPr sz="1000">
              <a:latin typeface="Arial"/>
              <a:cs typeface="Arial"/>
            </a:endParaRPr>
          </a:p>
          <a:p>
            <a:pPr marL="184785" indent="-172720">
              <a:lnSpc>
                <a:spcPct val="100000"/>
              </a:lnSpc>
              <a:spcBef>
                <a:spcPts val="5"/>
              </a:spcBef>
              <a:buClr>
                <a:srgbClr val="000000"/>
              </a:buClr>
              <a:buFont typeface="Symbol"/>
              <a:buChar char=""/>
              <a:tabLst>
                <a:tab pos="185420" algn="l"/>
              </a:tabLst>
            </a:pPr>
            <a:r>
              <a:rPr sz="1100" spc="-5" dirty="0">
                <a:solidFill>
                  <a:srgbClr val="525252"/>
                </a:solidFill>
                <a:latin typeface="Arial"/>
                <a:cs typeface="Arial"/>
              </a:rPr>
              <a:t>Did your </a:t>
            </a:r>
            <a:r>
              <a:rPr sz="1100" dirty="0">
                <a:solidFill>
                  <a:srgbClr val="525252"/>
                </a:solidFill>
                <a:latin typeface="Arial"/>
                <a:cs typeface="Arial"/>
              </a:rPr>
              <a:t>project </a:t>
            </a:r>
            <a:r>
              <a:rPr sz="1100" spc="-5" dirty="0">
                <a:solidFill>
                  <a:srgbClr val="525252"/>
                </a:solidFill>
                <a:latin typeface="Arial"/>
                <a:cs typeface="Arial"/>
              </a:rPr>
              <a:t>have </a:t>
            </a:r>
            <a:r>
              <a:rPr sz="1100" dirty="0">
                <a:solidFill>
                  <a:srgbClr val="525252"/>
                </a:solidFill>
                <a:latin typeface="Arial"/>
                <a:cs typeface="Arial"/>
              </a:rPr>
              <a:t>your </a:t>
            </a:r>
            <a:r>
              <a:rPr sz="1100" spc="-5" dirty="0">
                <a:solidFill>
                  <a:srgbClr val="525252"/>
                </a:solidFill>
                <a:latin typeface="Arial"/>
                <a:cs typeface="Arial"/>
              </a:rPr>
              <a:t>robot </a:t>
            </a:r>
            <a:r>
              <a:rPr sz="1100" dirty="0">
                <a:solidFill>
                  <a:srgbClr val="525252"/>
                </a:solidFill>
                <a:latin typeface="Arial"/>
                <a:cs typeface="Arial"/>
              </a:rPr>
              <a:t>to </a:t>
            </a:r>
            <a:r>
              <a:rPr sz="1100" spc="-5" dirty="0">
                <a:solidFill>
                  <a:srgbClr val="525252"/>
                </a:solidFill>
                <a:latin typeface="Arial"/>
                <a:cs typeface="Arial"/>
              </a:rPr>
              <a:t>grab, lift, </a:t>
            </a:r>
            <a:r>
              <a:rPr sz="1100" dirty="0">
                <a:solidFill>
                  <a:srgbClr val="525252"/>
                </a:solidFill>
                <a:latin typeface="Arial"/>
                <a:cs typeface="Arial"/>
              </a:rPr>
              <a:t>and </a:t>
            </a:r>
            <a:r>
              <a:rPr sz="1100" spc="-5" dirty="0">
                <a:solidFill>
                  <a:srgbClr val="525252"/>
                </a:solidFill>
                <a:latin typeface="Arial"/>
                <a:cs typeface="Arial"/>
              </a:rPr>
              <a:t>move </a:t>
            </a:r>
            <a:r>
              <a:rPr sz="1100" dirty="0">
                <a:solidFill>
                  <a:srgbClr val="525252"/>
                </a:solidFill>
                <a:latin typeface="Arial"/>
                <a:cs typeface="Arial"/>
              </a:rPr>
              <a:t>an</a:t>
            </a:r>
            <a:r>
              <a:rPr sz="1100" spc="20" dirty="0">
                <a:solidFill>
                  <a:srgbClr val="525252"/>
                </a:solidFill>
                <a:latin typeface="Arial"/>
                <a:cs typeface="Arial"/>
              </a:rPr>
              <a:t> </a:t>
            </a:r>
            <a:r>
              <a:rPr sz="1100" spc="-5" dirty="0">
                <a:solidFill>
                  <a:srgbClr val="525252"/>
                </a:solidFill>
                <a:latin typeface="Arial"/>
                <a:cs typeface="Arial"/>
              </a:rPr>
              <a:t>object?</a:t>
            </a:r>
            <a:endParaRPr sz="1100">
              <a:latin typeface="Arial"/>
              <a:cs typeface="Arial"/>
            </a:endParaRPr>
          </a:p>
        </p:txBody>
      </p:sp>
      <p:sp>
        <p:nvSpPr>
          <p:cNvPr id="5" name="object 5"/>
          <p:cNvSpPr/>
          <p:nvPr/>
        </p:nvSpPr>
        <p:spPr>
          <a:xfrm>
            <a:off x="2510454" y="534532"/>
            <a:ext cx="2958380" cy="395490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89123" y="471551"/>
            <a:ext cx="3184525" cy="4135120"/>
          </a:xfrm>
          <a:custGeom>
            <a:avLst/>
            <a:gdLst/>
            <a:ahLst/>
            <a:cxnLst/>
            <a:rect l="l" t="t" r="r" b="b"/>
            <a:pathLst>
              <a:path w="3184525" h="4135120">
                <a:moveTo>
                  <a:pt x="0" y="4135120"/>
                </a:moveTo>
                <a:lnTo>
                  <a:pt x="3184271" y="4135120"/>
                </a:lnTo>
                <a:lnTo>
                  <a:pt x="3184271" y="0"/>
                </a:lnTo>
                <a:lnTo>
                  <a:pt x="0" y="0"/>
                </a:lnTo>
                <a:lnTo>
                  <a:pt x="0" y="4135120"/>
                </a:lnTo>
                <a:close/>
              </a:path>
            </a:pathLst>
          </a:custGeom>
          <a:ln w="9525">
            <a:solidFill>
              <a:srgbClr val="BEBEBE"/>
            </a:solidFill>
          </a:ln>
        </p:spPr>
        <p:txBody>
          <a:bodyPr wrap="square" lIns="0" tIns="0" rIns="0" bIns="0" rtlCol="0"/>
          <a:lstStyle/>
          <a:p>
            <a:endParaRPr/>
          </a:p>
        </p:txBody>
      </p:sp>
      <p:sp>
        <p:nvSpPr>
          <p:cNvPr id="7" name="object 7"/>
          <p:cNvSpPr/>
          <p:nvPr/>
        </p:nvSpPr>
        <p:spPr>
          <a:xfrm>
            <a:off x="2711450" y="6560057"/>
            <a:ext cx="2539873" cy="174117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06623" y="6555231"/>
            <a:ext cx="2549525" cy="1750695"/>
          </a:xfrm>
          <a:custGeom>
            <a:avLst/>
            <a:gdLst/>
            <a:ahLst/>
            <a:cxnLst/>
            <a:rect l="l" t="t" r="r" b="b"/>
            <a:pathLst>
              <a:path w="2549525" h="1750695">
                <a:moveTo>
                  <a:pt x="0" y="1750695"/>
                </a:moveTo>
                <a:lnTo>
                  <a:pt x="2549398" y="1750695"/>
                </a:lnTo>
                <a:lnTo>
                  <a:pt x="2549398" y="0"/>
                </a:lnTo>
                <a:lnTo>
                  <a:pt x="0" y="0"/>
                </a:lnTo>
                <a:lnTo>
                  <a:pt x="0" y="175069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180896" y="5180203"/>
            <a:ext cx="5589905" cy="304800"/>
          </a:xfrm>
          <a:prstGeom prst="rect">
            <a:avLst/>
          </a:prstGeom>
        </p:spPr>
        <p:txBody>
          <a:bodyPr vert="horz" wrap="square" lIns="0" tIns="7620" rIns="0" bIns="0" rtlCol="0">
            <a:spAutoFit/>
          </a:bodyPr>
          <a:lstStyle/>
          <a:p>
            <a:pPr marL="2005964" marR="5080" indent="-1993900">
              <a:lnSpc>
                <a:spcPct val="103499"/>
              </a:lnSpc>
              <a:spcBef>
                <a:spcPts val="60"/>
              </a:spcBef>
            </a:pPr>
            <a:r>
              <a:rPr sz="900" i="1" spc="-5" dirty="0">
                <a:solidFill>
                  <a:srgbClr val="525252"/>
                </a:solidFill>
                <a:latin typeface="Arial"/>
                <a:cs typeface="Arial"/>
              </a:rPr>
              <a:t>Step 1: Count all pieces before starting your </a:t>
            </a:r>
            <a:r>
              <a:rPr sz="900" i="1" dirty="0">
                <a:solidFill>
                  <a:srgbClr val="525252"/>
                </a:solidFill>
                <a:latin typeface="Arial"/>
                <a:cs typeface="Arial"/>
              </a:rPr>
              <a:t>build </a:t>
            </a:r>
            <a:r>
              <a:rPr sz="900" i="1" spc="-5" dirty="0">
                <a:solidFill>
                  <a:srgbClr val="525252"/>
                </a:solidFill>
                <a:latin typeface="Arial"/>
                <a:cs typeface="Arial"/>
              </a:rPr>
              <a:t>and have them readily available. Each </a:t>
            </a:r>
            <a:r>
              <a:rPr sz="900" i="1" spc="-10" dirty="0">
                <a:solidFill>
                  <a:srgbClr val="525252"/>
                </a:solidFill>
                <a:latin typeface="Arial"/>
                <a:cs typeface="Arial"/>
              </a:rPr>
              <a:t>team </a:t>
            </a:r>
            <a:r>
              <a:rPr sz="900" i="1" spc="-5" dirty="0">
                <a:solidFill>
                  <a:srgbClr val="525252"/>
                </a:solidFill>
                <a:latin typeface="Arial"/>
                <a:cs typeface="Arial"/>
              </a:rPr>
              <a:t>member should  </a:t>
            </a:r>
            <a:r>
              <a:rPr sz="900" i="1" dirty="0">
                <a:solidFill>
                  <a:srgbClr val="525252"/>
                </a:solidFill>
                <a:latin typeface="Arial"/>
                <a:cs typeface="Arial"/>
              </a:rPr>
              <a:t>find </a:t>
            </a:r>
            <a:r>
              <a:rPr sz="900" i="1" spc="-5" dirty="0">
                <a:solidFill>
                  <a:srgbClr val="525252"/>
                </a:solidFill>
                <a:latin typeface="Arial"/>
                <a:cs typeface="Arial"/>
              </a:rPr>
              <a:t>the pieces </a:t>
            </a:r>
            <a:r>
              <a:rPr sz="900" i="1" dirty="0">
                <a:solidFill>
                  <a:srgbClr val="525252"/>
                </a:solidFill>
                <a:latin typeface="Arial"/>
                <a:cs typeface="Arial"/>
              </a:rPr>
              <a:t>for </a:t>
            </a:r>
            <a:r>
              <a:rPr sz="900" i="1" spc="-5" dirty="0">
                <a:solidFill>
                  <a:srgbClr val="525252"/>
                </a:solidFill>
                <a:latin typeface="Arial"/>
                <a:cs typeface="Arial"/>
              </a:rPr>
              <a:t>their</a:t>
            </a:r>
            <a:r>
              <a:rPr sz="900" i="1" spc="-10" dirty="0">
                <a:solidFill>
                  <a:srgbClr val="525252"/>
                </a:solidFill>
                <a:latin typeface="Arial"/>
                <a:cs typeface="Arial"/>
              </a:rPr>
              <a:t> </a:t>
            </a:r>
            <a:r>
              <a:rPr sz="900" i="1" spc="-5" dirty="0">
                <a:solidFill>
                  <a:srgbClr val="525252"/>
                </a:solidFill>
                <a:latin typeface="Arial"/>
                <a:cs typeface="Arial"/>
              </a:rPr>
              <a:t>section.</a:t>
            </a:r>
            <a:endParaRPr sz="900">
              <a:latin typeface="Arial"/>
              <a:cs typeface="Arial"/>
            </a:endParaRPr>
          </a:p>
        </p:txBody>
      </p:sp>
      <p:sp>
        <p:nvSpPr>
          <p:cNvPr id="4" name="object 4"/>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442975"/>
            <a:ext cx="3133090" cy="19367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dirty="0">
                <a:solidFill>
                  <a:srgbClr val="525252"/>
                </a:solidFill>
                <a:latin typeface="Arial"/>
                <a:cs typeface="Arial"/>
              </a:rPr>
              <a:t>Why </a:t>
            </a:r>
            <a:r>
              <a:rPr sz="1100" spc="-5" dirty="0">
                <a:solidFill>
                  <a:srgbClr val="525252"/>
                </a:solidFill>
                <a:latin typeface="Arial"/>
                <a:cs typeface="Arial"/>
              </a:rPr>
              <a:t>is this </a:t>
            </a:r>
            <a:r>
              <a:rPr sz="1100" dirty="0">
                <a:solidFill>
                  <a:srgbClr val="525252"/>
                </a:solidFill>
                <a:latin typeface="Arial"/>
                <a:cs typeface="Arial"/>
              </a:rPr>
              <a:t>sequence </a:t>
            </a:r>
            <a:r>
              <a:rPr sz="1100" spc="-10" dirty="0">
                <a:solidFill>
                  <a:srgbClr val="525252"/>
                </a:solidFill>
                <a:latin typeface="Arial"/>
                <a:cs typeface="Arial"/>
              </a:rPr>
              <a:t>of </a:t>
            </a:r>
            <a:r>
              <a:rPr sz="1100" dirty="0">
                <a:solidFill>
                  <a:srgbClr val="525252"/>
                </a:solidFill>
                <a:latin typeface="Arial"/>
                <a:cs typeface="Arial"/>
              </a:rPr>
              <a:t>movements</a:t>
            </a:r>
            <a:r>
              <a:rPr sz="1100" spc="-55" dirty="0">
                <a:solidFill>
                  <a:srgbClr val="525252"/>
                </a:solidFill>
                <a:latin typeface="Arial"/>
                <a:cs typeface="Arial"/>
              </a:rPr>
              <a:t> </a:t>
            </a:r>
            <a:r>
              <a:rPr sz="1100" spc="-5" dirty="0">
                <a:solidFill>
                  <a:srgbClr val="525252"/>
                </a:solidFill>
                <a:latin typeface="Arial"/>
                <a:cs typeface="Arial"/>
              </a:rPr>
              <a:t>important?</a:t>
            </a:r>
            <a:endParaRPr sz="11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2174494" y="1789837"/>
            <a:ext cx="3604260" cy="1076960"/>
          </a:xfrm>
          <a:prstGeom prst="rect">
            <a:avLst/>
          </a:prstGeom>
        </p:spPr>
        <p:txBody>
          <a:bodyPr vert="horz" wrap="square" lIns="0" tIns="12700" rIns="0" bIns="0" rtlCol="0">
            <a:spAutoFit/>
          </a:bodyPr>
          <a:lstStyle/>
          <a:p>
            <a:pPr marL="12065" marR="5080" indent="-635" algn="ctr">
              <a:lnSpc>
                <a:spcPct val="143700"/>
              </a:lnSpc>
              <a:spcBef>
                <a:spcPts val="100"/>
              </a:spcBef>
            </a:pPr>
            <a:r>
              <a:rPr sz="1600" spc="-5" dirty="0">
                <a:solidFill>
                  <a:srgbClr val="0077C7"/>
                </a:solidFill>
                <a:latin typeface="Arial"/>
                <a:cs typeface="Arial"/>
              </a:rPr>
              <a:t>Become a 21st century problem solver  </a:t>
            </a:r>
            <a:r>
              <a:rPr sz="1600" dirty="0">
                <a:solidFill>
                  <a:srgbClr val="0077C7"/>
                </a:solidFill>
                <a:latin typeface="Arial"/>
                <a:cs typeface="Arial"/>
              </a:rPr>
              <a:t>by </a:t>
            </a:r>
            <a:r>
              <a:rPr sz="1600" spc="-5" dirty="0">
                <a:solidFill>
                  <a:srgbClr val="0077C7"/>
                </a:solidFill>
                <a:latin typeface="Arial"/>
                <a:cs typeface="Arial"/>
              </a:rPr>
              <a:t>applying the </a:t>
            </a:r>
            <a:r>
              <a:rPr sz="1600" dirty="0">
                <a:solidFill>
                  <a:srgbClr val="0077C7"/>
                </a:solidFill>
                <a:latin typeface="Arial"/>
                <a:cs typeface="Arial"/>
              </a:rPr>
              <a:t>core </a:t>
            </a:r>
            <a:r>
              <a:rPr sz="1600" spc="-5" dirty="0">
                <a:solidFill>
                  <a:srgbClr val="0077C7"/>
                </a:solidFill>
                <a:latin typeface="Arial"/>
                <a:cs typeface="Arial"/>
              </a:rPr>
              <a:t>skills and concepts  </a:t>
            </a:r>
            <a:r>
              <a:rPr sz="1600" spc="-10" dirty="0">
                <a:solidFill>
                  <a:srgbClr val="0077C7"/>
                </a:solidFill>
                <a:latin typeface="Arial"/>
                <a:cs typeface="Arial"/>
              </a:rPr>
              <a:t>you </a:t>
            </a:r>
            <a:r>
              <a:rPr sz="1600" spc="-5" dirty="0">
                <a:solidFill>
                  <a:srgbClr val="0077C7"/>
                </a:solidFill>
                <a:latin typeface="Arial"/>
                <a:cs typeface="Arial"/>
              </a:rPr>
              <a:t>learned to </a:t>
            </a:r>
            <a:r>
              <a:rPr sz="1600" dirty="0">
                <a:solidFill>
                  <a:srgbClr val="0077C7"/>
                </a:solidFill>
                <a:latin typeface="Arial"/>
                <a:cs typeface="Arial"/>
              </a:rPr>
              <a:t>other</a:t>
            </a:r>
            <a:r>
              <a:rPr sz="1600" spc="-5" dirty="0">
                <a:solidFill>
                  <a:srgbClr val="0077C7"/>
                </a:solidFill>
                <a:latin typeface="Arial"/>
                <a:cs typeface="Arial"/>
              </a:rPr>
              <a:t> problems.</a:t>
            </a:r>
            <a:endParaRPr sz="1600">
              <a:latin typeface="Arial"/>
              <a:cs typeface="Arial"/>
            </a:endParaRPr>
          </a:p>
        </p:txBody>
      </p:sp>
      <p:sp>
        <p:nvSpPr>
          <p:cNvPr id="4" name="object 4"/>
          <p:cNvSpPr/>
          <p:nvPr/>
        </p:nvSpPr>
        <p:spPr>
          <a:xfrm>
            <a:off x="3391605" y="562358"/>
            <a:ext cx="1169656" cy="8991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2349754" y="618236"/>
            <a:ext cx="3252470" cy="452120"/>
          </a:xfrm>
          <a:prstGeom prst="rect">
            <a:avLst/>
          </a:prstGeom>
        </p:spPr>
        <p:txBody>
          <a:bodyPr vert="horz" wrap="square" lIns="0" tIns="12065" rIns="0" bIns="0" rtlCol="0">
            <a:spAutoFit/>
          </a:bodyPr>
          <a:lstStyle/>
          <a:p>
            <a:pPr marL="12700">
              <a:lnSpc>
                <a:spcPct val="100000"/>
              </a:lnSpc>
              <a:spcBef>
                <a:spcPts val="95"/>
              </a:spcBef>
              <a:tabLst>
                <a:tab pos="2072639" algn="l"/>
              </a:tabLst>
            </a:pPr>
            <a:r>
              <a:rPr spc="50" dirty="0"/>
              <a:t>Warehouse	</a:t>
            </a:r>
            <a:r>
              <a:rPr spc="45" dirty="0"/>
              <a:t>Robots</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3166998" y="5223128"/>
            <a:ext cx="16205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Robots working in a warehouse</a:t>
            </a:r>
            <a:endParaRPr sz="900">
              <a:latin typeface="Arial"/>
              <a:cs typeface="Arial"/>
            </a:endParaRPr>
          </a:p>
        </p:txBody>
      </p:sp>
      <p:sp>
        <p:nvSpPr>
          <p:cNvPr id="11" name="object 11"/>
          <p:cNvSpPr txBox="1"/>
          <p:nvPr/>
        </p:nvSpPr>
        <p:spPr>
          <a:xfrm>
            <a:off x="1084884" y="5738240"/>
            <a:ext cx="5763895" cy="336550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Meeting Consumer</a:t>
            </a:r>
            <a:r>
              <a:rPr sz="1800" dirty="0">
                <a:solidFill>
                  <a:srgbClr val="0077C7"/>
                </a:solidFill>
                <a:latin typeface="Arial"/>
                <a:cs typeface="Arial"/>
              </a:rPr>
              <a:t> </a:t>
            </a:r>
            <a:r>
              <a:rPr sz="1800" spc="-5" dirty="0">
                <a:solidFill>
                  <a:srgbClr val="0077C7"/>
                </a:solidFill>
                <a:latin typeface="Arial"/>
                <a:cs typeface="Arial"/>
              </a:rPr>
              <a:t>Needs</a:t>
            </a:r>
            <a:endParaRPr sz="1800">
              <a:latin typeface="Arial"/>
              <a:cs typeface="Arial"/>
            </a:endParaRPr>
          </a:p>
          <a:p>
            <a:pPr marL="12700" marR="5080">
              <a:lnSpc>
                <a:spcPct val="124500"/>
              </a:lnSpc>
              <a:spcBef>
                <a:spcPts val="1000"/>
              </a:spcBef>
            </a:pPr>
            <a:r>
              <a:rPr sz="1100" spc="-5" dirty="0">
                <a:solidFill>
                  <a:srgbClr val="525252"/>
                </a:solidFill>
                <a:latin typeface="Arial"/>
                <a:cs typeface="Arial"/>
              </a:rPr>
              <a:t>As more </a:t>
            </a:r>
            <a:r>
              <a:rPr sz="1100" dirty="0">
                <a:solidFill>
                  <a:srgbClr val="525252"/>
                </a:solidFill>
                <a:latin typeface="Arial"/>
                <a:cs typeface="Arial"/>
              </a:rPr>
              <a:t>and </a:t>
            </a:r>
            <a:r>
              <a:rPr sz="1100" spc="-5" dirty="0">
                <a:solidFill>
                  <a:srgbClr val="525252"/>
                </a:solidFill>
                <a:latin typeface="Arial"/>
                <a:cs typeface="Arial"/>
              </a:rPr>
              <a:t>more consumers </a:t>
            </a:r>
            <a:r>
              <a:rPr sz="1100" dirty="0">
                <a:solidFill>
                  <a:srgbClr val="525252"/>
                </a:solidFill>
                <a:latin typeface="Arial"/>
                <a:cs typeface="Arial"/>
              </a:rPr>
              <a:t>shop </a:t>
            </a:r>
            <a:r>
              <a:rPr sz="1100" spc="-5" dirty="0">
                <a:solidFill>
                  <a:srgbClr val="525252"/>
                </a:solidFill>
                <a:latin typeface="Arial"/>
                <a:cs typeface="Arial"/>
              </a:rPr>
              <a:t>online </a:t>
            </a:r>
            <a:r>
              <a:rPr sz="1100" spc="-10" dirty="0">
                <a:solidFill>
                  <a:srgbClr val="525252"/>
                </a:solidFill>
                <a:latin typeface="Arial"/>
                <a:cs typeface="Arial"/>
              </a:rPr>
              <a:t>with </a:t>
            </a:r>
            <a:r>
              <a:rPr sz="1100" dirty="0">
                <a:solidFill>
                  <a:srgbClr val="525252"/>
                </a:solidFill>
                <a:latin typeface="Arial"/>
                <a:cs typeface="Arial"/>
              </a:rPr>
              <a:t>guarantees </a:t>
            </a:r>
            <a:r>
              <a:rPr sz="1100" spc="-10" dirty="0">
                <a:solidFill>
                  <a:srgbClr val="525252"/>
                </a:solidFill>
                <a:latin typeface="Arial"/>
                <a:cs typeface="Arial"/>
              </a:rPr>
              <a:t>of </a:t>
            </a:r>
            <a:r>
              <a:rPr sz="1100" spc="-5" dirty="0">
                <a:solidFill>
                  <a:srgbClr val="525252"/>
                </a:solidFill>
                <a:latin typeface="Arial"/>
                <a:cs typeface="Arial"/>
              </a:rPr>
              <a:t>quick delivery, robots are  being used to help fulfill the demand. </a:t>
            </a:r>
            <a:r>
              <a:rPr sz="1100" dirty="0">
                <a:solidFill>
                  <a:srgbClr val="525252"/>
                </a:solidFill>
                <a:latin typeface="Arial"/>
                <a:cs typeface="Arial"/>
              </a:rPr>
              <a:t>The </a:t>
            </a:r>
            <a:r>
              <a:rPr sz="1100" spc="-5" dirty="0">
                <a:solidFill>
                  <a:srgbClr val="525252"/>
                </a:solidFill>
                <a:latin typeface="Arial"/>
                <a:cs typeface="Arial"/>
              </a:rPr>
              <a:t>quicker customers’ requests are fulfilled after </a:t>
            </a:r>
            <a:r>
              <a:rPr sz="1100" dirty="0">
                <a:solidFill>
                  <a:srgbClr val="525252"/>
                </a:solidFill>
                <a:latin typeface="Arial"/>
                <a:cs typeface="Arial"/>
              </a:rPr>
              <a:t>a  purchase, the </a:t>
            </a:r>
            <a:r>
              <a:rPr sz="1100" spc="-5" dirty="0">
                <a:solidFill>
                  <a:srgbClr val="525252"/>
                </a:solidFill>
                <a:latin typeface="Arial"/>
                <a:cs typeface="Arial"/>
              </a:rPr>
              <a:t>happier they </a:t>
            </a:r>
            <a:r>
              <a:rPr sz="1100" dirty="0">
                <a:solidFill>
                  <a:srgbClr val="525252"/>
                </a:solidFill>
                <a:latin typeface="Arial"/>
                <a:cs typeface="Arial"/>
              </a:rPr>
              <a:t>are and the </a:t>
            </a:r>
            <a:r>
              <a:rPr sz="1100" spc="-5" dirty="0">
                <a:solidFill>
                  <a:srgbClr val="525252"/>
                </a:solidFill>
                <a:latin typeface="Arial"/>
                <a:cs typeface="Arial"/>
              </a:rPr>
              <a:t>more profit </a:t>
            </a:r>
            <a:r>
              <a:rPr sz="1100" dirty="0">
                <a:solidFill>
                  <a:srgbClr val="525252"/>
                </a:solidFill>
                <a:latin typeface="Arial"/>
                <a:cs typeface="Arial"/>
              </a:rPr>
              <a:t>the </a:t>
            </a:r>
            <a:r>
              <a:rPr sz="1100" spc="-5" dirty="0">
                <a:solidFill>
                  <a:srgbClr val="525252"/>
                </a:solidFill>
                <a:latin typeface="Arial"/>
                <a:cs typeface="Arial"/>
              </a:rPr>
              <a:t>company makes. This </a:t>
            </a:r>
            <a:r>
              <a:rPr sz="1100" dirty="0">
                <a:solidFill>
                  <a:srgbClr val="525252"/>
                </a:solidFill>
                <a:latin typeface="Arial"/>
                <a:cs typeface="Arial"/>
              </a:rPr>
              <a:t>makes </a:t>
            </a:r>
            <a:r>
              <a:rPr sz="1100" spc="-5" dirty="0">
                <a:solidFill>
                  <a:srgbClr val="525252"/>
                </a:solidFill>
                <a:latin typeface="Arial"/>
                <a:cs typeface="Arial"/>
              </a:rPr>
              <a:t>using  </a:t>
            </a:r>
            <a:r>
              <a:rPr sz="1100" dirty="0">
                <a:solidFill>
                  <a:srgbClr val="525252"/>
                </a:solidFill>
                <a:latin typeface="Arial"/>
                <a:cs typeface="Arial"/>
              </a:rPr>
              <a:t>robots to assist </a:t>
            </a:r>
            <a:r>
              <a:rPr sz="1100" spc="-10" dirty="0">
                <a:solidFill>
                  <a:srgbClr val="525252"/>
                </a:solidFill>
                <a:latin typeface="Arial"/>
                <a:cs typeface="Arial"/>
              </a:rPr>
              <a:t>with </a:t>
            </a:r>
            <a:r>
              <a:rPr sz="1100" spc="-5" dirty="0">
                <a:solidFill>
                  <a:srgbClr val="525252"/>
                </a:solidFill>
                <a:latin typeface="Arial"/>
                <a:cs typeface="Arial"/>
              </a:rPr>
              <a:t>orders </a:t>
            </a:r>
            <a:r>
              <a:rPr sz="1100" spc="-10" dirty="0">
                <a:solidFill>
                  <a:srgbClr val="525252"/>
                </a:solidFill>
                <a:latin typeface="Arial"/>
                <a:cs typeface="Arial"/>
              </a:rPr>
              <a:t>at </a:t>
            </a:r>
            <a:r>
              <a:rPr sz="1100" dirty="0">
                <a:solidFill>
                  <a:srgbClr val="525252"/>
                </a:solidFill>
                <a:latin typeface="Arial"/>
                <a:cs typeface="Arial"/>
              </a:rPr>
              <a:t>the </a:t>
            </a:r>
            <a:r>
              <a:rPr sz="1100" spc="-5" dirty="0">
                <a:solidFill>
                  <a:srgbClr val="525252"/>
                </a:solidFill>
                <a:latin typeface="Arial"/>
                <a:cs typeface="Arial"/>
              </a:rPr>
              <a:t>warehouse </a:t>
            </a:r>
            <a:r>
              <a:rPr sz="1100" dirty="0">
                <a:solidFill>
                  <a:srgbClr val="525252"/>
                </a:solidFill>
                <a:latin typeface="Arial"/>
                <a:cs typeface="Arial"/>
              </a:rPr>
              <a:t>a </a:t>
            </a:r>
            <a:r>
              <a:rPr sz="1100" spc="-5" dirty="0">
                <a:solidFill>
                  <a:srgbClr val="525252"/>
                </a:solidFill>
                <a:latin typeface="Arial"/>
                <a:cs typeface="Arial"/>
              </a:rPr>
              <a:t>great benefit. </a:t>
            </a:r>
            <a:r>
              <a:rPr sz="1100" dirty="0">
                <a:solidFill>
                  <a:srgbClr val="525252"/>
                </a:solidFill>
                <a:latin typeface="Arial"/>
                <a:cs typeface="Arial"/>
              </a:rPr>
              <a:t>Some </a:t>
            </a:r>
            <a:r>
              <a:rPr sz="1100" spc="-5" dirty="0">
                <a:solidFill>
                  <a:srgbClr val="525252"/>
                </a:solidFill>
                <a:latin typeface="Arial"/>
                <a:cs typeface="Arial"/>
              </a:rPr>
              <a:t>companies </a:t>
            </a:r>
            <a:r>
              <a:rPr sz="1100" dirty="0">
                <a:solidFill>
                  <a:srgbClr val="525252"/>
                </a:solidFill>
                <a:latin typeface="Arial"/>
                <a:cs typeface="Arial"/>
              </a:rPr>
              <a:t>use robots to  bring the </a:t>
            </a:r>
            <a:r>
              <a:rPr sz="1100" spc="-5" dirty="0">
                <a:solidFill>
                  <a:srgbClr val="525252"/>
                </a:solidFill>
                <a:latin typeface="Arial"/>
                <a:cs typeface="Arial"/>
              </a:rPr>
              <a:t>shelf stacks </a:t>
            </a:r>
            <a:r>
              <a:rPr sz="1100" dirty="0">
                <a:solidFill>
                  <a:srgbClr val="525252"/>
                </a:solidFill>
                <a:latin typeface="Arial"/>
                <a:cs typeface="Arial"/>
              </a:rPr>
              <a:t>to human </a:t>
            </a:r>
            <a:r>
              <a:rPr sz="1100" spc="-5" dirty="0">
                <a:solidFill>
                  <a:srgbClr val="525252"/>
                </a:solidFill>
                <a:latin typeface="Arial"/>
                <a:cs typeface="Arial"/>
              </a:rPr>
              <a:t>workers </a:t>
            </a:r>
            <a:r>
              <a:rPr sz="1100" dirty="0">
                <a:solidFill>
                  <a:srgbClr val="525252"/>
                </a:solidFill>
                <a:latin typeface="Arial"/>
                <a:cs typeface="Arial"/>
              </a:rPr>
              <a:t>to select the </a:t>
            </a:r>
            <a:r>
              <a:rPr sz="1100" spc="-5" dirty="0">
                <a:solidFill>
                  <a:srgbClr val="525252"/>
                </a:solidFill>
                <a:latin typeface="Arial"/>
                <a:cs typeface="Arial"/>
              </a:rPr>
              <a:t>correct product, while others </a:t>
            </a:r>
            <a:r>
              <a:rPr sz="1100" dirty="0">
                <a:solidFill>
                  <a:srgbClr val="525252"/>
                </a:solidFill>
                <a:latin typeface="Arial"/>
                <a:cs typeface="Arial"/>
              </a:rPr>
              <a:t>use </a:t>
            </a:r>
            <a:r>
              <a:rPr sz="1100" spc="-5" dirty="0">
                <a:solidFill>
                  <a:srgbClr val="525252"/>
                </a:solidFill>
                <a:latin typeface="Arial"/>
                <a:cs typeface="Arial"/>
              </a:rPr>
              <a:t>robots  </a:t>
            </a:r>
            <a:r>
              <a:rPr sz="1100" dirty="0">
                <a:solidFill>
                  <a:srgbClr val="525252"/>
                </a:solidFill>
                <a:latin typeface="Arial"/>
                <a:cs typeface="Arial"/>
              </a:rPr>
              <a:t>to </a:t>
            </a:r>
            <a:r>
              <a:rPr sz="1100" spc="-5" dirty="0">
                <a:solidFill>
                  <a:srgbClr val="525252"/>
                </a:solidFill>
                <a:latin typeface="Arial"/>
                <a:cs typeface="Arial"/>
              </a:rPr>
              <a:t>travel </a:t>
            </a:r>
            <a:r>
              <a:rPr sz="1100" dirty="0">
                <a:solidFill>
                  <a:srgbClr val="525252"/>
                </a:solidFill>
                <a:latin typeface="Arial"/>
                <a:cs typeface="Arial"/>
              </a:rPr>
              <a:t>to </a:t>
            </a:r>
            <a:r>
              <a:rPr sz="1100" spc="-5" dirty="0">
                <a:solidFill>
                  <a:srgbClr val="525252"/>
                </a:solidFill>
                <a:latin typeface="Arial"/>
                <a:cs typeface="Arial"/>
              </a:rPr>
              <a:t>identified areas </a:t>
            </a:r>
            <a:r>
              <a:rPr sz="1100" dirty="0">
                <a:solidFill>
                  <a:srgbClr val="525252"/>
                </a:solidFill>
                <a:latin typeface="Arial"/>
                <a:cs typeface="Arial"/>
              </a:rPr>
              <a:t>to grab the needed</a:t>
            </a:r>
            <a:r>
              <a:rPr sz="1100" spc="-60" dirty="0">
                <a:solidFill>
                  <a:srgbClr val="525252"/>
                </a:solidFill>
                <a:latin typeface="Arial"/>
                <a:cs typeface="Arial"/>
              </a:rPr>
              <a:t> </a:t>
            </a:r>
            <a:r>
              <a:rPr sz="1100" spc="-5" dirty="0">
                <a:solidFill>
                  <a:srgbClr val="525252"/>
                </a:solidFill>
                <a:latin typeface="Arial"/>
                <a:cs typeface="Arial"/>
              </a:rPr>
              <a:t>items.</a:t>
            </a:r>
            <a:endParaRPr sz="1100">
              <a:latin typeface="Arial"/>
              <a:cs typeface="Arial"/>
            </a:endParaRPr>
          </a:p>
          <a:p>
            <a:pPr marL="12700" marR="18415">
              <a:lnSpc>
                <a:spcPct val="124200"/>
              </a:lnSpc>
              <a:spcBef>
                <a:spcPts val="5"/>
              </a:spcBef>
            </a:pPr>
            <a:r>
              <a:rPr sz="1100" spc="-5" dirty="0">
                <a:solidFill>
                  <a:srgbClr val="525252"/>
                </a:solidFill>
                <a:latin typeface="Arial"/>
                <a:cs typeface="Arial"/>
              </a:rPr>
              <a:t>Robot developers </a:t>
            </a:r>
            <a:r>
              <a:rPr sz="1100" dirty="0">
                <a:solidFill>
                  <a:srgbClr val="525252"/>
                </a:solidFill>
                <a:latin typeface="Arial"/>
                <a:cs typeface="Arial"/>
              </a:rPr>
              <a:t>are </a:t>
            </a:r>
            <a:r>
              <a:rPr sz="1100" spc="-5" dirty="0">
                <a:solidFill>
                  <a:srgbClr val="525252"/>
                </a:solidFill>
                <a:latin typeface="Arial"/>
                <a:cs typeface="Arial"/>
              </a:rPr>
              <a:t>continuing </a:t>
            </a:r>
            <a:r>
              <a:rPr sz="1100" dirty="0">
                <a:solidFill>
                  <a:srgbClr val="525252"/>
                </a:solidFill>
                <a:latin typeface="Arial"/>
                <a:cs typeface="Arial"/>
              </a:rPr>
              <a:t>to </a:t>
            </a:r>
            <a:r>
              <a:rPr sz="1100" spc="-5" dirty="0">
                <a:solidFill>
                  <a:srgbClr val="525252"/>
                </a:solidFill>
                <a:latin typeface="Arial"/>
                <a:cs typeface="Arial"/>
              </a:rPr>
              <a:t>improve </a:t>
            </a:r>
            <a:r>
              <a:rPr sz="1100" dirty="0">
                <a:solidFill>
                  <a:srgbClr val="525252"/>
                </a:solidFill>
                <a:latin typeface="Arial"/>
                <a:cs typeface="Arial"/>
              </a:rPr>
              <a:t>the </a:t>
            </a:r>
            <a:r>
              <a:rPr sz="1100" spc="-5" dirty="0">
                <a:solidFill>
                  <a:srgbClr val="525252"/>
                </a:solidFill>
                <a:latin typeface="Arial"/>
                <a:cs typeface="Arial"/>
              </a:rPr>
              <a:t>process. </a:t>
            </a:r>
            <a:r>
              <a:rPr sz="1100" dirty="0">
                <a:solidFill>
                  <a:srgbClr val="525252"/>
                </a:solidFill>
                <a:latin typeface="Arial"/>
                <a:cs typeface="Arial"/>
              </a:rPr>
              <a:t>One </a:t>
            </a:r>
            <a:r>
              <a:rPr sz="1100" spc="-5" dirty="0">
                <a:solidFill>
                  <a:srgbClr val="525252"/>
                </a:solidFill>
                <a:latin typeface="Arial"/>
                <a:cs typeface="Arial"/>
              </a:rPr>
              <a:t>company is developing </a:t>
            </a:r>
            <a:r>
              <a:rPr sz="1100" dirty="0">
                <a:solidFill>
                  <a:srgbClr val="525252"/>
                </a:solidFill>
                <a:latin typeface="Arial"/>
                <a:cs typeface="Arial"/>
              </a:rPr>
              <a:t>robotic  arms </a:t>
            </a:r>
            <a:r>
              <a:rPr sz="1100" spc="-5" dirty="0">
                <a:solidFill>
                  <a:srgbClr val="525252"/>
                </a:solidFill>
                <a:latin typeface="Arial"/>
                <a:cs typeface="Arial"/>
              </a:rPr>
              <a:t>that are capable </a:t>
            </a:r>
            <a:r>
              <a:rPr sz="1100" spc="-10" dirty="0">
                <a:solidFill>
                  <a:srgbClr val="525252"/>
                </a:solidFill>
                <a:latin typeface="Arial"/>
                <a:cs typeface="Arial"/>
              </a:rPr>
              <a:t>of </a:t>
            </a:r>
            <a:r>
              <a:rPr sz="1100" spc="-5" dirty="0">
                <a:solidFill>
                  <a:srgbClr val="525252"/>
                </a:solidFill>
                <a:latin typeface="Arial"/>
                <a:cs typeface="Arial"/>
              </a:rPr>
              <a:t>handling fragile </a:t>
            </a:r>
            <a:r>
              <a:rPr sz="1100" dirty="0">
                <a:solidFill>
                  <a:srgbClr val="525252"/>
                </a:solidFill>
                <a:latin typeface="Arial"/>
                <a:cs typeface="Arial"/>
              </a:rPr>
              <a:t>objects </a:t>
            </a:r>
            <a:r>
              <a:rPr sz="1100" spc="-5" dirty="0">
                <a:solidFill>
                  <a:srgbClr val="525252"/>
                </a:solidFill>
                <a:latin typeface="Arial"/>
                <a:cs typeface="Arial"/>
              </a:rPr>
              <a:t>without having </a:t>
            </a:r>
            <a:r>
              <a:rPr sz="1100" dirty="0">
                <a:solidFill>
                  <a:srgbClr val="525252"/>
                </a:solidFill>
                <a:latin typeface="Arial"/>
                <a:cs typeface="Arial"/>
              </a:rPr>
              <a:t>to </a:t>
            </a:r>
            <a:r>
              <a:rPr sz="1100" spc="-5" dirty="0">
                <a:solidFill>
                  <a:srgbClr val="525252"/>
                </a:solidFill>
                <a:latin typeface="Arial"/>
                <a:cs typeface="Arial"/>
              </a:rPr>
              <a:t>give </a:t>
            </a:r>
            <a:r>
              <a:rPr sz="1100" dirty="0">
                <a:solidFill>
                  <a:srgbClr val="525252"/>
                </a:solidFill>
                <a:latin typeface="Arial"/>
                <a:cs typeface="Arial"/>
              </a:rPr>
              <a:t>the </a:t>
            </a:r>
            <a:r>
              <a:rPr sz="1100" spc="-5" dirty="0">
                <a:solidFill>
                  <a:srgbClr val="525252"/>
                </a:solidFill>
                <a:latin typeface="Arial"/>
                <a:cs typeface="Arial"/>
              </a:rPr>
              <a:t>robot detailed  information on </a:t>
            </a:r>
            <a:r>
              <a:rPr sz="1100" dirty="0">
                <a:solidFill>
                  <a:srgbClr val="525252"/>
                </a:solidFill>
                <a:latin typeface="Arial"/>
                <a:cs typeface="Arial"/>
              </a:rPr>
              <a:t>the </a:t>
            </a:r>
            <a:r>
              <a:rPr sz="1100" spc="-5" dirty="0">
                <a:solidFill>
                  <a:srgbClr val="525252"/>
                </a:solidFill>
                <a:latin typeface="Arial"/>
                <a:cs typeface="Arial"/>
              </a:rPr>
              <a:t>object’s size or shape. Another </a:t>
            </a:r>
            <a:r>
              <a:rPr sz="1100" dirty="0">
                <a:solidFill>
                  <a:srgbClr val="525252"/>
                </a:solidFill>
                <a:latin typeface="Arial"/>
                <a:cs typeface="Arial"/>
              </a:rPr>
              <a:t>company </a:t>
            </a:r>
            <a:r>
              <a:rPr sz="1100" spc="-5" dirty="0">
                <a:solidFill>
                  <a:srgbClr val="525252"/>
                </a:solidFill>
                <a:latin typeface="Arial"/>
                <a:cs typeface="Arial"/>
              </a:rPr>
              <a:t>is exploring </a:t>
            </a:r>
            <a:r>
              <a:rPr sz="1100" spc="-10" dirty="0">
                <a:solidFill>
                  <a:srgbClr val="525252"/>
                </a:solidFill>
                <a:latin typeface="Arial"/>
                <a:cs typeface="Arial"/>
              </a:rPr>
              <a:t>“swarm </a:t>
            </a:r>
            <a:r>
              <a:rPr sz="1100" spc="-5" dirty="0">
                <a:solidFill>
                  <a:srgbClr val="525252"/>
                </a:solidFill>
                <a:latin typeface="Arial"/>
                <a:cs typeface="Arial"/>
              </a:rPr>
              <a:t>robotics,”  where several </a:t>
            </a:r>
            <a:r>
              <a:rPr sz="1100" dirty="0">
                <a:solidFill>
                  <a:srgbClr val="525252"/>
                </a:solidFill>
                <a:latin typeface="Arial"/>
                <a:cs typeface="Arial"/>
              </a:rPr>
              <a:t>robots </a:t>
            </a:r>
            <a:r>
              <a:rPr sz="1100" spc="-5" dirty="0">
                <a:solidFill>
                  <a:srgbClr val="525252"/>
                </a:solidFill>
                <a:latin typeface="Arial"/>
                <a:cs typeface="Arial"/>
              </a:rPr>
              <a:t>work </a:t>
            </a:r>
            <a:r>
              <a:rPr sz="1100" dirty="0">
                <a:solidFill>
                  <a:srgbClr val="525252"/>
                </a:solidFill>
                <a:latin typeface="Arial"/>
                <a:cs typeface="Arial"/>
              </a:rPr>
              <a:t>as a </a:t>
            </a:r>
            <a:r>
              <a:rPr sz="1100" spc="-5" dirty="0">
                <a:solidFill>
                  <a:srgbClr val="525252"/>
                </a:solidFill>
                <a:latin typeface="Arial"/>
                <a:cs typeface="Arial"/>
              </a:rPr>
              <a:t>team </a:t>
            </a:r>
            <a:r>
              <a:rPr sz="1100" dirty="0">
                <a:solidFill>
                  <a:srgbClr val="525252"/>
                </a:solidFill>
                <a:latin typeface="Arial"/>
                <a:cs typeface="Arial"/>
              </a:rPr>
              <a:t>by </a:t>
            </a:r>
            <a:r>
              <a:rPr sz="1100" spc="-5" dirty="0">
                <a:solidFill>
                  <a:srgbClr val="525252"/>
                </a:solidFill>
                <a:latin typeface="Arial"/>
                <a:cs typeface="Arial"/>
              </a:rPr>
              <a:t>communicating together </a:t>
            </a:r>
            <a:r>
              <a:rPr sz="1100" dirty="0">
                <a:solidFill>
                  <a:srgbClr val="525252"/>
                </a:solidFill>
                <a:latin typeface="Arial"/>
                <a:cs typeface="Arial"/>
              </a:rPr>
              <a:t>to </a:t>
            </a:r>
            <a:r>
              <a:rPr sz="1100" spc="-5" dirty="0">
                <a:solidFill>
                  <a:srgbClr val="525252"/>
                </a:solidFill>
                <a:latin typeface="Arial"/>
                <a:cs typeface="Arial"/>
              </a:rPr>
              <a:t>complete delivery</a:t>
            </a:r>
            <a:r>
              <a:rPr sz="1100" spc="85" dirty="0">
                <a:solidFill>
                  <a:srgbClr val="525252"/>
                </a:solidFill>
                <a:latin typeface="Arial"/>
                <a:cs typeface="Arial"/>
              </a:rPr>
              <a:t> </a:t>
            </a:r>
            <a:r>
              <a:rPr sz="1100" dirty="0">
                <a:solidFill>
                  <a:srgbClr val="525252"/>
                </a:solidFill>
                <a:latin typeface="Arial"/>
                <a:cs typeface="Arial"/>
              </a:rPr>
              <a:t>tasks.</a:t>
            </a:r>
            <a:endParaRPr sz="1100">
              <a:latin typeface="Arial"/>
              <a:cs typeface="Arial"/>
            </a:endParaRPr>
          </a:p>
          <a:p>
            <a:pPr>
              <a:lnSpc>
                <a:spcPct val="100000"/>
              </a:lnSpc>
              <a:spcBef>
                <a:spcPts val="50"/>
              </a:spcBef>
            </a:pPr>
            <a:endParaRPr sz="950">
              <a:latin typeface="Arial"/>
              <a:cs typeface="Arial"/>
            </a:endParaRPr>
          </a:p>
          <a:p>
            <a:pPr marL="12700">
              <a:lnSpc>
                <a:spcPct val="100000"/>
              </a:lnSpc>
            </a:pPr>
            <a:r>
              <a:rPr sz="1100" dirty="0">
                <a:solidFill>
                  <a:srgbClr val="525252"/>
                </a:solidFill>
                <a:latin typeface="Arial"/>
                <a:cs typeface="Arial"/>
              </a:rPr>
              <a:t>Some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benefits </a:t>
            </a:r>
            <a:r>
              <a:rPr sz="1100" spc="-10" dirty="0">
                <a:solidFill>
                  <a:srgbClr val="525252"/>
                </a:solidFill>
                <a:latin typeface="Arial"/>
                <a:cs typeface="Arial"/>
              </a:rPr>
              <a:t>of </a:t>
            </a:r>
            <a:r>
              <a:rPr sz="1100" spc="-5" dirty="0">
                <a:solidFill>
                  <a:srgbClr val="525252"/>
                </a:solidFill>
                <a:latin typeface="Arial"/>
                <a:cs typeface="Arial"/>
              </a:rPr>
              <a:t>using warehouse robots instead </a:t>
            </a:r>
            <a:r>
              <a:rPr sz="1100" spc="-10" dirty="0">
                <a:solidFill>
                  <a:srgbClr val="525252"/>
                </a:solidFill>
                <a:latin typeface="Arial"/>
                <a:cs typeface="Arial"/>
              </a:rPr>
              <a:t>of </a:t>
            </a:r>
            <a:r>
              <a:rPr sz="1100" spc="-5" dirty="0">
                <a:solidFill>
                  <a:srgbClr val="525252"/>
                </a:solidFill>
                <a:latin typeface="Arial"/>
                <a:cs typeface="Arial"/>
              </a:rPr>
              <a:t>humans</a:t>
            </a:r>
            <a:r>
              <a:rPr sz="1100" spc="75" dirty="0">
                <a:solidFill>
                  <a:srgbClr val="525252"/>
                </a:solidFill>
                <a:latin typeface="Arial"/>
                <a:cs typeface="Arial"/>
              </a:rPr>
              <a:t> </a:t>
            </a:r>
            <a:r>
              <a:rPr sz="1100" spc="-5" dirty="0">
                <a:solidFill>
                  <a:srgbClr val="525252"/>
                </a:solidFill>
                <a:latin typeface="Arial"/>
                <a:cs typeface="Arial"/>
              </a:rPr>
              <a:t>are:</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dirty="0">
                <a:solidFill>
                  <a:srgbClr val="525252"/>
                </a:solidFill>
                <a:latin typeface="Arial"/>
                <a:cs typeface="Arial"/>
              </a:rPr>
              <a:t>Better </a:t>
            </a:r>
            <a:r>
              <a:rPr sz="1100" spc="-5" dirty="0">
                <a:solidFill>
                  <a:srgbClr val="525252"/>
                </a:solidFill>
                <a:latin typeface="Arial"/>
                <a:cs typeface="Arial"/>
              </a:rPr>
              <a:t>accuracy in selecting </a:t>
            </a:r>
            <a:r>
              <a:rPr sz="1100" dirty="0">
                <a:solidFill>
                  <a:srgbClr val="525252"/>
                </a:solidFill>
                <a:latin typeface="Arial"/>
                <a:cs typeface="Arial"/>
              </a:rPr>
              <a:t>the correct</a:t>
            </a:r>
            <a:r>
              <a:rPr sz="1100" spc="-15" dirty="0">
                <a:solidFill>
                  <a:srgbClr val="525252"/>
                </a:solidFill>
                <a:latin typeface="Arial"/>
                <a:cs typeface="Arial"/>
              </a:rPr>
              <a:t> </a:t>
            </a:r>
            <a:r>
              <a:rPr sz="1100" spc="-5" dirty="0">
                <a:solidFill>
                  <a:srgbClr val="525252"/>
                </a:solidFill>
                <a:latin typeface="Arial"/>
                <a:cs typeface="Arial"/>
              </a:rPr>
              <a:t>items</a:t>
            </a:r>
            <a:endParaRPr sz="1100">
              <a:latin typeface="Arial"/>
              <a:cs typeface="Arial"/>
            </a:endParaRPr>
          </a:p>
          <a:p>
            <a:pPr marL="184785" indent="-172720">
              <a:lnSpc>
                <a:spcPct val="100000"/>
              </a:lnSpc>
              <a:spcBef>
                <a:spcPts val="800"/>
              </a:spcBef>
              <a:buClr>
                <a:srgbClr val="000000"/>
              </a:buClr>
              <a:buFont typeface="Symbol"/>
              <a:buChar char=""/>
              <a:tabLst>
                <a:tab pos="185420" algn="l"/>
              </a:tabLst>
            </a:pPr>
            <a:r>
              <a:rPr sz="1100" spc="-5" dirty="0">
                <a:solidFill>
                  <a:srgbClr val="525252"/>
                </a:solidFill>
                <a:latin typeface="Arial"/>
                <a:cs typeface="Arial"/>
              </a:rPr>
              <a:t>More efficient</a:t>
            </a:r>
            <a:r>
              <a:rPr sz="1100" dirty="0">
                <a:solidFill>
                  <a:srgbClr val="525252"/>
                </a:solidFill>
                <a:latin typeface="Arial"/>
                <a:cs typeface="Arial"/>
              </a:rPr>
              <a:t> (speed)</a:t>
            </a:r>
            <a:endParaRPr sz="1100">
              <a:latin typeface="Arial"/>
              <a:cs typeface="Arial"/>
            </a:endParaRPr>
          </a:p>
        </p:txBody>
      </p:sp>
      <p:sp>
        <p:nvSpPr>
          <p:cNvPr id="12" name="object 12"/>
          <p:cNvSpPr/>
          <p:nvPr/>
        </p:nvSpPr>
        <p:spPr>
          <a:xfrm>
            <a:off x="1116330" y="1670430"/>
            <a:ext cx="5760466" cy="345630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11567" y="1665732"/>
            <a:ext cx="5770245" cy="3465829"/>
          </a:xfrm>
          <a:custGeom>
            <a:avLst/>
            <a:gdLst/>
            <a:ahLst/>
            <a:cxnLst/>
            <a:rect l="l" t="t" r="r" b="b"/>
            <a:pathLst>
              <a:path w="5770245" h="3465829">
                <a:moveTo>
                  <a:pt x="0" y="3465829"/>
                </a:moveTo>
                <a:lnTo>
                  <a:pt x="5769991" y="3465829"/>
                </a:lnTo>
                <a:lnTo>
                  <a:pt x="5769991" y="0"/>
                </a:lnTo>
                <a:lnTo>
                  <a:pt x="0" y="0"/>
                </a:lnTo>
                <a:lnTo>
                  <a:pt x="0" y="346582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344525"/>
            <a:ext cx="3133725" cy="826135"/>
          </a:xfrm>
          <a:prstGeom prst="rect">
            <a:avLst/>
          </a:prstGeom>
        </p:spPr>
        <p:txBody>
          <a:bodyPr vert="horz" wrap="square" lIns="0" tIns="111760" rIns="0" bIns="0" rtlCol="0">
            <a:spAutoFit/>
          </a:bodyPr>
          <a:lstStyle/>
          <a:p>
            <a:pPr marL="184785" indent="-172720">
              <a:lnSpc>
                <a:spcPct val="100000"/>
              </a:lnSpc>
              <a:spcBef>
                <a:spcPts val="880"/>
              </a:spcBef>
              <a:buClr>
                <a:srgbClr val="000000"/>
              </a:buClr>
              <a:buFont typeface="Symbol"/>
              <a:buChar char=""/>
              <a:tabLst>
                <a:tab pos="185420" algn="l"/>
              </a:tabLst>
            </a:pPr>
            <a:r>
              <a:rPr sz="1100" spc="-5" dirty="0">
                <a:solidFill>
                  <a:srgbClr val="525252"/>
                </a:solidFill>
                <a:latin typeface="Arial"/>
                <a:cs typeface="Arial"/>
              </a:rPr>
              <a:t>Reduction </a:t>
            </a:r>
            <a:r>
              <a:rPr sz="1100" spc="-10" dirty="0">
                <a:solidFill>
                  <a:srgbClr val="525252"/>
                </a:solidFill>
                <a:latin typeface="Arial"/>
                <a:cs typeface="Arial"/>
              </a:rPr>
              <a:t>of </a:t>
            </a:r>
            <a:r>
              <a:rPr sz="1100" spc="-5" dirty="0">
                <a:solidFill>
                  <a:srgbClr val="525252"/>
                </a:solidFill>
                <a:latin typeface="Arial"/>
                <a:cs typeface="Arial"/>
              </a:rPr>
              <a:t>utility costs like air</a:t>
            </a:r>
            <a:r>
              <a:rPr sz="1100" spc="45" dirty="0">
                <a:solidFill>
                  <a:srgbClr val="525252"/>
                </a:solidFill>
                <a:latin typeface="Arial"/>
                <a:cs typeface="Arial"/>
              </a:rPr>
              <a:t> </a:t>
            </a:r>
            <a:r>
              <a:rPr sz="1100" spc="-5" dirty="0">
                <a:solidFill>
                  <a:srgbClr val="525252"/>
                </a:solidFill>
                <a:latin typeface="Arial"/>
                <a:cs typeface="Arial"/>
              </a:rPr>
              <a:t>conditioning</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Less </a:t>
            </a:r>
            <a:r>
              <a:rPr sz="1100" spc="-5" dirty="0">
                <a:solidFill>
                  <a:srgbClr val="525252"/>
                </a:solidFill>
                <a:latin typeface="Arial"/>
                <a:cs typeface="Arial"/>
              </a:rPr>
              <a:t>workplace</a:t>
            </a:r>
            <a:r>
              <a:rPr sz="1100" spc="-10" dirty="0">
                <a:solidFill>
                  <a:srgbClr val="525252"/>
                </a:solidFill>
                <a:latin typeface="Arial"/>
                <a:cs typeface="Arial"/>
              </a:rPr>
              <a:t> </a:t>
            </a:r>
            <a:r>
              <a:rPr sz="1100" spc="-5" dirty="0">
                <a:solidFill>
                  <a:srgbClr val="525252"/>
                </a:solidFill>
                <a:latin typeface="Arial"/>
                <a:cs typeface="Arial"/>
              </a:rPr>
              <a:t>theft</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Reduction </a:t>
            </a:r>
            <a:r>
              <a:rPr sz="1100" spc="-10" dirty="0">
                <a:solidFill>
                  <a:srgbClr val="525252"/>
                </a:solidFill>
                <a:latin typeface="Arial"/>
                <a:cs typeface="Arial"/>
              </a:rPr>
              <a:t>of </a:t>
            </a:r>
            <a:r>
              <a:rPr sz="1100" spc="-5" dirty="0">
                <a:solidFill>
                  <a:srgbClr val="525252"/>
                </a:solidFill>
                <a:latin typeface="Arial"/>
                <a:cs typeface="Arial"/>
              </a:rPr>
              <a:t>labor </a:t>
            </a:r>
            <a:r>
              <a:rPr sz="1100" dirty="0">
                <a:solidFill>
                  <a:srgbClr val="525252"/>
                </a:solidFill>
                <a:latin typeface="Arial"/>
                <a:cs typeface="Arial"/>
              </a:rPr>
              <a:t>cost </a:t>
            </a:r>
            <a:r>
              <a:rPr sz="1100" spc="-5" dirty="0">
                <a:solidFill>
                  <a:srgbClr val="525252"/>
                </a:solidFill>
                <a:latin typeface="Arial"/>
                <a:cs typeface="Arial"/>
              </a:rPr>
              <a:t>(fewer </a:t>
            </a:r>
            <a:r>
              <a:rPr sz="1100" dirty="0">
                <a:solidFill>
                  <a:srgbClr val="525252"/>
                </a:solidFill>
                <a:latin typeface="Arial"/>
                <a:cs typeface="Arial"/>
              </a:rPr>
              <a:t>workers</a:t>
            </a:r>
            <a:r>
              <a:rPr sz="1100" spc="30" dirty="0">
                <a:solidFill>
                  <a:srgbClr val="525252"/>
                </a:solidFill>
                <a:latin typeface="Arial"/>
                <a:cs typeface="Arial"/>
              </a:rPr>
              <a:t> </a:t>
            </a:r>
            <a:r>
              <a:rPr sz="1100" spc="-5" dirty="0">
                <a:solidFill>
                  <a:srgbClr val="525252"/>
                </a:solidFill>
                <a:latin typeface="Arial"/>
                <a:cs typeface="Arial"/>
              </a:rPr>
              <a:t>needed)</a:t>
            </a:r>
            <a:endParaRPr sz="11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2688463" y="618236"/>
            <a:ext cx="2577465" cy="452120"/>
          </a:xfrm>
          <a:prstGeom prst="rect">
            <a:avLst/>
          </a:prstGeom>
        </p:spPr>
        <p:txBody>
          <a:bodyPr vert="horz" wrap="square" lIns="0" tIns="12065" rIns="0" bIns="0" rtlCol="0">
            <a:spAutoFit/>
          </a:bodyPr>
          <a:lstStyle/>
          <a:p>
            <a:pPr marL="12700">
              <a:lnSpc>
                <a:spcPct val="100000"/>
              </a:lnSpc>
              <a:spcBef>
                <a:spcPts val="95"/>
              </a:spcBef>
              <a:tabLst>
                <a:tab pos="1192530" algn="l"/>
              </a:tabLst>
            </a:pPr>
            <a:r>
              <a:rPr spc="65" dirty="0"/>
              <a:t>Gam</a:t>
            </a:r>
            <a:r>
              <a:rPr spc="50" dirty="0"/>
              <a:t>e</a:t>
            </a:r>
            <a:r>
              <a:rPr dirty="0"/>
              <a:t>	</a:t>
            </a:r>
            <a:r>
              <a:rPr spc="60" dirty="0"/>
              <a:t>S</a:t>
            </a:r>
            <a:r>
              <a:rPr spc="30" dirty="0"/>
              <a:t>t</a:t>
            </a:r>
            <a:r>
              <a:rPr spc="40" dirty="0"/>
              <a:t>rategy</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2789047" y="3612007"/>
            <a:ext cx="237807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2019-2020 </a:t>
            </a:r>
            <a:r>
              <a:rPr sz="900" i="1" dirty="0">
                <a:solidFill>
                  <a:srgbClr val="525252"/>
                </a:solidFill>
                <a:latin typeface="Arial"/>
                <a:cs typeface="Arial"/>
              </a:rPr>
              <a:t>VEX IQ </a:t>
            </a:r>
            <a:r>
              <a:rPr sz="900" i="1" spc="-5" dirty="0">
                <a:solidFill>
                  <a:srgbClr val="525252"/>
                </a:solidFill>
                <a:latin typeface="Arial"/>
                <a:cs typeface="Arial"/>
              </a:rPr>
              <a:t>Challenge </a:t>
            </a:r>
            <a:r>
              <a:rPr sz="900" i="1" dirty="0">
                <a:solidFill>
                  <a:srgbClr val="525252"/>
                </a:solidFill>
                <a:latin typeface="Arial"/>
                <a:cs typeface="Arial"/>
              </a:rPr>
              <a:t>- </a:t>
            </a:r>
            <a:r>
              <a:rPr sz="900" i="1" spc="-5" dirty="0">
                <a:solidFill>
                  <a:srgbClr val="525252"/>
                </a:solidFill>
                <a:latin typeface="Arial"/>
                <a:cs typeface="Arial"/>
              </a:rPr>
              <a:t>Squared</a:t>
            </a:r>
            <a:r>
              <a:rPr sz="900" i="1" spc="-10" dirty="0">
                <a:solidFill>
                  <a:srgbClr val="525252"/>
                </a:solidFill>
                <a:latin typeface="Arial"/>
                <a:cs typeface="Arial"/>
              </a:rPr>
              <a:t> </a:t>
            </a:r>
            <a:r>
              <a:rPr sz="900" i="1" spc="-5" dirty="0">
                <a:solidFill>
                  <a:srgbClr val="525252"/>
                </a:solidFill>
                <a:latin typeface="Arial"/>
                <a:cs typeface="Arial"/>
              </a:rPr>
              <a:t>Away</a:t>
            </a:r>
            <a:endParaRPr sz="900">
              <a:latin typeface="Arial"/>
              <a:cs typeface="Arial"/>
            </a:endParaRPr>
          </a:p>
        </p:txBody>
      </p:sp>
      <p:sp>
        <p:nvSpPr>
          <p:cNvPr id="11" name="object 11"/>
          <p:cNvSpPr txBox="1"/>
          <p:nvPr/>
        </p:nvSpPr>
        <p:spPr>
          <a:xfrm>
            <a:off x="1084884" y="4127119"/>
            <a:ext cx="5760085" cy="502285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Squared</a:t>
            </a:r>
            <a:r>
              <a:rPr sz="1800" spc="-15" dirty="0">
                <a:solidFill>
                  <a:srgbClr val="0077C7"/>
                </a:solidFill>
                <a:latin typeface="Arial"/>
                <a:cs typeface="Arial"/>
              </a:rPr>
              <a:t> </a:t>
            </a:r>
            <a:r>
              <a:rPr sz="1800" dirty="0">
                <a:solidFill>
                  <a:srgbClr val="0077C7"/>
                </a:solidFill>
                <a:latin typeface="Arial"/>
                <a:cs typeface="Arial"/>
              </a:rPr>
              <a:t>Away</a:t>
            </a:r>
            <a:endParaRPr sz="1800">
              <a:latin typeface="Arial"/>
              <a:cs typeface="Arial"/>
            </a:endParaRPr>
          </a:p>
          <a:p>
            <a:pPr marL="12700" marR="100965">
              <a:lnSpc>
                <a:spcPct val="124600"/>
              </a:lnSpc>
              <a:spcBef>
                <a:spcPts val="1000"/>
              </a:spcBef>
            </a:pPr>
            <a:r>
              <a:rPr sz="1100" dirty="0">
                <a:solidFill>
                  <a:srgbClr val="525252"/>
                </a:solidFill>
                <a:latin typeface="Arial"/>
                <a:cs typeface="Arial"/>
              </a:rPr>
              <a:t>One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more challenging aspects </a:t>
            </a:r>
            <a:r>
              <a:rPr sz="1100" spc="-10" dirty="0">
                <a:solidFill>
                  <a:srgbClr val="525252"/>
                </a:solidFill>
                <a:latin typeface="Arial"/>
                <a:cs typeface="Arial"/>
              </a:rPr>
              <a:t>of </a:t>
            </a:r>
            <a:r>
              <a:rPr sz="1100" dirty="0">
                <a:solidFill>
                  <a:srgbClr val="525252"/>
                </a:solidFill>
                <a:latin typeface="Arial"/>
                <a:cs typeface="Arial"/>
              </a:rPr>
              <a:t>the </a:t>
            </a:r>
            <a:r>
              <a:rPr sz="1100" spc="-10" dirty="0">
                <a:solidFill>
                  <a:srgbClr val="525252"/>
                </a:solidFill>
                <a:latin typeface="Arial"/>
                <a:cs typeface="Arial"/>
              </a:rPr>
              <a:t>VEX </a:t>
            </a:r>
            <a:r>
              <a:rPr sz="1100" dirty="0">
                <a:solidFill>
                  <a:srgbClr val="525252"/>
                </a:solidFill>
                <a:latin typeface="Arial"/>
                <a:cs typeface="Arial"/>
              </a:rPr>
              <a:t>IQ </a:t>
            </a:r>
            <a:r>
              <a:rPr sz="1100" spc="-5" dirty="0">
                <a:solidFill>
                  <a:srgbClr val="525252"/>
                </a:solidFill>
                <a:latin typeface="Arial"/>
                <a:cs typeface="Arial"/>
              </a:rPr>
              <a:t>Challenge </a:t>
            </a:r>
            <a:r>
              <a:rPr sz="1100" dirty="0">
                <a:solidFill>
                  <a:srgbClr val="525252"/>
                </a:solidFill>
                <a:latin typeface="Arial"/>
                <a:cs typeface="Arial"/>
              </a:rPr>
              <a:t>is </a:t>
            </a:r>
            <a:r>
              <a:rPr sz="1100" spc="-5" dirty="0">
                <a:solidFill>
                  <a:srgbClr val="525252"/>
                </a:solidFill>
                <a:latin typeface="Arial"/>
                <a:cs typeface="Arial"/>
              </a:rPr>
              <a:t>that </a:t>
            </a:r>
            <a:r>
              <a:rPr sz="1100" dirty="0">
                <a:solidFill>
                  <a:srgbClr val="525252"/>
                </a:solidFill>
                <a:latin typeface="Arial"/>
                <a:cs typeface="Arial"/>
              </a:rPr>
              <a:t>a </a:t>
            </a:r>
            <a:r>
              <a:rPr sz="1100" spc="-5" dirty="0">
                <a:solidFill>
                  <a:srgbClr val="525252"/>
                </a:solidFill>
                <a:latin typeface="Arial"/>
                <a:cs typeface="Arial"/>
              </a:rPr>
              <a:t>new </a:t>
            </a:r>
            <a:r>
              <a:rPr sz="1100" dirty="0">
                <a:solidFill>
                  <a:srgbClr val="525252"/>
                </a:solidFill>
                <a:latin typeface="Arial"/>
                <a:cs typeface="Arial"/>
              </a:rPr>
              <a:t>game design </a:t>
            </a:r>
            <a:r>
              <a:rPr sz="1100" spc="-5" dirty="0">
                <a:solidFill>
                  <a:srgbClr val="525252"/>
                </a:solidFill>
                <a:latin typeface="Arial"/>
                <a:cs typeface="Arial"/>
              </a:rPr>
              <a:t>is  </a:t>
            </a:r>
            <a:r>
              <a:rPr sz="1100" dirty="0">
                <a:solidFill>
                  <a:srgbClr val="525252"/>
                </a:solidFill>
                <a:latin typeface="Arial"/>
                <a:cs typeface="Arial"/>
              </a:rPr>
              <a:t>introduced for each </a:t>
            </a:r>
            <a:r>
              <a:rPr sz="1100" spc="-5" dirty="0">
                <a:solidFill>
                  <a:srgbClr val="525252"/>
                </a:solidFill>
                <a:latin typeface="Arial"/>
                <a:cs typeface="Arial"/>
              </a:rPr>
              <a:t>competition season. </a:t>
            </a:r>
            <a:r>
              <a:rPr sz="1100" dirty="0">
                <a:solidFill>
                  <a:srgbClr val="525252"/>
                </a:solidFill>
                <a:latin typeface="Arial"/>
                <a:cs typeface="Arial"/>
              </a:rPr>
              <a:t>This </a:t>
            </a:r>
            <a:r>
              <a:rPr sz="1100" spc="-5" dirty="0">
                <a:solidFill>
                  <a:srgbClr val="525252"/>
                </a:solidFill>
                <a:latin typeface="Arial"/>
                <a:cs typeface="Arial"/>
              </a:rPr>
              <a:t>allows </a:t>
            </a:r>
            <a:r>
              <a:rPr sz="1100" dirty="0">
                <a:solidFill>
                  <a:srgbClr val="525252"/>
                </a:solidFill>
                <a:latin typeface="Arial"/>
                <a:cs typeface="Arial"/>
              </a:rPr>
              <a:t>students to use </a:t>
            </a:r>
            <a:r>
              <a:rPr sz="1100" spc="-5" dirty="0">
                <a:solidFill>
                  <a:srgbClr val="525252"/>
                </a:solidFill>
                <a:latin typeface="Arial"/>
                <a:cs typeface="Arial"/>
              </a:rPr>
              <a:t>their previous game  experience </a:t>
            </a:r>
            <a:r>
              <a:rPr sz="1100" dirty="0">
                <a:solidFill>
                  <a:srgbClr val="525252"/>
                </a:solidFill>
                <a:latin typeface="Arial"/>
                <a:cs typeface="Arial"/>
              </a:rPr>
              <a:t>as they </a:t>
            </a:r>
            <a:r>
              <a:rPr sz="1100" spc="-5" dirty="0">
                <a:solidFill>
                  <a:srgbClr val="525252"/>
                </a:solidFill>
                <a:latin typeface="Arial"/>
                <a:cs typeface="Arial"/>
              </a:rPr>
              <a:t>tackle </a:t>
            </a:r>
            <a:r>
              <a:rPr sz="1100" dirty="0">
                <a:solidFill>
                  <a:srgbClr val="525252"/>
                </a:solidFill>
                <a:latin typeface="Arial"/>
                <a:cs typeface="Arial"/>
              </a:rPr>
              <a:t>the new objects and </a:t>
            </a:r>
            <a:r>
              <a:rPr sz="1100" spc="-5" dirty="0">
                <a:solidFill>
                  <a:srgbClr val="525252"/>
                </a:solidFill>
                <a:latin typeface="Arial"/>
                <a:cs typeface="Arial"/>
              </a:rPr>
              <a:t>goals </a:t>
            </a:r>
            <a:r>
              <a:rPr sz="1100" spc="-10" dirty="0">
                <a:solidFill>
                  <a:srgbClr val="525252"/>
                </a:solidFill>
                <a:latin typeface="Arial"/>
                <a:cs typeface="Arial"/>
              </a:rPr>
              <a:t>of </a:t>
            </a:r>
            <a:r>
              <a:rPr sz="1100" dirty="0">
                <a:solidFill>
                  <a:srgbClr val="525252"/>
                </a:solidFill>
                <a:latin typeface="Arial"/>
                <a:cs typeface="Arial"/>
              </a:rPr>
              <a:t>the game </a:t>
            </a:r>
            <a:r>
              <a:rPr sz="1100" spc="-10" dirty="0">
                <a:solidFill>
                  <a:srgbClr val="525252"/>
                </a:solidFill>
                <a:latin typeface="Arial"/>
                <a:cs typeface="Arial"/>
              </a:rPr>
              <a:t>while </a:t>
            </a:r>
            <a:r>
              <a:rPr sz="1100" spc="-5" dirty="0">
                <a:solidFill>
                  <a:srgbClr val="525252"/>
                </a:solidFill>
                <a:latin typeface="Arial"/>
                <a:cs typeface="Arial"/>
              </a:rPr>
              <a:t>giving both  experienced </a:t>
            </a:r>
            <a:r>
              <a:rPr sz="1100" dirty="0">
                <a:solidFill>
                  <a:srgbClr val="525252"/>
                </a:solidFill>
                <a:latin typeface="Arial"/>
                <a:cs typeface="Arial"/>
              </a:rPr>
              <a:t>and new </a:t>
            </a:r>
            <a:r>
              <a:rPr sz="1100" spc="-5" dirty="0">
                <a:solidFill>
                  <a:srgbClr val="525252"/>
                </a:solidFill>
                <a:latin typeface="Arial"/>
                <a:cs typeface="Arial"/>
              </a:rPr>
              <a:t>teams </a:t>
            </a:r>
            <a:r>
              <a:rPr sz="1100" dirty="0">
                <a:solidFill>
                  <a:srgbClr val="525252"/>
                </a:solidFill>
                <a:latin typeface="Arial"/>
                <a:cs typeface="Arial"/>
              </a:rPr>
              <a:t>an </a:t>
            </a:r>
            <a:r>
              <a:rPr sz="1100" spc="-5" dirty="0">
                <a:solidFill>
                  <a:srgbClr val="525252"/>
                </a:solidFill>
                <a:latin typeface="Arial"/>
                <a:cs typeface="Arial"/>
              </a:rPr>
              <a:t>equal starting</a:t>
            </a:r>
            <a:r>
              <a:rPr sz="1100" dirty="0">
                <a:solidFill>
                  <a:srgbClr val="525252"/>
                </a:solidFill>
                <a:latin typeface="Arial"/>
                <a:cs typeface="Arial"/>
              </a:rPr>
              <a:t> place.</a:t>
            </a:r>
            <a:endParaRPr sz="1100">
              <a:latin typeface="Arial"/>
              <a:cs typeface="Arial"/>
            </a:endParaRPr>
          </a:p>
          <a:p>
            <a:pPr>
              <a:lnSpc>
                <a:spcPct val="100000"/>
              </a:lnSpc>
              <a:spcBef>
                <a:spcPts val="30"/>
              </a:spcBef>
            </a:pPr>
            <a:endParaRPr sz="1400">
              <a:latin typeface="Arial"/>
              <a:cs typeface="Arial"/>
            </a:endParaRPr>
          </a:p>
          <a:p>
            <a:pPr marL="12700" marR="5080">
              <a:lnSpc>
                <a:spcPct val="124700"/>
              </a:lnSpc>
            </a:pPr>
            <a:r>
              <a:rPr sz="1100" dirty="0">
                <a:solidFill>
                  <a:srgbClr val="525252"/>
                </a:solidFill>
                <a:latin typeface="Arial"/>
                <a:cs typeface="Arial"/>
              </a:rPr>
              <a:t>Each </a:t>
            </a:r>
            <a:r>
              <a:rPr sz="1100" spc="-5" dirty="0">
                <a:solidFill>
                  <a:srgbClr val="525252"/>
                </a:solidFill>
                <a:latin typeface="Arial"/>
                <a:cs typeface="Arial"/>
              </a:rPr>
              <a:t>year, </a:t>
            </a:r>
            <a:r>
              <a:rPr sz="1100" dirty="0">
                <a:solidFill>
                  <a:srgbClr val="525252"/>
                </a:solidFill>
                <a:latin typeface="Arial"/>
                <a:cs typeface="Arial"/>
              </a:rPr>
              <a:t>the </a:t>
            </a:r>
            <a:r>
              <a:rPr sz="1100" spc="-5" dirty="0">
                <a:solidFill>
                  <a:srgbClr val="525252"/>
                </a:solidFill>
                <a:latin typeface="Arial"/>
                <a:cs typeface="Arial"/>
              </a:rPr>
              <a:t>challenge requires </a:t>
            </a:r>
            <a:r>
              <a:rPr sz="1100" dirty="0">
                <a:solidFill>
                  <a:srgbClr val="525252"/>
                </a:solidFill>
                <a:latin typeface="Arial"/>
                <a:cs typeface="Arial"/>
              </a:rPr>
              <a:t>new </a:t>
            </a:r>
            <a:r>
              <a:rPr sz="1100" spc="-5" dirty="0">
                <a:solidFill>
                  <a:srgbClr val="525252"/>
                </a:solidFill>
                <a:latin typeface="Arial"/>
                <a:cs typeface="Arial"/>
              </a:rPr>
              <a:t>strategies </a:t>
            </a:r>
            <a:r>
              <a:rPr sz="1100" dirty="0">
                <a:solidFill>
                  <a:srgbClr val="525252"/>
                </a:solidFill>
                <a:latin typeface="Arial"/>
                <a:cs typeface="Arial"/>
              </a:rPr>
              <a:t>and new </a:t>
            </a:r>
            <a:r>
              <a:rPr sz="1100" spc="-5" dirty="0">
                <a:solidFill>
                  <a:srgbClr val="525252"/>
                </a:solidFill>
                <a:latin typeface="Arial"/>
                <a:cs typeface="Arial"/>
              </a:rPr>
              <a:t>techniques </a:t>
            </a:r>
            <a:r>
              <a:rPr sz="1100" dirty="0">
                <a:solidFill>
                  <a:srgbClr val="525252"/>
                </a:solidFill>
                <a:latin typeface="Arial"/>
                <a:cs typeface="Arial"/>
              </a:rPr>
              <a:t>for </a:t>
            </a:r>
            <a:r>
              <a:rPr sz="1100" spc="-5" dirty="0">
                <a:solidFill>
                  <a:srgbClr val="525252"/>
                </a:solidFill>
                <a:latin typeface="Arial"/>
                <a:cs typeface="Arial"/>
              </a:rPr>
              <a:t>scoring </a:t>
            </a:r>
            <a:r>
              <a:rPr sz="1100" dirty="0">
                <a:solidFill>
                  <a:srgbClr val="525252"/>
                </a:solidFill>
                <a:latin typeface="Arial"/>
                <a:cs typeface="Arial"/>
              </a:rPr>
              <a:t>as many  </a:t>
            </a:r>
            <a:r>
              <a:rPr sz="1100" spc="-5" dirty="0">
                <a:solidFill>
                  <a:srgbClr val="525252"/>
                </a:solidFill>
                <a:latin typeface="Arial"/>
                <a:cs typeface="Arial"/>
              </a:rPr>
              <a:t>points </a:t>
            </a:r>
            <a:r>
              <a:rPr sz="1100" dirty="0">
                <a:solidFill>
                  <a:srgbClr val="525252"/>
                </a:solidFill>
                <a:latin typeface="Arial"/>
                <a:cs typeface="Arial"/>
              </a:rPr>
              <a:t>as </a:t>
            </a:r>
            <a:r>
              <a:rPr sz="1100" spc="-5" dirty="0">
                <a:solidFill>
                  <a:srgbClr val="525252"/>
                </a:solidFill>
                <a:latin typeface="Arial"/>
                <a:cs typeface="Arial"/>
              </a:rPr>
              <a:t>possible. Some teams strategize </a:t>
            </a:r>
            <a:r>
              <a:rPr sz="1100" dirty="0">
                <a:solidFill>
                  <a:srgbClr val="525252"/>
                </a:solidFill>
                <a:latin typeface="Arial"/>
                <a:cs typeface="Arial"/>
              </a:rPr>
              <a:t>to </a:t>
            </a:r>
            <a:r>
              <a:rPr sz="1100" spc="-5" dirty="0">
                <a:solidFill>
                  <a:srgbClr val="525252"/>
                </a:solidFill>
                <a:latin typeface="Arial"/>
                <a:cs typeface="Arial"/>
              </a:rPr>
              <a:t>move </a:t>
            </a:r>
            <a:r>
              <a:rPr sz="1100" dirty="0">
                <a:solidFill>
                  <a:srgbClr val="525252"/>
                </a:solidFill>
                <a:latin typeface="Arial"/>
                <a:cs typeface="Arial"/>
              </a:rPr>
              <a:t>the </a:t>
            </a:r>
            <a:r>
              <a:rPr sz="1100" spc="-5" dirty="0">
                <a:solidFill>
                  <a:srgbClr val="525252"/>
                </a:solidFill>
                <a:latin typeface="Arial"/>
                <a:cs typeface="Arial"/>
              </a:rPr>
              <a:t>closest objects first, some strategize  </a:t>
            </a:r>
            <a:r>
              <a:rPr sz="1100" dirty="0">
                <a:solidFill>
                  <a:srgbClr val="525252"/>
                </a:solidFill>
                <a:latin typeface="Arial"/>
                <a:cs typeface="Arial"/>
              </a:rPr>
              <a:t>to </a:t>
            </a:r>
            <a:r>
              <a:rPr sz="1100" spc="-5" dirty="0">
                <a:solidFill>
                  <a:srgbClr val="525252"/>
                </a:solidFill>
                <a:latin typeface="Arial"/>
                <a:cs typeface="Arial"/>
              </a:rPr>
              <a:t>move multiple objects </a:t>
            </a:r>
            <a:r>
              <a:rPr sz="1100" dirty="0">
                <a:solidFill>
                  <a:srgbClr val="525252"/>
                </a:solidFill>
                <a:latin typeface="Arial"/>
                <a:cs typeface="Arial"/>
              </a:rPr>
              <a:t>at a </a:t>
            </a:r>
            <a:r>
              <a:rPr sz="1100" spc="-5" dirty="0">
                <a:solidFill>
                  <a:srgbClr val="525252"/>
                </a:solidFill>
                <a:latin typeface="Arial"/>
                <a:cs typeface="Arial"/>
              </a:rPr>
              <a:t>time, </a:t>
            </a:r>
            <a:r>
              <a:rPr sz="1100" dirty="0">
                <a:solidFill>
                  <a:srgbClr val="525252"/>
                </a:solidFill>
                <a:latin typeface="Arial"/>
                <a:cs typeface="Arial"/>
              </a:rPr>
              <a:t>and </a:t>
            </a:r>
            <a:r>
              <a:rPr sz="1100" spc="-5" dirty="0">
                <a:solidFill>
                  <a:srgbClr val="525252"/>
                </a:solidFill>
                <a:latin typeface="Arial"/>
                <a:cs typeface="Arial"/>
              </a:rPr>
              <a:t>some teams </a:t>
            </a:r>
            <a:r>
              <a:rPr sz="1100" dirty="0">
                <a:solidFill>
                  <a:srgbClr val="525252"/>
                </a:solidFill>
                <a:latin typeface="Arial"/>
                <a:cs typeface="Arial"/>
              </a:rPr>
              <a:t>do </a:t>
            </a:r>
            <a:r>
              <a:rPr sz="1100" spc="-5" dirty="0">
                <a:solidFill>
                  <a:srgbClr val="525252"/>
                </a:solidFill>
                <a:latin typeface="Arial"/>
                <a:cs typeface="Arial"/>
              </a:rPr>
              <a:t>both. </a:t>
            </a:r>
            <a:r>
              <a:rPr sz="1100" dirty="0">
                <a:solidFill>
                  <a:srgbClr val="525252"/>
                </a:solidFill>
                <a:latin typeface="Arial"/>
                <a:cs typeface="Arial"/>
              </a:rPr>
              <a:t>The </a:t>
            </a:r>
            <a:r>
              <a:rPr sz="1100" spc="-5" dirty="0">
                <a:solidFill>
                  <a:srgbClr val="525252"/>
                </a:solidFill>
                <a:latin typeface="Arial"/>
                <a:cs typeface="Arial"/>
              </a:rPr>
              <a:t>best strategy </a:t>
            </a:r>
            <a:r>
              <a:rPr sz="1100" spc="5" dirty="0">
                <a:solidFill>
                  <a:srgbClr val="525252"/>
                </a:solidFill>
                <a:latin typeface="Arial"/>
                <a:cs typeface="Arial"/>
              </a:rPr>
              <a:t>for </a:t>
            </a:r>
            <a:r>
              <a:rPr sz="1100" spc="-5" dirty="0">
                <a:solidFill>
                  <a:srgbClr val="525252"/>
                </a:solidFill>
                <a:latin typeface="Arial"/>
                <a:cs typeface="Arial"/>
              </a:rPr>
              <a:t>scoring  </a:t>
            </a:r>
            <a:r>
              <a:rPr sz="1100" dirty="0">
                <a:solidFill>
                  <a:srgbClr val="525252"/>
                </a:solidFill>
                <a:latin typeface="Arial"/>
                <a:cs typeface="Arial"/>
              </a:rPr>
              <a:t>the most </a:t>
            </a:r>
            <a:r>
              <a:rPr sz="1100" spc="-5" dirty="0">
                <a:solidFill>
                  <a:srgbClr val="525252"/>
                </a:solidFill>
                <a:latin typeface="Arial"/>
                <a:cs typeface="Arial"/>
              </a:rPr>
              <a:t>points in </a:t>
            </a:r>
            <a:r>
              <a:rPr sz="1100" dirty="0">
                <a:solidFill>
                  <a:srgbClr val="525252"/>
                </a:solidFill>
                <a:latin typeface="Arial"/>
                <a:cs typeface="Arial"/>
              </a:rPr>
              <a:t>the </a:t>
            </a:r>
            <a:r>
              <a:rPr sz="1100" spc="-5" dirty="0">
                <a:solidFill>
                  <a:srgbClr val="525252"/>
                </a:solidFill>
                <a:latin typeface="Arial"/>
                <a:cs typeface="Arial"/>
              </a:rPr>
              <a:t>least amount </a:t>
            </a:r>
            <a:r>
              <a:rPr sz="1100" spc="-10" dirty="0">
                <a:solidFill>
                  <a:srgbClr val="525252"/>
                </a:solidFill>
                <a:latin typeface="Arial"/>
                <a:cs typeface="Arial"/>
              </a:rPr>
              <a:t>of </a:t>
            </a:r>
            <a:r>
              <a:rPr sz="1100" spc="-5" dirty="0">
                <a:solidFill>
                  <a:srgbClr val="525252"/>
                </a:solidFill>
                <a:latin typeface="Arial"/>
                <a:cs typeface="Arial"/>
              </a:rPr>
              <a:t>time depends </a:t>
            </a:r>
            <a:r>
              <a:rPr sz="1100" dirty="0">
                <a:solidFill>
                  <a:srgbClr val="525252"/>
                </a:solidFill>
                <a:latin typeface="Arial"/>
                <a:cs typeface="Arial"/>
              </a:rPr>
              <a:t>on that </a:t>
            </a:r>
            <a:r>
              <a:rPr sz="1100" spc="-5" dirty="0">
                <a:solidFill>
                  <a:srgbClr val="525252"/>
                </a:solidFill>
                <a:latin typeface="Arial"/>
                <a:cs typeface="Arial"/>
              </a:rPr>
              <a:t>season's layout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challenge  </a:t>
            </a:r>
            <a:r>
              <a:rPr sz="1100" dirty="0">
                <a:solidFill>
                  <a:srgbClr val="525252"/>
                </a:solidFill>
                <a:latin typeface="Arial"/>
                <a:cs typeface="Arial"/>
              </a:rPr>
              <a:t>field and the </a:t>
            </a:r>
            <a:r>
              <a:rPr sz="1100" spc="-5" dirty="0">
                <a:solidFill>
                  <a:srgbClr val="525252"/>
                </a:solidFill>
                <a:latin typeface="Arial"/>
                <a:cs typeface="Arial"/>
              </a:rPr>
              <a:t>team's design </a:t>
            </a:r>
            <a:r>
              <a:rPr sz="1100" spc="-10" dirty="0">
                <a:solidFill>
                  <a:srgbClr val="525252"/>
                </a:solidFill>
                <a:latin typeface="Arial"/>
                <a:cs typeface="Arial"/>
              </a:rPr>
              <a:t>of </a:t>
            </a:r>
            <a:r>
              <a:rPr sz="1100" spc="-5" dirty="0">
                <a:solidFill>
                  <a:srgbClr val="525252"/>
                </a:solidFill>
                <a:latin typeface="Arial"/>
                <a:cs typeface="Arial"/>
              </a:rPr>
              <a:t>their VEX IQ Robot, like which manipulators it </a:t>
            </a:r>
            <a:r>
              <a:rPr sz="1100" dirty="0">
                <a:solidFill>
                  <a:srgbClr val="525252"/>
                </a:solidFill>
                <a:latin typeface="Arial"/>
                <a:cs typeface="Arial"/>
              </a:rPr>
              <a:t>has and how the  robot </a:t>
            </a:r>
            <a:r>
              <a:rPr sz="1100" spc="-5" dirty="0">
                <a:solidFill>
                  <a:srgbClr val="525252"/>
                </a:solidFill>
                <a:latin typeface="Arial"/>
                <a:cs typeface="Arial"/>
              </a:rPr>
              <a:t>moves</a:t>
            </a:r>
            <a:r>
              <a:rPr sz="1100" spc="-10" dirty="0">
                <a:solidFill>
                  <a:srgbClr val="525252"/>
                </a:solidFill>
                <a:latin typeface="Arial"/>
                <a:cs typeface="Arial"/>
              </a:rPr>
              <a:t> </a:t>
            </a:r>
            <a:r>
              <a:rPr sz="1100" spc="-5" dirty="0">
                <a:solidFill>
                  <a:srgbClr val="525252"/>
                </a:solidFill>
                <a:latin typeface="Arial"/>
                <a:cs typeface="Arial"/>
              </a:rPr>
              <a:t>best.</a:t>
            </a:r>
            <a:endParaRPr sz="1100">
              <a:latin typeface="Arial"/>
              <a:cs typeface="Arial"/>
            </a:endParaRPr>
          </a:p>
          <a:p>
            <a:pPr>
              <a:lnSpc>
                <a:spcPct val="100000"/>
              </a:lnSpc>
              <a:spcBef>
                <a:spcPts val="30"/>
              </a:spcBef>
            </a:pPr>
            <a:endParaRPr sz="1400">
              <a:latin typeface="Arial"/>
              <a:cs typeface="Arial"/>
            </a:endParaRPr>
          </a:p>
          <a:p>
            <a:pPr marL="12700" marR="20955">
              <a:lnSpc>
                <a:spcPct val="124600"/>
              </a:lnSpc>
              <a:spcBef>
                <a:spcPts val="5"/>
              </a:spcBef>
            </a:pPr>
            <a:r>
              <a:rPr sz="1100" dirty="0">
                <a:solidFill>
                  <a:srgbClr val="525252"/>
                </a:solidFill>
                <a:latin typeface="Arial"/>
                <a:cs typeface="Arial"/>
              </a:rPr>
              <a:t>For the </a:t>
            </a:r>
            <a:r>
              <a:rPr sz="1100" spc="-5" dirty="0">
                <a:solidFill>
                  <a:srgbClr val="525252"/>
                </a:solidFill>
                <a:latin typeface="Arial"/>
                <a:cs typeface="Arial"/>
              </a:rPr>
              <a:t>Squared Away </a:t>
            </a:r>
            <a:r>
              <a:rPr sz="1100" dirty="0">
                <a:solidFill>
                  <a:srgbClr val="525252"/>
                </a:solidFill>
                <a:latin typeface="Arial"/>
                <a:cs typeface="Arial"/>
              </a:rPr>
              <a:t>Challenge, some </a:t>
            </a:r>
            <a:r>
              <a:rPr sz="1100" spc="-5" dirty="0">
                <a:solidFill>
                  <a:srgbClr val="525252"/>
                </a:solidFill>
                <a:latin typeface="Arial"/>
                <a:cs typeface="Arial"/>
              </a:rPr>
              <a:t>strategies could include collecting multiple balls </a:t>
            </a:r>
            <a:r>
              <a:rPr sz="1100" spc="-10" dirty="0">
                <a:solidFill>
                  <a:srgbClr val="525252"/>
                </a:solidFill>
                <a:latin typeface="Arial"/>
                <a:cs typeface="Arial"/>
              </a:rPr>
              <a:t>at </a:t>
            </a:r>
            <a:r>
              <a:rPr sz="1100" dirty="0">
                <a:solidFill>
                  <a:srgbClr val="525252"/>
                </a:solidFill>
                <a:latin typeface="Arial"/>
                <a:cs typeface="Arial"/>
              </a:rPr>
              <a:t>a  </a:t>
            </a:r>
            <a:r>
              <a:rPr sz="1100" spc="-5" dirty="0">
                <a:solidFill>
                  <a:srgbClr val="525252"/>
                </a:solidFill>
                <a:latin typeface="Arial"/>
                <a:cs typeface="Arial"/>
              </a:rPr>
              <a:t>time first before placing them in </a:t>
            </a:r>
            <a:r>
              <a:rPr sz="1100" spc="-10" dirty="0">
                <a:solidFill>
                  <a:srgbClr val="525252"/>
                </a:solidFill>
                <a:latin typeface="Arial"/>
                <a:cs typeface="Arial"/>
              </a:rPr>
              <a:t>or </a:t>
            </a:r>
            <a:r>
              <a:rPr sz="1100" dirty="0">
                <a:solidFill>
                  <a:srgbClr val="525252"/>
                </a:solidFill>
                <a:latin typeface="Arial"/>
                <a:cs typeface="Arial"/>
              </a:rPr>
              <a:t>on a cube. </a:t>
            </a:r>
            <a:r>
              <a:rPr sz="1100" spc="-5" dirty="0">
                <a:solidFill>
                  <a:srgbClr val="525252"/>
                </a:solidFill>
                <a:latin typeface="Arial"/>
                <a:cs typeface="Arial"/>
              </a:rPr>
              <a:t>Another strategy could </a:t>
            </a:r>
            <a:r>
              <a:rPr sz="1100" dirty="0">
                <a:solidFill>
                  <a:srgbClr val="525252"/>
                </a:solidFill>
                <a:latin typeface="Arial"/>
                <a:cs typeface="Arial"/>
              </a:rPr>
              <a:t>be </a:t>
            </a:r>
            <a:r>
              <a:rPr sz="1100" spc="-5" dirty="0">
                <a:solidFill>
                  <a:srgbClr val="525252"/>
                </a:solidFill>
                <a:latin typeface="Arial"/>
                <a:cs typeface="Arial"/>
              </a:rPr>
              <a:t>to </a:t>
            </a:r>
            <a:r>
              <a:rPr sz="1100" dirty="0">
                <a:solidFill>
                  <a:srgbClr val="525252"/>
                </a:solidFill>
                <a:latin typeface="Arial"/>
                <a:cs typeface="Arial"/>
              </a:rPr>
              <a:t>place </a:t>
            </a:r>
            <a:r>
              <a:rPr sz="1100" spc="-5" dirty="0">
                <a:solidFill>
                  <a:srgbClr val="525252"/>
                </a:solidFill>
                <a:latin typeface="Arial"/>
                <a:cs typeface="Arial"/>
              </a:rPr>
              <a:t>balls inside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cube, move </a:t>
            </a:r>
            <a:r>
              <a:rPr sz="1100" dirty="0">
                <a:solidFill>
                  <a:srgbClr val="525252"/>
                </a:solidFill>
                <a:latin typeface="Arial"/>
                <a:cs typeface="Arial"/>
              </a:rPr>
              <a:t>the </a:t>
            </a:r>
            <a:r>
              <a:rPr sz="1100" spc="-5" dirty="0">
                <a:solidFill>
                  <a:srgbClr val="525252"/>
                </a:solidFill>
                <a:latin typeface="Arial"/>
                <a:cs typeface="Arial"/>
              </a:rPr>
              <a:t>cube </a:t>
            </a:r>
            <a:r>
              <a:rPr sz="1100" dirty="0">
                <a:solidFill>
                  <a:srgbClr val="525252"/>
                </a:solidFill>
                <a:latin typeface="Arial"/>
                <a:cs typeface="Arial"/>
              </a:rPr>
              <a:t>to the </a:t>
            </a:r>
            <a:r>
              <a:rPr sz="1100" spc="-5" dirty="0">
                <a:solidFill>
                  <a:srgbClr val="525252"/>
                </a:solidFill>
                <a:latin typeface="Arial"/>
                <a:cs typeface="Arial"/>
              </a:rPr>
              <a:t>scoring zone, then </a:t>
            </a:r>
            <a:r>
              <a:rPr sz="1100" dirty="0">
                <a:solidFill>
                  <a:srgbClr val="525252"/>
                </a:solidFill>
                <a:latin typeface="Arial"/>
                <a:cs typeface="Arial"/>
              </a:rPr>
              <a:t>place </a:t>
            </a:r>
            <a:r>
              <a:rPr sz="1100" spc="-5" dirty="0">
                <a:solidFill>
                  <a:srgbClr val="525252"/>
                </a:solidFill>
                <a:latin typeface="Arial"/>
                <a:cs typeface="Arial"/>
              </a:rPr>
              <a:t>balls </a:t>
            </a:r>
            <a:r>
              <a:rPr sz="1100" dirty="0">
                <a:solidFill>
                  <a:srgbClr val="525252"/>
                </a:solidFill>
                <a:latin typeface="Arial"/>
                <a:cs typeface="Arial"/>
              </a:rPr>
              <a:t>on top so </a:t>
            </a:r>
            <a:r>
              <a:rPr sz="1100" spc="-5" dirty="0">
                <a:solidFill>
                  <a:srgbClr val="525252"/>
                </a:solidFill>
                <a:latin typeface="Arial"/>
                <a:cs typeface="Arial"/>
              </a:rPr>
              <a:t>that transporting  </a:t>
            </a:r>
            <a:r>
              <a:rPr sz="1100" dirty="0">
                <a:solidFill>
                  <a:srgbClr val="525252"/>
                </a:solidFill>
                <a:latin typeface="Arial"/>
                <a:cs typeface="Arial"/>
              </a:rPr>
              <a:t>the cube does not knock any of the </a:t>
            </a:r>
            <a:r>
              <a:rPr sz="1100" spc="-5" dirty="0">
                <a:solidFill>
                  <a:srgbClr val="525252"/>
                </a:solidFill>
                <a:latin typeface="Arial"/>
                <a:cs typeface="Arial"/>
              </a:rPr>
              <a:t>balls off </a:t>
            </a:r>
            <a:r>
              <a:rPr sz="1100" spc="-10" dirty="0">
                <a:solidFill>
                  <a:srgbClr val="525252"/>
                </a:solidFill>
                <a:latin typeface="Arial"/>
                <a:cs typeface="Arial"/>
              </a:rPr>
              <a:t>of </a:t>
            </a:r>
            <a:r>
              <a:rPr sz="1100" dirty="0">
                <a:solidFill>
                  <a:srgbClr val="525252"/>
                </a:solidFill>
                <a:latin typeface="Arial"/>
                <a:cs typeface="Arial"/>
              </a:rPr>
              <a:t>the</a:t>
            </a:r>
            <a:r>
              <a:rPr sz="1100" spc="-50" dirty="0">
                <a:solidFill>
                  <a:srgbClr val="525252"/>
                </a:solidFill>
                <a:latin typeface="Arial"/>
                <a:cs typeface="Arial"/>
              </a:rPr>
              <a:t> </a:t>
            </a:r>
            <a:r>
              <a:rPr sz="1100" spc="-5" dirty="0">
                <a:solidFill>
                  <a:srgbClr val="525252"/>
                </a:solidFill>
                <a:latin typeface="Arial"/>
                <a:cs typeface="Arial"/>
              </a:rPr>
              <a:t>top.</a:t>
            </a:r>
            <a:endParaRPr sz="1100">
              <a:latin typeface="Arial"/>
              <a:cs typeface="Arial"/>
            </a:endParaRPr>
          </a:p>
          <a:p>
            <a:pPr>
              <a:lnSpc>
                <a:spcPct val="100000"/>
              </a:lnSpc>
              <a:spcBef>
                <a:spcPts val="30"/>
              </a:spcBef>
            </a:pPr>
            <a:endParaRPr sz="1400">
              <a:latin typeface="Arial"/>
              <a:cs typeface="Arial"/>
            </a:endParaRPr>
          </a:p>
          <a:p>
            <a:pPr marL="12700" marR="23495">
              <a:lnSpc>
                <a:spcPct val="124500"/>
              </a:lnSpc>
              <a:spcBef>
                <a:spcPts val="5"/>
              </a:spcBef>
            </a:pPr>
            <a:r>
              <a:rPr sz="1100" dirty="0">
                <a:solidFill>
                  <a:srgbClr val="525252"/>
                </a:solidFill>
                <a:latin typeface="Arial"/>
                <a:cs typeface="Arial"/>
              </a:rPr>
              <a:t>A </a:t>
            </a:r>
            <a:r>
              <a:rPr sz="1100" spc="-5" dirty="0">
                <a:solidFill>
                  <a:srgbClr val="525252"/>
                </a:solidFill>
                <a:latin typeface="Arial"/>
                <a:cs typeface="Arial"/>
              </a:rPr>
              <a:t>team should </a:t>
            </a:r>
            <a:r>
              <a:rPr sz="1100" dirty="0">
                <a:solidFill>
                  <a:srgbClr val="525252"/>
                </a:solidFill>
                <a:latin typeface="Arial"/>
                <a:cs typeface="Arial"/>
              </a:rPr>
              <a:t>focus on </a:t>
            </a:r>
            <a:r>
              <a:rPr sz="1100" spc="-5" dirty="0">
                <a:solidFill>
                  <a:srgbClr val="525252"/>
                </a:solidFill>
                <a:latin typeface="Arial"/>
                <a:cs typeface="Arial"/>
              </a:rPr>
              <a:t>their own </a:t>
            </a:r>
            <a:r>
              <a:rPr sz="1100" dirty="0">
                <a:solidFill>
                  <a:srgbClr val="525252"/>
                </a:solidFill>
                <a:latin typeface="Arial"/>
                <a:cs typeface="Arial"/>
              </a:rPr>
              <a:t>robot's </a:t>
            </a:r>
            <a:r>
              <a:rPr sz="1100" spc="-5" dirty="0">
                <a:solidFill>
                  <a:srgbClr val="525252"/>
                </a:solidFill>
                <a:latin typeface="Arial"/>
                <a:cs typeface="Arial"/>
              </a:rPr>
              <a:t>strategy, however, </a:t>
            </a:r>
            <a:r>
              <a:rPr sz="1100" dirty="0">
                <a:solidFill>
                  <a:srgbClr val="525252"/>
                </a:solidFill>
                <a:latin typeface="Arial"/>
                <a:cs typeface="Arial"/>
              </a:rPr>
              <a:t>teams </a:t>
            </a:r>
            <a:r>
              <a:rPr sz="1100" spc="-5" dirty="0">
                <a:solidFill>
                  <a:srgbClr val="525252"/>
                </a:solidFill>
                <a:latin typeface="Arial"/>
                <a:cs typeface="Arial"/>
              </a:rPr>
              <a:t>should </a:t>
            </a:r>
            <a:r>
              <a:rPr sz="1100" dirty="0">
                <a:solidFill>
                  <a:srgbClr val="525252"/>
                </a:solidFill>
                <a:latin typeface="Arial"/>
                <a:cs typeface="Arial"/>
              </a:rPr>
              <a:t>be </a:t>
            </a:r>
            <a:r>
              <a:rPr sz="1100" spc="-5" dirty="0">
                <a:solidFill>
                  <a:srgbClr val="525252"/>
                </a:solidFill>
                <a:latin typeface="Arial"/>
                <a:cs typeface="Arial"/>
              </a:rPr>
              <a:t>flexible with  their strategy since </a:t>
            </a:r>
            <a:r>
              <a:rPr sz="1100" dirty="0">
                <a:solidFill>
                  <a:srgbClr val="525252"/>
                </a:solidFill>
                <a:latin typeface="Arial"/>
                <a:cs typeface="Arial"/>
              </a:rPr>
              <a:t>they </a:t>
            </a:r>
            <a:r>
              <a:rPr sz="1100" spc="-10" dirty="0">
                <a:solidFill>
                  <a:srgbClr val="525252"/>
                </a:solidFill>
                <a:latin typeface="Arial"/>
                <a:cs typeface="Arial"/>
              </a:rPr>
              <a:t>will </a:t>
            </a:r>
            <a:r>
              <a:rPr sz="1100" dirty="0">
                <a:solidFill>
                  <a:srgbClr val="525252"/>
                </a:solidFill>
                <a:latin typeface="Arial"/>
                <a:cs typeface="Arial"/>
              </a:rPr>
              <a:t>be </a:t>
            </a:r>
            <a:r>
              <a:rPr sz="1100" spc="-5" dirty="0">
                <a:solidFill>
                  <a:srgbClr val="525252"/>
                </a:solidFill>
                <a:latin typeface="Arial"/>
                <a:cs typeface="Arial"/>
              </a:rPr>
              <a:t>randomly assigned </a:t>
            </a:r>
            <a:r>
              <a:rPr sz="1100" dirty="0">
                <a:solidFill>
                  <a:srgbClr val="525252"/>
                </a:solidFill>
                <a:latin typeface="Arial"/>
                <a:cs typeface="Arial"/>
              </a:rPr>
              <a:t>a </a:t>
            </a:r>
            <a:r>
              <a:rPr sz="1100" spc="-5" dirty="0">
                <a:solidFill>
                  <a:srgbClr val="525252"/>
                </a:solidFill>
                <a:latin typeface="Arial"/>
                <a:cs typeface="Arial"/>
              </a:rPr>
              <a:t>teamwork partner </a:t>
            </a:r>
            <a:r>
              <a:rPr sz="1100" dirty="0">
                <a:solidFill>
                  <a:srgbClr val="525252"/>
                </a:solidFill>
                <a:latin typeface="Arial"/>
                <a:cs typeface="Arial"/>
              </a:rPr>
              <a:t>for the </a:t>
            </a:r>
            <a:r>
              <a:rPr sz="1100" spc="-5" dirty="0">
                <a:solidFill>
                  <a:srgbClr val="525252"/>
                </a:solidFill>
                <a:latin typeface="Arial"/>
                <a:cs typeface="Arial"/>
              </a:rPr>
              <a:t>challenge.  Many different combinations </a:t>
            </a:r>
            <a:r>
              <a:rPr sz="1100" dirty="0">
                <a:solidFill>
                  <a:srgbClr val="525252"/>
                </a:solidFill>
                <a:latin typeface="Arial"/>
                <a:cs typeface="Arial"/>
              </a:rPr>
              <a:t>can be </a:t>
            </a:r>
            <a:r>
              <a:rPr sz="1100" spc="-5" dirty="0">
                <a:solidFill>
                  <a:srgbClr val="525252"/>
                </a:solidFill>
                <a:latin typeface="Arial"/>
                <a:cs typeface="Arial"/>
              </a:rPr>
              <a:t>explored </a:t>
            </a:r>
            <a:r>
              <a:rPr sz="1100" dirty="0">
                <a:solidFill>
                  <a:srgbClr val="525252"/>
                </a:solidFill>
                <a:latin typeface="Arial"/>
                <a:cs typeface="Arial"/>
              </a:rPr>
              <a:t>for </a:t>
            </a:r>
            <a:r>
              <a:rPr sz="1100" spc="-5" dirty="0">
                <a:solidFill>
                  <a:srgbClr val="525252"/>
                </a:solidFill>
                <a:latin typeface="Arial"/>
                <a:cs typeface="Arial"/>
              </a:rPr>
              <a:t>the </a:t>
            </a:r>
            <a:r>
              <a:rPr sz="1100" dirty="0">
                <a:solidFill>
                  <a:srgbClr val="525252"/>
                </a:solidFill>
                <a:latin typeface="Arial"/>
                <a:cs typeface="Arial"/>
              </a:rPr>
              <a:t>best </a:t>
            </a:r>
            <a:r>
              <a:rPr sz="1100" spc="-5" dirty="0">
                <a:solidFill>
                  <a:srgbClr val="525252"/>
                </a:solidFill>
                <a:latin typeface="Arial"/>
                <a:cs typeface="Arial"/>
              </a:rPr>
              <a:t>way </a:t>
            </a:r>
            <a:r>
              <a:rPr sz="1100" dirty="0">
                <a:solidFill>
                  <a:srgbClr val="525252"/>
                </a:solidFill>
                <a:latin typeface="Arial"/>
                <a:cs typeface="Arial"/>
              </a:rPr>
              <a:t>to score </a:t>
            </a:r>
            <a:r>
              <a:rPr sz="1100" spc="-5" dirty="0">
                <a:solidFill>
                  <a:srgbClr val="525252"/>
                </a:solidFill>
                <a:latin typeface="Arial"/>
                <a:cs typeface="Arial"/>
              </a:rPr>
              <a:t>points. </a:t>
            </a:r>
            <a:r>
              <a:rPr sz="1100" dirty="0">
                <a:solidFill>
                  <a:srgbClr val="525252"/>
                </a:solidFill>
                <a:latin typeface="Arial"/>
                <a:cs typeface="Arial"/>
              </a:rPr>
              <a:t>Some </a:t>
            </a:r>
            <a:r>
              <a:rPr sz="1100" spc="-5" dirty="0">
                <a:solidFill>
                  <a:srgbClr val="525252"/>
                </a:solidFill>
                <a:latin typeface="Arial"/>
                <a:cs typeface="Arial"/>
              </a:rPr>
              <a:t>teams  </a:t>
            </a:r>
            <a:r>
              <a:rPr sz="1100" dirty="0">
                <a:solidFill>
                  <a:srgbClr val="525252"/>
                </a:solidFill>
                <a:latin typeface="Arial"/>
                <a:cs typeface="Arial"/>
              </a:rPr>
              <a:t>may </a:t>
            </a:r>
            <a:r>
              <a:rPr sz="1100" spc="-5" dirty="0">
                <a:solidFill>
                  <a:srgbClr val="525252"/>
                </a:solidFill>
                <a:latin typeface="Arial"/>
                <a:cs typeface="Arial"/>
              </a:rPr>
              <a:t>strategize </a:t>
            </a:r>
            <a:r>
              <a:rPr sz="1100" dirty="0">
                <a:solidFill>
                  <a:srgbClr val="525252"/>
                </a:solidFill>
                <a:latin typeface="Arial"/>
                <a:cs typeface="Arial"/>
              </a:rPr>
              <a:t>how many </a:t>
            </a:r>
            <a:r>
              <a:rPr sz="1100" spc="-5" dirty="0">
                <a:solidFill>
                  <a:srgbClr val="525252"/>
                </a:solidFill>
                <a:latin typeface="Arial"/>
                <a:cs typeface="Arial"/>
              </a:rPr>
              <a:t>balls </a:t>
            </a:r>
            <a:r>
              <a:rPr sz="1100" dirty="0">
                <a:solidFill>
                  <a:srgbClr val="525252"/>
                </a:solidFill>
                <a:latin typeface="Arial"/>
                <a:cs typeface="Arial"/>
              </a:rPr>
              <a:t>they can score </a:t>
            </a:r>
            <a:r>
              <a:rPr sz="1100" spc="-5" dirty="0">
                <a:solidFill>
                  <a:srgbClr val="525252"/>
                </a:solidFill>
                <a:latin typeface="Arial"/>
                <a:cs typeface="Arial"/>
              </a:rPr>
              <a:t>inside </a:t>
            </a:r>
            <a:r>
              <a:rPr sz="1100" spc="-10" dirty="0">
                <a:solidFill>
                  <a:srgbClr val="525252"/>
                </a:solidFill>
                <a:latin typeface="Arial"/>
                <a:cs typeface="Arial"/>
              </a:rPr>
              <a:t>of </a:t>
            </a:r>
            <a:r>
              <a:rPr sz="1100" dirty="0">
                <a:solidFill>
                  <a:srgbClr val="525252"/>
                </a:solidFill>
                <a:latin typeface="Arial"/>
                <a:cs typeface="Arial"/>
              </a:rPr>
              <a:t>a cube or focus </a:t>
            </a:r>
            <a:r>
              <a:rPr sz="1100" spc="-10" dirty="0">
                <a:solidFill>
                  <a:srgbClr val="525252"/>
                </a:solidFill>
                <a:latin typeface="Arial"/>
                <a:cs typeface="Arial"/>
              </a:rPr>
              <a:t>on </a:t>
            </a:r>
            <a:r>
              <a:rPr sz="1100" spc="-5" dirty="0">
                <a:solidFill>
                  <a:srgbClr val="525252"/>
                </a:solidFill>
                <a:latin typeface="Arial"/>
                <a:cs typeface="Arial"/>
              </a:rPr>
              <a:t>placing </a:t>
            </a:r>
            <a:r>
              <a:rPr sz="1100" dirty="0">
                <a:solidFill>
                  <a:srgbClr val="525252"/>
                </a:solidFill>
                <a:latin typeface="Arial"/>
                <a:cs typeface="Arial"/>
              </a:rPr>
              <a:t>the green  cube on the</a:t>
            </a:r>
            <a:r>
              <a:rPr sz="1100" spc="-15" dirty="0">
                <a:solidFill>
                  <a:srgbClr val="525252"/>
                </a:solidFill>
                <a:latin typeface="Arial"/>
                <a:cs typeface="Arial"/>
              </a:rPr>
              <a:t> </a:t>
            </a:r>
            <a:r>
              <a:rPr sz="1100" spc="-5" dirty="0">
                <a:solidFill>
                  <a:srgbClr val="525252"/>
                </a:solidFill>
                <a:latin typeface="Arial"/>
                <a:cs typeface="Arial"/>
              </a:rPr>
              <a:t>platform.</a:t>
            </a:r>
            <a:endParaRPr sz="1100">
              <a:latin typeface="Arial"/>
              <a:cs typeface="Arial"/>
            </a:endParaRPr>
          </a:p>
        </p:txBody>
      </p:sp>
      <p:sp>
        <p:nvSpPr>
          <p:cNvPr id="12" name="object 12"/>
          <p:cNvSpPr/>
          <p:nvPr/>
        </p:nvSpPr>
        <p:spPr>
          <a:xfrm>
            <a:off x="1116330" y="1670557"/>
            <a:ext cx="5760085" cy="1845691"/>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11567" y="1665732"/>
            <a:ext cx="5769610" cy="1855470"/>
          </a:xfrm>
          <a:custGeom>
            <a:avLst/>
            <a:gdLst/>
            <a:ahLst/>
            <a:cxnLst/>
            <a:rect l="l" t="t" r="r" b="b"/>
            <a:pathLst>
              <a:path w="5769609" h="1855470">
                <a:moveTo>
                  <a:pt x="0" y="1855216"/>
                </a:moveTo>
                <a:lnTo>
                  <a:pt x="5769610" y="1855216"/>
                </a:lnTo>
                <a:lnTo>
                  <a:pt x="5769610" y="0"/>
                </a:lnTo>
                <a:lnTo>
                  <a:pt x="0" y="0"/>
                </a:lnTo>
                <a:lnTo>
                  <a:pt x="0" y="1855216"/>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641096"/>
            <a:ext cx="5579745" cy="195262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525252"/>
                </a:solidFill>
                <a:latin typeface="Arial"/>
                <a:cs typeface="Arial"/>
              </a:rPr>
              <a:t>Some </a:t>
            </a:r>
            <a:r>
              <a:rPr sz="1100" spc="-5" dirty="0">
                <a:solidFill>
                  <a:srgbClr val="525252"/>
                </a:solidFill>
                <a:latin typeface="Arial"/>
                <a:cs typeface="Arial"/>
              </a:rPr>
              <a:t>common strategies </a:t>
            </a:r>
            <a:r>
              <a:rPr sz="1100" dirty="0">
                <a:solidFill>
                  <a:srgbClr val="525252"/>
                </a:solidFill>
                <a:latin typeface="Arial"/>
                <a:cs typeface="Arial"/>
              </a:rPr>
              <a:t>to keep </a:t>
            </a:r>
            <a:r>
              <a:rPr sz="1100" spc="-5" dirty="0">
                <a:solidFill>
                  <a:srgbClr val="525252"/>
                </a:solidFill>
                <a:latin typeface="Arial"/>
                <a:cs typeface="Arial"/>
              </a:rPr>
              <a:t>in </a:t>
            </a:r>
            <a:r>
              <a:rPr sz="1100" dirty="0">
                <a:solidFill>
                  <a:srgbClr val="525252"/>
                </a:solidFill>
                <a:latin typeface="Arial"/>
                <a:cs typeface="Arial"/>
              </a:rPr>
              <a:t>mind </a:t>
            </a:r>
            <a:r>
              <a:rPr sz="1100" spc="-5" dirty="0">
                <a:solidFill>
                  <a:srgbClr val="525252"/>
                </a:solidFill>
                <a:latin typeface="Arial"/>
                <a:cs typeface="Arial"/>
              </a:rPr>
              <a:t>when analyzing </a:t>
            </a:r>
            <a:r>
              <a:rPr sz="1100" dirty="0">
                <a:solidFill>
                  <a:srgbClr val="525252"/>
                </a:solidFill>
                <a:latin typeface="Arial"/>
                <a:cs typeface="Arial"/>
              </a:rPr>
              <a:t>a </a:t>
            </a:r>
            <a:r>
              <a:rPr sz="1100" spc="-5" dirty="0">
                <a:solidFill>
                  <a:srgbClr val="525252"/>
                </a:solidFill>
                <a:latin typeface="Arial"/>
                <a:cs typeface="Arial"/>
              </a:rPr>
              <a:t>VEX IQ</a:t>
            </a:r>
            <a:r>
              <a:rPr sz="1100" spc="10" dirty="0">
                <a:solidFill>
                  <a:srgbClr val="525252"/>
                </a:solidFill>
                <a:latin typeface="Arial"/>
                <a:cs typeface="Arial"/>
              </a:rPr>
              <a:t> </a:t>
            </a:r>
            <a:r>
              <a:rPr sz="1100" spc="-5" dirty="0">
                <a:solidFill>
                  <a:srgbClr val="525252"/>
                </a:solidFill>
                <a:latin typeface="Arial"/>
                <a:cs typeface="Arial"/>
              </a:rPr>
              <a:t>Challenge:</a:t>
            </a:r>
            <a:endParaRPr sz="1100">
              <a:latin typeface="Arial"/>
              <a:cs typeface="Arial"/>
            </a:endParaRPr>
          </a:p>
          <a:p>
            <a:pPr>
              <a:lnSpc>
                <a:spcPct val="100000"/>
              </a:lnSpc>
              <a:spcBef>
                <a:spcPts val="10"/>
              </a:spcBef>
            </a:pPr>
            <a:endParaRPr sz="1050">
              <a:latin typeface="Arial"/>
              <a:cs typeface="Arial"/>
            </a:endParaRPr>
          </a:p>
          <a:p>
            <a:pPr marL="184785" indent="-172720">
              <a:lnSpc>
                <a:spcPct val="100000"/>
              </a:lnSpc>
              <a:buClr>
                <a:srgbClr val="000000"/>
              </a:buClr>
              <a:buFont typeface="Symbol"/>
              <a:buChar char=""/>
              <a:tabLst>
                <a:tab pos="185420" algn="l"/>
              </a:tabLst>
            </a:pPr>
            <a:r>
              <a:rPr sz="1100" spc="-5" dirty="0">
                <a:solidFill>
                  <a:srgbClr val="525252"/>
                </a:solidFill>
                <a:latin typeface="Arial"/>
                <a:cs typeface="Arial"/>
              </a:rPr>
              <a:t>Read, study, </a:t>
            </a:r>
            <a:r>
              <a:rPr sz="1100" dirty="0">
                <a:solidFill>
                  <a:srgbClr val="525252"/>
                </a:solidFill>
                <a:latin typeface="Arial"/>
                <a:cs typeface="Arial"/>
              </a:rPr>
              <a:t>and </a:t>
            </a:r>
            <a:r>
              <a:rPr sz="1100" spc="-5" dirty="0">
                <a:solidFill>
                  <a:srgbClr val="525252"/>
                </a:solidFill>
                <a:latin typeface="Arial"/>
                <a:cs typeface="Arial"/>
              </a:rPr>
              <a:t>understand </a:t>
            </a:r>
            <a:r>
              <a:rPr sz="1100" dirty="0">
                <a:solidFill>
                  <a:srgbClr val="525252"/>
                </a:solidFill>
                <a:latin typeface="Arial"/>
                <a:cs typeface="Arial"/>
              </a:rPr>
              <a:t>the </a:t>
            </a:r>
            <a:r>
              <a:rPr sz="1100" spc="-5" dirty="0">
                <a:solidFill>
                  <a:srgbClr val="525252"/>
                </a:solidFill>
                <a:latin typeface="Arial"/>
                <a:cs typeface="Arial"/>
              </a:rPr>
              <a:t>game</a:t>
            </a:r>
            <a:r>
              <a:rPr sz="1100" dirty="0">
                <a:solidFill>
                  <a:srgbClr val="525252"/>
                </a:solidFill>
                <a:latin typeface="Arial"/>
                <a:cs typeface="Arial"/>
              </a:rPr>
              <a:t> </a:t>
            </a:r>
            <a:r>
              <a:rPr sz="1100" spc="-5" dirty="0">
                <a:solidFill>
                  <a:srgbClr val="525252"/>
                </a:solidFill>
                <a:latin typeface="Arial"/>
                <a:cs typeface="Arial"/>
              </a:rPr>
              <a:t>manual.</a:t>
            </a:r>
            <a:endParaRPr sz="1100">
              <a:latin typeface="Arial"/>
              <a:cs typeface="Arial"/>
            </a:endParaRPr>
          </a:p>
          <a:p>
            <a:pPr marL="184785" marR="91440" indent="-172720">
              <a:lnSpc>
                <a:spcPct val="108200"/>
              </a:lnSpc>
              <a:spcBef>
                <a:spcPts val="695"/>
              </a:spcBef>
              <a:buClr>
                <a:srgbClr val="000000"/>
              </a:buClr>
              <a:buFont typeface="Symbol"/>
              <a:buChar char=""/>
              <a:tabLst>
                <a:tab pos="185420" algn="l"/>
              </a:tabLst>
            </a:pPr>
            <a:r>
              <a:rPr sz="1100" spc="-5" dirty="0">
                <a:solidFill>
                  <a:srgbClr val="525252"/>
                </a:solidFill>
                <a:latin typeface="Arial"/>
                <a:cs typeface="Arial"/>
              </a:rPr>
              <a:t>List all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different </a:t>
            </a:r>
            <a:r>
              <a:rPr sz="1100" spc="-10" dirty="0">
                <a:solidFill>
                  <a:srgbClr val="525252"/>
                </a:solidFill>
                <a:latin typeface="Arial"/>
                <a:cs typeface="Arial"/>
              </a:rPr>
              <a:t>ways </a:t>
            </a:r>
            <a:r>
              <a:rPr sz="1100" dirty="0">
                <a:solidFill>
                  <a:srgbClr val="525252"/>
                </a:solidFill>
                <a:latin typeface="Arial"/>
                <a:cs typeface="Arial"/>
              </a:rPr>
              <a:t>to </a:t>
            </a:r>
            <a:r>
              <a:rPr sz="1100" spc="-5" dirty="0">
                <a:solidFill>
                  <a:srgbClr val="525252"/>
                </a:solidFill>
                <a:latin typeface="Arial"/>
                <a:cs typeface="Arial"/>
              </a:rPr>
              <a:t>score points </a:t>
            </a:r>
            <a:r>
              <a:rPr sz="1100" dirty="0">
                <a:solidFill>
                  <a:srgbClr val="525252"/>
                </a:solidFill>
                <a:latin typeface="Arial"/>
                <a:cs typeface="Arial"/>
              </a:rPr>
              <a:t>and </a:t>
            </a:r>
            <a:r>
              <a:rPr sz="1100" spc="-5" dirty="0">
                <a:solidFill>
                  <a:srgbClr val="525252"/>
                </a:solidFill>
                <a:latin typeface="Arial"/>
                <a:cs typeface="Arial"/>
              </a:rPr>
              <a:t>the point values associated with </a:t>
            </a:r>
            <a:r>
              <a:rPr sz="1100" dirty="0">
                <a:solidFill>
                  <a:srgbClr val="525252"/>
                </a:solidFill>
                <a:latin typeface="Arial"/>
                <a:cs typeface="Arial"/>
              </a:rPr>
              <a:t>these  methods.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Consider different components </a:t>
            </a:r>
            <a:r>
              <a:rPr sz="1100" spc="-10" dirty="0">
                <a:solidFill>
                  <a:srgbClr val="525252"/>
                </a:solidFill>
                <a:latin typeface="Arial"/>
                <a:cs typeface="Arial"/>
              </a:rPr>
              <a:t>of </a:t>
            </a:r>
            <a:r>
              <a:rPr sz="1100" dirty="0">
                <a:solidFill>
                  <a:srgbClr val="525252"/>
                </a:solidFill>
                <a:latin typeface="Arial"/>
                <a:cs typeface="Arial"/>
              </a:rPr>
              <a:t>the robot that </a:t>
            </a:r>
            <a:r>
              <a:rPr sz="1100" spc="-5" dirty="0">
                <a:solidFill>
                  <a:srgbClr val="525252"/>
                </a:solidFill>
                <a:latin typeface="Arial"/>
                <a:cs typeface="Arial"/>
              </a:rPr>
              <a:t>would </a:t>
            </a:r>
            <a:r>
              <a:rPr sz="1100" dirty="0">
                <a:solidFill>
                  <a:srgbClr val="525252"/>
                </a:solidFill>
                <a:latin typeface="Arial"/>
                <a:cs typeface="Arial"/>
              </a:rPr>
              <a:t>be useful for </a:t>
            </a:r>
            <a:r>
              <a:rPr sz="1100" spc="-5" dirty="0">
                <a:solidFill>
                  <a:srgbClr val="525252"/>
                </a:solidFill>
                <a:latin typeface="Arial"/>
                <a:cs typeface="Arial"/>
              </a:rPr>
              <a:t>scoring</a:t>
            </a:r>
            <a:r>
              <a:rPr sz="1100" spc="15" dirty="0">
                <a:solidFill>
                  <a:srgbClr val="525252"/>
                </a:solidFill>
                <a:latin typeface="Arial"/>
                <a:cs typeface="Arial"/>
              </a:rPr>
              <a:t> </a:t>
            </a:r>
            <a:r>
              <a:rPr sz="1100" spc="-5" dirty="0">
                <a:solidFill>
                  <a:srgbClr val="525252"/>
                </a:solidFill>
                <a:latin typeface="Arial"/>
                <a:cs typeface="Arial"/>
              </a:rPr>
              <a:t>points.</a:t>
            </a:r>
            <a:endParaRPr sz="1100">
              <a:latin typeface="Arial"/>
              <a:cs typeface="Arial"/>
            </a:endParaRPr>
          </a:p>
          <a:p>
            <a:pPr marL="184785" indent="-172720">
              <a:lnSpc>
                <a:spcPct val="100000"/>
              </a:lnSpc>
              <a:spcBef>
                <a:spcPts val="790"/>
              </a:spcBef>
              <a:buClr>
                <a:srgbClr val="000000"/>
              </a:buClr>
              <a:buFont typeface="Symbol"/>
              <a:buChar char=""/>
              <a:tabLst>
                <a:tab pos="185420" algn="l"/>
              </a:tabLst>
            </a:pPr>
            <a:r>
              <a:rPr sz="1100" spc="-5" dirty="0">
                <a:solidFill>
                  <a:srgbClr val="525252"/>
                </a:solidFill>
                <a:latin typeface="Arial"/>
                <a:cs typeface="Arial"/>
              </a:rPr>
              <a:t>Record </a:t>
            </a:r>
            <a:r>
              <a:rPr sz="1100" dirty="0">
                <a:solidFill>
                  <a:srgbClr val="525252"/>
                </a:solidFill>
                <a:latin typeface="Arial"/>
                <a:cs typeface="Arial"/>
              </a:rPr>
              <a:t>any </a:t>
            </a:r>
            <a:r>
              <a:rPr sz="1100" spc="-5" dirty="0">
                <a:solidFill>
                  <a:srgbClr val="525252"/>
                </a:solidFill>
                <a:latin typeface="Arial"/>
                <a:cs typeface="Arial"/>
              </a:rPr>
              <a:t>size </a:t>
            </a:r>
            <a:r>
              <a:rPr sz="1100" dirty="0">
                <a:solidFill>
                  <a:srgbClr val="525252"/>
                </a:solidFill>
                <a:latin typeface="Arial"/>
                <a:cs typeface="Arial"/>
              </a:rPr>
              <a:t>or </a:t>
            </a:r>
            <a:r>
              <a:rPr sz="1100" spc="-5" dirty="0">
                <a:solidFill>
                  <a:srgbClr val="525252"/>
                </a:solidFill>
                <a:latin typeface="Arial"/>
                <a:cs typeface="Arial"/>
              </a:rPr>
              <a:t>part restrictions </a:t>
            </a:r>
            <a:r>
              <a:rPr sz="1100" dirty="0">
                <a:solidFill>
                  <a:srgbClr val="525252"/>
                </a:solidFill>
                <a:latin typeface="Arial"/>
                <a:cs typeface="Arial"/>
              </a:rPr>
              <a:t>for the </a:t>
            </a:r>
            <a:r>
              <a:rPr sz="1100" spc="-5" dirty="0">
                <a:solidFill>
                  <a:srgbClr val="525252"/>
                </a:solidFill>
                <a:latin typeface="Arial"/>
                <a:cs typeface="Arial"/>
              </a:rPr>
              <a:t>robot.</a:t>
            </a:r>
            <a:endParaRPr sz="1100">
              <a:latin typeface="Arial"/>
              <a:cs typeface="Arial"/>
            </a:endParaRPr>
          </a:p>
          <a:p>
            <a:pPr marL="184785" marR="5080" indent="-172720">
              <a:lnSpc>
                <a:spcPct val="110000"/>
              </a:lnSpc>
              <a:spcBef>
                <a:spcPts val="650"/>
              </a:spcBef>
              <a:buClr>
                <a:srgbClr val="000000"/>
              </a:buClr>
              <a:buFont typeface="Symbol"/>
              <a:buChar char=""/>
              <a:tabLst>
                <a:tab pos="185420" algn="l"/>
              </a:tabLst>
            </a:pPr>
            <a:r>
              <a:rPr sz="1100" dirty="0">
                <a:solidFill>
                  <a:srgbClr val="525252"/>
                </a:solidFill>
                <a:latin typeface="Arial"/>
                <a:cs typeface="Arial"/>
              </a:rPr>
              <a:t>Identify </a:t>
            </a:r>
            <a:r>
              <a:rPr sz="1100" spc="-5" dirty="0">
                <a:solidFill>
                  <a:srgbClr val="525252"/>
                </a:solidFill>
                <a:latin typeface="Arial"/>
                <a:cs typeface="Arial"/>
              </a:rPr>
              <a:t>clear objectives </a:t>
            </a:r>
            <a:r>
              <a:rPr sz="1100" dirty="0">
                <a:solidFill>
                  <a:srgbClr val="525252"/>
                </a:solidFill>
                <a:latin typeface="Arial"/>
                <a:cs typeface="Arial"/>
              </a:rPr>
              <a:t>or tasks </a:t>
            </a:r>
            <a:r>
              <a:rPr sz="1100" spc="-5" dirty="0">
                <a:solidFill>
                  <a:srgbClr val="525252"/>
                </a:solidFill>
                <a:latin typeface="Arial"/>
                <a:cs typeface="Arial"/>
              </a:rPr>
              <a:t>that you want the robot </a:t>
            </a:r>
            <a:r>
              <a:rPr sz="1100" dirty="0">
                <a:solidFill>
                  <a:srgbClr val="525252"/>
                </a:solidFill>
                <a:latin typeface="Arial"/>
                <a:cs typeface="Arial"/>
              </a:rPr>
              <a:t>to </a:t>
            </a:r>
            <a:r>
              <a:rPr sz="1100" spc="-5" dirty="0">
                <a:solidFill>
                  <a:srgbClr val="525252"/>
                </a:solidFill>
                <a:latin typeface="Arial"/>
                <a:cs typeface="Arial"/>
              </a:rPr>
              <a:t>accomplish </a:t>
            </a:r>
            <a:r>
              <a:rPr sz="1100" dirty="0">
                <a:solidFill>
                  <a:srgbClr val="525252"/>
                </a:solidFill>
                <a:latin typeface="Arial"/>
                <a:cs typeface="Arial"/>
              </a:rPr>
              <a:t>in order to score  </a:t>
            </a:r>
            <a:r>
              <a:rPr sz="1100" spc="-5" dirty="0">
                <a:solidFill>
                  <a:srgbClr val="525252"/>
                </a:solidFill>
                <a:latin typeface="Arial"/>
                <a:cs typeface="Arial"/>
              </a:rPr>
              <a:t>points.</a:t>
            </a:r>
            <a:endParaRPr sz="11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3826" y="1789837"/>
            <a:ext cx="3626485" cy="1076960"/>
          </a:xfrm>
          <a:prstGeom prst="rect">
            <a:avLst/>
          </a:prstGeom>
        </p:spPr>
        <p:txBody>
          <a:bodyPr vert="horz" wrap="square" lIns="0" tIns="12700" rIns="0" bIns="0" rtlCol="0">
            <a:spAutoFit/>
          </a:bodyPr>
          <a:lstStyle/>
          <a:p>
            <a:pPr marL="12700" marR="5080" indent="-1905" algn="ctr">
              <a:lnSpc>
                <a:spcPct val="143700"/>
              </a:lnSpc>
              <a:spcBef>
                <a:spcPts val="100"/>
              </a:spcBef>
            </a:pPr>
            <a:r>
              <a:rPr sz="1600" spc="-5" dirty="0">
                <a:solidFill>
                  <a:srgbClr val="0077C7"/>
                </a:solidFill>
                <a:latin typeface="Arial"/>
                <a:cs typeface="Arial"/>
              </a:rPr>
              <a:t>Is there a </a:t>
            </a:r>
            <a:r>
              <a:rPr sz="1600" dirty="0">
                <a:solidFill>
                  <a:srgbClr val="0077C7"/>
                </a:solidFill>
                <a:latin typeface="Arial"/>
                <a:cs typeface="Arial"/>
              </a:rPr>
              <a:t>more </a:t>
            </a:r>
            <a:r>
              <a:rPr sz="1600" spc="-5" dirty="0">
                <a:solidFill>
                  <a:srgbClr val="0077C7"/>
                </a:solidFill>
                <a:latin typeface="Arial"/>
                <a:cs typeface="Arial"/>
              </a:rPr>
              <a:t>efficient way to </a:t>
            </a:r>
            <a:r>
              <a:rPr sz="1600" dirty="0">
                <a:solidFill>
                  <a:srgbClr val="0077C7"/>
                </a:solidFill>
                <a:latin typeface="Arial"/>
                <a:cs typeface="Arial"/>
              </a:rPr>
              <a:t>come </a:t>
            </a:r>
            <a:r>
              <a:rPr sz="1600" spc="-5" dirty="0">
                <a:solidFill>
                  <a:srgbClr val="0077C7"/>
                </a:solidFill>
                <a:latin typeface="Arial"/>
                <a:cs typeface="Arial"/>
              </a:rPr>
              <a:t>to  the same conclusion? Take </a:t>
            </a:r>
            <a:r>
              <a:rPr sz="1600" spc="-10" dirty="0">
                <a:solidFill>
                  <a:srgbClr val="0077C7"/>
                </a:solidFill>
                <a:latin typeface="Arial"/>
                <a:cs typeface="Arial"/>
              </a:rPr>
              <a:t>what you’ve  </a:t>
            </a:r>
            <a:r>
              <a:rPr sz="1600" spc="-5" dirty="0">
                <a:solidFill>
                  <a:srgbClr val="0077C7"/>
                </a:solidFill>
                <a:latin typeface="Arial"/>
                <a:cs typeface="Arial"/>
              </a:rPr>
              <a:t>learned and </a:t>
            </a:r>
            <a:r>
              <a:rPr sz="1600" dirty="0">
                <a:solidFill>
                  <a:srgbClr val="0077C7"/>
                </a:solidFill>
                <a:latin typeface="Arial"/>
                <a:cs typeface="Arial"/>
              </a:rPr>
              <a:t>try to </a:t>
            </a:r>
            <a:r>
              <a:rPr sz="1600" spc="-5" dirty="0">
                <a:solidFill>
                  <a:srgbClr val="0077C7"/>
                </a:solidFill>
                <a:latin typeface="Arial"/>
                <a:cs typeface="Arial"/>
              </a:rPr>
              <a:t>improve</a:t>
            </a:r>
            <a:r>
              <a:rPr sz="1600" spc="-30" dirty="0">
                <a:solidFill>
                  <a:srgbClr val="0077C7"/>
                </a:solidFill>
                <a:latin typeface="Arial"/>
                <a:cs typeface="Arial"/>
              </a:rPr>
              <a:t> </a:t>
            </a:r>
            <a:r>
              <a:rPr sz="1600" spc="-5" dirty="0">
                <a:solidFill>
                  <a:srgbClr val="0077C7"/>
                </a:solidFill>
                <a:latin typeface="Arial"/>
                <a:cs typeface="Arial"/>
              </a:rPr>
              <a:t>it.</a:t>
            </a:r>
            <a:endParaRPr sz="1600">
              <a:latin typeface="Arial"/>
              <a:cs typeface="Arial"/>
            </a:endParaRPr>
          </a:p>
        </p:txBody>
      </p:sp>
      <p:sp>
        <p:nvSpPr>
          <p:cNvPr id="3" name="object 3"/>
          <p:cNvSpPr/>
          <p:nvPr/>
        </p:nvSpPr>
        <p:spPr>
          <a:xfrm>
            <a:off x="1097280" y="472440"/>
            <a:ext cx="5758307" cy="1050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2172970" marR="372110" indent="-1797685">
              <a:lnSpc>
                <a:spcPts val="4720"/>
              </a:lnSpc>
              <a:spcBef>
                <a:spcPts val="375"/>
              </a:spcBef>
              <a:tabLst>
                <a:tab pos="1864360" algn="l"/>
                <a:tab pos="2472055" algn="l"/>
                <a:tab pos="3161665" algn="l"/>
                <a:tab pos="4772660" algn="l"/>
              </a:tabLst>
            </a:pPr>
            <a:r>
              <a:rPr spc="45" dirty="0"/>
              <a:t>Prep</a:t>
            </a:r>
            <a:r>
              <a:rPr spc="55" dirty="0"/>
              <a:t>a</a:t>
            </a:r>
            <a:r>
              <a:rPr spc="40" dirty="0"/>
              <a:t>re</a:t>
            </a:r>
            <a:r>
              <a:rPr dirty="0"/>
              <a:t>	</a:t>
            </a:r>
            <a:r>
              <a:rPr spc="30" dirty="0"/>
              <a:t>f</a:t>
            </a:r>
            <a:r>
              <a:rPr spc="45" dirty="0"/>
              <a:t>o</a:t>
            </a:r>
            <a:r>
              <a:rPr spc="30" dirty="0"/>
              <a:t>r</a:t>
            </a:r>
            <a:r>
              <a:rPr dirty="0"/>
              <a:t>	</a:t>
            </a:r>
            <a:r>
              <a:rPr spc="35" dirty="0"/>
              <a:t>th</a:t>
            </a:r>
            <a:r>
              <a:rPr spc="50" dirty="0"/>
              <a:t>e</a:t>
            </a:r>
            <a:r>
              <a:rPr dirty="0"/>
              <a:t>	</a:t>
            </a:r>
            <a:r>
              <a:rPr spc="70" dirty="0"/>
              <a:t>P</a:t>
            </a:r>
            <a:r>
              <a:rPr spc="45" dirty="0"/>
              <a:t>acka</a:t>
            </a:r>
            <a:r>
              <a:rPr spc="55" dirty="0"/>
              <a:t>g</a:t>
            </a:r>
            <a:r>
              <a:rPr spc="50" dirty="0"/>
              <a:t>e</a:t>
            </a:r>
            <a:r>
              <a:rPr dirty="0"/>
              <a:t>	</a:t>
            </a:r>
            <a:r>
              <a:rPr spc="40" dirty="0"/>
              <a:t>Dash  </a:t>
            </a:r>
            <a:r>
              <a:rPr spc="50" dirty="0"/>
              <a:t>Challenge</a:t>
            </a:r>
          </a:p>
        </p:txBody>
      </p:sp>
      <p:sp>
        <p:nvSpPr>
          <p:cNvPr id="3" name="object 3"/>
          <p:cNvSpPr txBox="1"/>
          <p:nvPr/>
        </p:nvSpPr>
        <p:spPr>
          <a:xfrm>
            <a:off x="3093847" y="6102477"/>
            <a:ext cx="176720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Package Dash Preparation</a:t>
            </a:r>
            <a:r>
              <a:rPr sz="900" i="1" spc="5" dirty="0">
                <a:solidFill>
                  <a:srgbClr val="525252"/>
                </a:solidFill>
                <a:latin typeface="Arial"/>
                <a:cs typeface="Arial"/>
              </a:rPr>
              <a:t> </a:t>
            </a:r>
            <a:r>
              <a:rPr sz="900" i="1" spc="-5" dirty="0">
                <a:solidFill>
                  <a:srgbClr val="525252"/>
                </a:solidFill>
                <a:latin typeface="Arial"/>
                <a:cs typeface="Arial"/>
              </a:rPr>
              <a:t>Layout</a:t>
            </a:r>
            <a:endParaRPr sz="900">
              <a:latin typeface="Arial"/>
              <a:cs typeface="Arial"/>
            </a:endParaRPr>
          </a:p>
        </p:txBody>
      </p:sp>
      <p:sp>
        <p:nvSpPr>
          <p:cNvPr id="4" name="object 4"/>
          <p:cNvSpPr txBox="1"/>
          <p:nvPr/>
        </p:nvSpPr>
        <p:spPr>
          <a:xfrm>
            <a:off x="1084884" y="6617589"/>
            <a:ext cx="5770245" cy="261747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Prepare </a:t>
            </a:r>
            <a:r>
              <a:rPr sz="1800" dirty="0">
                <a:solidFill>
                  <a:srgbClr val="0077C7"/>
                </a:solidFill>
                <a:latin typeface="Arial"/>
                <a:cs typeface="Arial"/>
              </a:rPr>
              <a:t>for </a:t>
            </a:r>
            <a:r>
              <a:rPr sz="1800" spc="-5" dirty="0">
                <a:solidFill>
                  <a:srgbClr val="0077C7"/>
                </a:solidFill>
                <a:latin typeface="Arial"/>
                <a:cs typeface="Arial"/>
              </a:rPr>
              <a:t>the Package </a:t>
            </a:r>
            <a:r>
              <a:rPr sz="1800" dirty="0">
                <a:solidFill>
                  <a:srgbClr val="0077C7"/>
                </a:solidFill>
                <a:latin typeface="Arial"/>
                <a:cs typeface="Arial"/>
              </a:rPr>
              <a:t>Dash</a:t>
            </a:r>
            <a:r>
              <a:rPr sz="1800" spc="10" dirty="0">
                <a:solidFill>
                  <a:srgbClr val="0077C7"/>
                </a:solidFill>
                <a:latin typeface="Arial"/>
                <a:cs typeface="Arial"/>
              </a:rPr>
              <a:t> </a:t>
            </a:r>
            <a:r>
              <a:rPr sz="1800" spc="-5" dirty="0">
                <a:solidFill>
                  <a:srgbClr val="0077C7"/>
                </a:solidFill>
                <a:latin typeface="Arial"/>
                <a:cs typeface="Arial"/>
              </a:rPr>
              <a:t>Challenge</a:t>
            </a:r>
            <a:endParaRPr sz="1800">
              <a:latin typeface="Arial"/>
              <a:cs typeface="Arial"/>
            </a:endParaRPr>
          </a:p>
          <a:p>
            <a:pPr marL="12700" marR="5080">
              <a:lnSpc>
                <a:spcPct val="124700"/>
              </a:lnSpc>
              <a:spcBef>
                <a:spcPts val="994"/>
              </a:spcBef>
            </a:pPr>
            <a:r>
              <a:rPr sz="1100" dirty="0">
                <a:solidFill>
                  <a:srgbClr val="525252"/>
                </a:solidFill>
                <a:latin typeface="Arial"/>
                <a:cs typeface="Arial"/>
              </a:rPr>
              <a:t>In </a:t>
            </a:r>
            <a:r>
              <a:rPr sz="1100" spc="-5" dirty="0">
                <a:solidFill>
                  <a:srgbClr val="525252"/>
                </a:solidFill>
                <a:latin typeface="Arial"/>
                <a:cs typeface="Arial"/>
              </a:rPr>
              <a:t>this challenge, you will program your robot </a:t>
            </a:r>
            <a:r>
              <a:rPr sz="1100" dirty="0">
                <a:solidFill>
                  <a:srgbClr val="525252"/>
                </a:solidFill>
                <a:latin typeface="Arial"/>
                <a:cs typeface="Arial"/>
              </a:rPr>
              <a:t>to </a:t>
            </a:r>
            <a:r>
              <a:rPr sz="1100" spc="-5" dirty="0">
                <a:solidFill>
                  <a:srgbClr val="525252"/>
                </a:solidFill>
                <a:latin typeface="Arial"/>
                <a:cs typeface="Arial"/>
              </a:rPr>
              <a:t>pick </a:t>
            </a:r>
            <a:r>
              <a:rPr sz="1100" dirty="0">
                <a:solidFill>
                  <a:srgbClr val="525252"/>
                </a:solidFill>
                <a:latin typeface="Arial"/>
                <a:cs typeface="Arial"/>
              </a:rPr>
              <a:t>up a </a:t>
            </a:r>
            <a:r>
              <a:rPr sz="1100" spc="-5" dirty="0">
                <a:solidFill>
                  <a:srgbClr val="525252"/>
                </a:solidFill>
                <a:latin typeface="Arial"/>
                <a:cs typeface="Arial"/>
              </a:rPr>
              <a:t>package </a:t>
            </a:r>
            <a:r>
              <a:rPr sz="1100" dirty="0">
                <a:solidFill>
                  <a:srgbClr val="525252"/>
                </a:solidFill>
                <a:latin typeface="Arial"/>
                <a:cs typeface="Arial"/>
              </a:rPr>
              <a:t>and </a:t>
            </a:r>
            <a:r>
              <a:rPr sz="1100" spc="-10" dirty="0">
                <a:solidFill>
                  <a:srgbClr val="525252"/>
                </a:solidFill>
                <a:latin typeface="Arial"/>
                <a:cs typeface="Arial"/>
              </a:rPr>
              <a:t>bring </a:t>
            </a:r>
            <a:r>
              <a:rPr sz="1100" spc="-5" dirty="0">
                <a:solidFill>
                  <a:srgbClr val="525252"/>
                </a:solidFill>
                <a:latin typeface="Arial"/>
                <a:cs typeface="Arial"/>
              </a:rPr>
              <a:t>it </a:t>
            </a:r>
            <a:r>
              <a:rPr sz="1100" dirty="0">
                <a:solidFill>
                  <a:srgbClr val="525252"/>
                </a:solidFill>
                <a:latin typeface="Arial"/>
                <a:cs typeface="Arial"/>
              </a:rPr>
              <a:t>to the </a:t>
            </a:r>
            <a:r>
              <a:rPr sz="1100" spc="-5" dirty="0">
                <a:solidFill>
                  <a:srgbClr val="525252"/>
                </a:solidFill>
                <a:latin typeface="Arial"/>
                <a:cs typeface="Arial"/>
              </a:rPr>
              <a:t>Loading  Dock </a:t>
            </a:r>
            <a:r>
              <a:rPr sz="1100" dirty="0">
                <a:solidFill>
                  <a:srgbClr val="525252"/>
                </a:solidFill>
                <a:latin typeface="Arial"/>
                <a:cs typeface="Arial"/>
              </a:rPr>
              <a:t>as </a:t>
            </a:r>
            <a:r>
              <a:rPr sz="1100" spc="-5" dirty="0">
                <a:solidFill>
                  <a:srgbClr val="525252"/>
                </a:solidFill>
                <a:latin typeface="Arial"/>
                <a:cs typeface="Arial"/>
              </a:rPr>
              <a:t>fast </a:t>
            </a:r>
            <a:r>
              <a:rPr sz="1100" dirty="0">
                <a:solidFill>
                  <a:srgbClr val="525252"/>
                </a:solidFill>
                <a:latin typeface="Arial"/>
                <a:cs typeface="Arial"/>
              </a:rPr>
              <a:t>as </a:t>
            </a:r>
            <a:r>
              <a:rPr sz="1100" spc="-5" dirty="0">
                <a:solidFill>
                  <a:srgbClr val="525252"/>
                </a:solidFill>
                <a:latin typeface="Arial"/>
                <a:cs typeface="Arial"/>
              </a:rPr>
              <a:t>possible! </a:t>
            </a:r>
            <a:r>
              <a:rPr sz="1100" dirty="0">
                <a:solidFill>
                  <a:srgbClr val="525252"/>
                </a:solidFill>
                <a:latin typeface="Arial"/>
                <a:cs typeface="Arial"/>
              </a:rPr>
              <a:t>You </a:t>
            </a:r>
            <a:r>
              <a:rPr sz="1100" spc="-10" dirty="0">
                <a:solidFill>
                  <a:srgbClr val="525252"/>
                </a:solidFill>
                <a:latin typeface="Arial"/>
                <a:cs typeface="Arial"/>
              </a:rPr>
              <a:t>will </a:t>
            </a:r>
            <a:r>
              <a:rPr sz="1100" dirty="0">
                <a:solidFill>
                  <a:srgbClr val="525252"/>
                </a:solidFill>
                <a:latin typeface="Arial"/>
                <a:cs typeface="Arial"/>
              </a:rPr>
              <a:t>use the </a:t>
            </a:r>
            <a:r>
              <a:rPr sz="1100" spc="-5" dirty="0">
                <a:solidFill>
                  <a:srgbClr val="525252"/>
                </a:solidFill>
                <a:latin typeface="Arial"/>
                <a:cs typeface="Arial"/>
              </a:rPr>
              <a:t>same skills </a:t>
            </a:r>
            <a:r>
              <a:rPr sz="1100" dirty="0">
                <a:solidFill>
                  <a:srgbClr val="525252"/>
                </a:solidFill>
                <a:latin typeface="Arial"/>
                <a:cs typeface="Arial"/>
              </a:rPr>
              <a:t>that </a:t>
            </a:r>
            <a:r>
              <a:rPr sz="1100" spc="-5" dirty="0">
                <a:solidFill>
                  <a:srgbClr val="525252"/>
                </a:solidFill>
                <a:latin typeface="Arial"/>
                <a:cs typeface="Arial"/>
              </a:rPr>
              <a:t>you </a:t>
            </a:r>
            <a:r>
              <a:rPr sz="1100" dirty="0">
                <a:solidFill>
                  <a:srgbClr val="525252"/>
                </a:solidFill>
                <a:latin typeface="Arial"/>
                <a:cs typeface="Arial"/>
              </a:rPr>
              <a:t>used </a:t>
            </a:r>
            <a:r>
              <a:rPr sz="1100" spc="-5" dirty="0">
                <a:solidFill>
                  <a:srgbClr val="525252"/>
                </a:solidFill>
                <a:latin typeface="Arial"/>
                <a:cs typeface="Arial"/>
              </a:rPr>
              <a:t>in </a:t>
            </a:r>
            <a:r>
              <a:rPr sz="1100" dirty="0">
                <a:solidFill>
                  <a:srgbClr val="525252"/>
                </a:solidFill>
                <a:latin typeface="Arial"/>
                <a:cs typeface="Arial"/>
              </a:rPr>
              <a:t>the </a:t>
            </a:r>
            <a:r>
              <a:rPr sz="1100" spc="-5" dirty="0">
                <a:solidFill>
                  <a:srgbClr val="525252"/>
                </a:solidFill>
                <a:latin typeface="Arial"/>
                <a:cs typeface="Arial"/>
              </a:rPr>
              <a:t>Play </a:t>
            </a:r>
            <a:r>
              <a:rPr sz="1100" dirty="0">
                <a:solidFill>
                  <a:srgbClr val="525252"/>
                </a:solidFill>
                <a:latin typeface="Arial"/>
                <a:cs typeface="Arial"/>
              </a:rPr>
              <a:t>section to  </a:t>
            </a:r>
            <a:r>
              <a:rPr sz="1100" spc="-5" dirty="0">
                <a:solidFill>
                  <a:srgbClr val="525252"/>
                </a:solidFill>
                <a:latin typeface="Arial"/>
                <a:cs typeface="Arial"/>
              </a:rPr>
              <a:t>outline </a:t>
            </a:r>
            <a:r>
              <a:rPr sz="1100" dirty="0">
                <a:solidFill>
                  <a:srgbClr val="525252"/>
                </a:solidFill>
                <a:latin typeface="Arial"/>
                <a:cs typeface="Arial"/>
              </a:rPr>
              <a:t>and </a:t>
            </a:r>
            <a:r>
              <a:rPr sz="1100" spc="-5" dirty="0">
                <a:solidFill>
                  <a:srgbClr val="525252"/>
                </a:solidFill>
                <a:latin typeface="Arial"/>
                <a:cs typeface="Arial"/>
              </a:rPr>
              <a:t>program </a:t>
            </a:r>
            <a:r>
              <a:rPr sz="1100" dirty="0">
                <a:solidFill>
                  <a:srgbClr val="525252"/>
                </a:solidFill>
                <a:latin typeface="Arial"/>
                <a:cs typeface="Arial"/>
              </a:rPr>
              <a:t>a sequence </a:t>
            </a:r>
            <a:r>
              <a:rPr sz="1100" spc="-10" dirty="0">
                <a:solidFill>
                  <a:srgbClr val="525252"/>
                </a:solidFill>
                <a:latin typeface="Arial"/>
                <a:cs typeface="Arial"/>
              </a:rPr>
              <a:t>of </a:t>
            </a:r>
            <a:r>
              <a:rPr sz="1100" spc="-5" dirty="0">
                <a:solidFill>
                  <a:srgbClr val="525252"/>
                </a:solidFill>
                <a:latin typeface="Arial"/>
                <a:cs typeface="Arial"/>
              </a:rPr>
              <a:t>events </a:t>
            </a:r>
            <a:r>
              <a:rPr sz="1100" dirty="0">
                <a:solidFill>
                  <a:srgbClr val="525252"/>
                </a:solidFill>
                <a:latin typeface="Arial"/>
                <a:cs typeface="Arial"/>
              </a:rPr>
              <a:t>to </a:t>
            </a:r>
            <a:r>
              <a:rPr sz="1100" spc="-5" dirty="0">
                <a:solidFill>
                  <a:srgbClr val="525252"/>
                </a:solidFill>
                <a:latin typeface="Arial"/>
                <a:cs typeface="Arial"/>
              </a:rPr>
              <a:t>complete </a:t>
            </a:r>
            <a:r>
              <a:rPr sz="1100" dirty="0">
                <a:solidFill>
                  <a:srgbClr val="525252"/>
                </a:solidFill>
                <a:latin typeface="Arial"/>
                <a:cs typeface="Arial"/>
              </a:rPr>
              <a:t>a </a:t>
            </a:r>
            <a:r>
              <a:rPr sz="1100" spc="-5" dirty="0">
                <a:solidFill>
                  <a:srgbClr val="525252"/>
                </a:solidFill>
                <a:latin typeface="Arial"/>
                <a:cs typeface="Arial"/>
              </a:rPr>
              <a:t>specific</a:t>
            </a:r>
            <a:r>
              <a:rPr sz="1100" spc="10" dirty="0">
                <a:solidFill>
                  <a:srgbClr val="525252"/>
                </a:solidFill>
                <a:latin typeface="Arial"/>
                <a:cs typeface="Arial"/>
              </a:rPr>
              <a:t> </a:t>
            </a:r>
            <a:r>
              <a:rPr sz="1100" spc="-5" dirty="0">
                <a:solidFill>
                  <a:srgbClr val="525252"/>
                </a:solidFill>
                <a:latin typeface="Arial"/>
                <a:cs typeface="Arial"/>
              </a:rPr>
              <a:t>task.</a:t>
            </a:r>
            <a:endParaRPr sz="1100">
              <a:latin typeface="Arial"/>
              <a:cs typeface="Arial"/>
            </a:endParaRPr>
          </a:p>
          <a:p>
            <a:pPr>
              <a:lnSpc>
                <a:spcPct val="100000"/>
              </a:lnSpc>
              <a:spcBef>
                <a:spcPts val="40"/>
              </a:spcBef>
            </a:pPr>
            <a:endParaRPr sz="1400">
              <a:latin typeface="Arial"/>
              <a:cs typeface="Arial"/>
            </a:endParaRPr>
          </a:p>
          <a:p>
            <a:pPr marL="12700" marR="57150">
              <a:lnSpc>
                <a:spcPct val="124100"/>
              </a:lnSpc>
            </a:pPr>
            <a:r>
              <a:rPr sz="1100" dirty="0">
                <a:solidFill>
                  <a:srgbClr val="525252"/>
                </a:solidFill>
                <a:latin typeface="Arial"/>
                <a:cs typeface="Arial"/>
              </a:rPr>
              <a:t>To </a:t>
            </a:r>
            <a:r>
              <a:rPr sz="1100" spc="-5" dirty="0">
                <a:solidFill>
                  <a:srgbClr val="525252"/>
                </a:solidFill>
                <a:latin typeface="Arial"/>
                <a:cs typeface="Arial"/>
              </a:rPr>
              <a:t>successfully </a:t>
            </a:r>
            <a:r>
              <a:rPr sz="1100" dirty="0">
                <a:solidFill>
                  <a:srgbClr val="525252"/>
                </a:solidFill>
                <a:latin typeface="Arial"/>
                <a:cs typeface="Arial"/>
              </a:rPr>
              <a:t>complete this </a:t>
            </a:r>
            <a:r>
              <a:rPr sz="1100" spc="-5" dirty="0">
                <a:solidFill>
                  <a:srgbClr val="525252"/>
                </a:solidFill>
                <a:latin typeface="Arial"/>
                <a:cs typeface="Arial"/>
              </a:rPr>
              <a:t>challenge, you need </a:t>
            </a:r>
            <a:r>
              <a:rPr sz="1100" dirty="0">
                <a:solidFill>
                  <a:srgbClr val="525252"/>
                </a:solidFill>
                <a:latin typeface="Arial"/>
                <a:cs typeface="Arial"/>
              </a:rPr>
              <a:t>to </a:t>
            </a:r>
            <a:r>
              <a:rPr sz="1100" spc="-5" dirty="0">
                <a:solidFill>
                  <a:srgbClr val="525252"/>
                </a:solidFill>
                <a:latin typeface="Arial"/>
                <a:cs typeface="Arial"/>
              </a:rPr>
              <a:t>create </a:t>
            </a:r>
            <a:r>
              <a:rPr sz="1100" dirty="0">
                <a:solidFill>
                  <a:srgbClr val="525252"/>
                </a:solidFill>
                <a:latin typeface="Arial"/>
                <a:cs typeface="Arial"/>
              </a:rPr>
              <a:t>a </a:t>
            </a:r>
            <a:r>
              <a:rPr sz="1100" spc="-5" dirty="0">
                <a:solidFill>
                  <a:srgbClr val="525252"/>
                </a:solidFill>
                <a:latin typeface="Arial"/>
                <a:cs typeface="Arial"/>
              </a:rPr>
              <a:t>project </a:t>
            </a:r>
            <a:r>
              <a:rPr sz="1100" dirty="0">
                <a:solidFill>
                  <a:srgbClr val="525252"/>
                </a:solidFill>
                <a:latin typeface="Arial"/>
                <a:cs typeface="Arial"/>
              </a:rPr>
              <a:t>that </a:t>
            </a:r>
            <a:r>
              <a:rPr sz="1100" spc="-5" dirty="0">
                <a:solidFill>
                  <a:srgbClr val="525252"/>
                </a:solidFill>
                <a:latin typeface="Arial"/>
                <a:cs typeface="Arial"/>
              </a:rPr>
              <a:t>drives </a:t>
            </a:r>
            <a:r>
              <a:rPr sz="1100" dirty="0">
                <a:solidFill>
                  <a:srgbClr val="525252"/>
                </a:solidFill>
                <a:latin typeface="Arial"/>
                <a:cs typeface="Arial"/>
              </a:rPr>
              <a:t>the robot to  a </a:t>
            </a:r>
            <a:r>
              <a:rPr sz="1100" spc="-5" dirty="0">
                <a:solidFill>
                  <a:srgbClr val="525252"/>
                </a:solidFill>
                <a:latin typeface="Arial"/>
                <a:cs typeface="Arial"/>
              </a:rPr>
              <a:t>specific place (the pink squares) in </a:t>
            </a:r>
            <a:r>
              <a:rPr sz="1100" dirty="0">
                <a:solidFill>
                  <a:srgbClr val="525252"/>
                </a:solidFill>
                <a:latin typeface="Arial"/>
                <a:cs typeface="Arial"/>
              </a:rPr>
              <a:t>the </a:t>
            </a:r>
            <a:r>
              <a:rPr sz="1100" spc="-5" dirty="0">
                <a:solidFill>
                  <a:srgbClr val="525252"/>
                </a:solidFill>
                <a:latin typeface="Arial"/>
                <a:cs typeface="Arial"/>
              </a:rPr>
              <a:t>warehouse, </a:t>
            </a:r>
            <a:r>
              <a:rPr sz="1100" dirty="0">
                <a:solidFill>
                  <a:srgbClr val="525252"/>
                </a:solidFill>
                <a:latin typeface="Arial"/>
                <a:cs typeface="Arial"/>
              </a:rPr>
              <a:t>picks up a </a:t>
            </a:r>
            <a:r>
              <a:rPr sz="1100" spc="-5" dirty="0">
                <a:solidFill>
                  <a:srgbClr val="525252"/>
                </a:solidFill>
                <a:latin typeface="Arial"/>
                <a:cs typeface="Arial"/>
              </a:rPr>
              <a:t>package (aluminum can),  </a:t>
            </a:r>
            <a:r>
              <a:rPr sz="1100" dirty="0">
                <a:solidFill>
                  <a:srgbClr val="525252"/>
                </a:solidFill>
                <a:latin typeface="Arial"/>
                <a:cs typeface="Arial"/>
              </a:rPr>
              <a:t>and drop </a:t>
            </a:r>
            <a:r>
              <a:rPr sz="1100" spc="-5" dirty="0">
                <a:solidFill>
                  <a:srgbClr val="525252"/>
                </a:solidFill>
                <a:latin typeface="Arial"/>
                <a:cs typeface="Arial"/>
              </a:rPr>
              <a:t>it onto </a:t>
            </a:r>
            <a:r>
              <a:rPr sz="1100" dirty="0">
                <a:solidFill>
                  <a:srgbClr val="525252"/>
                </a:solidFill>
                <a:latin typeface="Arial"/>
                <a:cs typeface="Arial"/>
              </a:rPr>
              <a:t>the </a:t>
            </a:r>
            <a:r>
              <a:rPr sz="1100" spc="-5" dirty="0">
                <a:solidFill>
                  <a:srgbClr val="525252"/>
                </a:solidFill>
                <a:latin typeface="Arial"/>
                <a:cs typeface="Arial"/>
              </a:rPr>
              <a:t>loading</a:t>
            </a:r>
            <a:r>
              <a:rPr sz="1100" spc="-15" dirty="0">
                <a:solidFill>
                  <a:srgbClr val="525252"/>
                </a:solidFill>
                <a:latin typeface="Arial"/>
                <a:cs typeface="Arial"/>
              </a:rPr>
              <a:t> </a:t>
            </a:r>
            <a:r>
              <a:rPr sz="1100" spc="-5" dirty="0">
                <a:solidFill>
                  <a:srgbClr val="525252"/>
                </a:solidFill>
                <a:latin typeface="Arial"/>
                <a:cs typeface="Arial"/>
              </a:rPr>
              <a:t>dock.</a:t>
            </a:r>
            <a:endParaRPr sz="1100">
              <a:latin typeface="Arial"/>
              <a:cs typeface="Arial"/>
            </a:endParaRPr>
          </a:p>
          <a:p>
            <a:pPr marL="12700" marR="257810">
              <a:lnSpc>
                <a:spcPct val="124500"/>
              </a:lnSpc>
              <a:spcBef>
                <a:spcPts val="820"/>
              </a:spcBef>
            </a:pPr>
            <a:r>
              <a:rPr sz="1100" dirty="0">
                <a:solidFill>
                  <a:srgbClr val="525252"/>
                </a:solidFill>
                <a:latin typeface="Arial"/>
                <a:cs typeface="Arial"/>
              </a:rPr>
              <a:t>Ask </a:t>
            </a:r>
            <a:r>
              <a:rPr sz="1100" spc="-5" dirty="0">
                <a:solidFill>
                  <a:srgbClr val="525252"/>
                </a:solidFill>
                <a:latin typeface="Arial"/>
                <a:cs typeface="Arial"/>
              </a:rPr>
              <a:t>your teacher </a:t>
            </a:r>
            <a:r>
              <a:rPr sz="1100" spc="-10" dirty="0">
                <a:solidFill>
                  <a:srgbClr val="525252"/>
                </a:solidFill>
                <a:latin typeface="Arial"/>
                <a:cs typeface="Arial"/>
              </a:rPr>
              <a:t>if </a:t>
            </a:r>
            <a:r>
              <a:rPr sz="1100" spc="-5" dirty="0">
                <a:solidFill>
                  <a:srgbClr val="525252"/>
                </a:solidFill>
                <a:latin typeface="Arial"/>
                <a:cs typeface="Arial"/>
              </a:rPr>
              <a:t>you </a:t>
            </a:r>
            <a:r>
              <a:rPr sz="1100" spc="-10" dirty="0">
                <a:solidFill>
                  <a:srgbClr val="525252"/>
                </a:solidFill>
                <a:latin typeface="Arial"/>
                <a:cs typeface="Arial"/>
              </a:rPr>
              <a:t>or </a:t>
            </a:r>
            <a:r>
              <a:rPr sz="1100" spc="-5" dirty="0">
                <a:solidFill>
                  <a:srgbClr val="525252"/>
                </a:solidFill>
                <a:latin typeface="Arial"/>
                <a:cs typeface="Arial"/>
              </a:rPr>
              <a:t>your </a:t>
            </a:r>
            <a:r>
              <a:rPr sz="1100" dirty="0">
                <a:solidFill>
                  <a:srgbClr val="525252"/>
                </a:solidFill>
                <a:latin typeface="Arial"/>
                <a:cs typeface="Arial"/>
              </a:rPr>
              <a:t>group </a:t>
            </a:r>
            <a:r>
              <a:rPr sz="1100" spc="-5" dirty="0">
                <a:solidFill>
                  <a:srgbClr val="525252"/>
                </a:solidFill>
                <a:latin typeface="Arial"/>
                <a:cs typeface="Arial"/>
              </a:rPr>
              <a:t>should </a:t>
            </a:r>
            <a:r>
              <a:rPr sz="1100" dirty="0">
                <a:solidFill>
                  <a:srgbClr val="525252"/>
                </a:solidFill>
                <a:latin typeface="Arial"/>
                <a:cs typeface="Arial"/>
              </a:rPr>
              <a:t>set </a:t>
            </a:r>
            <a:r>
              <a:rPr sz="1100" spc="-10" dirty="0">
                <a:solidFill>
                  <a:srgbClr val="525252"/>
                </a:solidFill>
                <a:latin typeface="Arial"/>
                <a:cs typeface="Arial"/>
              </a:rPr>
              <a:t>up </a:t>
            </a:r>
            <a:r>
              <a:rPr sz="1100" dirty="0">
                <a:solidFill>
                  <a:srgbClr val="525252"/>
                </a:solidFill>
                <a:latin typeface="Arial"/>
                <a:cs typeface="Arial"/>
              </a:rPr>
              <a:t>the </a:t>
            </a:r>
            <a:r>
              <a:rPr sz="1100" spc="-5" dirty="0">
                <a:solidFill>
                  <a:srgbClr val="525252"/>
                </a:solidFill>
                <a:latin typeface="Arial"/>
                <a:cs typeface="Arial"/>
              </a:rPr>
              <a:t>Package </a:t>
            </a:r>
            <a:r>
              <a:rPr sz="1100" dirty="0">
                <a:solidFill>
                  <a:srgbClr val="525252"/>
                </a:solidFill>
                <a:latin typeface="Arial"/>
                <a:cs typeface="Arial"/>
              </a:rPr>
              <a:t>Dash </a:t>
            </a:r>
            <a:r>
              <a:rPr sz="1100" spc="-5" dirty="0">
                <a:solidFill>
                  <a:srgbClr val="525252"/>
                </a:solidFill>
                <a:latin typeface="Arial"/>
                <a:cs typeface="Arial"/>
              </a:rPr>
              <a:t>Challenge. Also,  check </a:t>
            </a:r>
            <a:r>
              <a:rPr sz="1100" spc="-10" dirty="0">
                <a:solidFill>
                  <a:srgbClr val="525252"/>
                </a:solidFill>
                <a:latin typeface="Arial"/>
                <a:cs typeface="Arial"/>
              </a:rPr>
              <a:t>with </a:t>
            </a:r>
            <a:r>
              <a:rPr sz="1100" spc="-5" dirty="0">
                <a:solidFill>
                  <a:srgbClr val="525252"/>
                </a:solidFill>
                <a:latin typeface="Arial"/>
                <a:cs typeface="Arial"/>
              </a:rPr>
              <a:t>your teacher </a:t>
            </a:r>
            <a:r>
              <a:rPr sz="1100" dirty="0">
                <a:solidFill>
                  <a:srgbClr val="525252"/>
                </a:solidFill>
                <a:latin typeface="Arial"/>
                <a:cs typeface="Arial"/>
              </a:rPr>
              <a:t>for </a:t>
            </a:r>
            <a:r>
              <a:rPr sz="1100" spc="-5" dirty="0">
                <a:solidFill>
                  <a:srgbClr val="525252"/>
                </a:solidFill>
                <a:latin typeface="Arial"/>
                <a:cs typeface="Arial"/>
              </a:rPr>
              <a:t>which </a:t>
            </a:r>
            <a:r>
              <a:rPr sz="1100" dirty="0">
                <a:solidFill>
                  <a:srgbClr val="525252"/>
                </a:solidFill>
                <a:latin typeface="Arial"/>
                <a:cs typeface="Arial"/>
              </a:rPr>
              <a:t>pink </a:t>
            </a:r>
            <a:r>
              <a:rPr sz="1100" spc="-5" dirty="0">
                <a:solidFill>
                  <a:srgbClr val="525252"/>
                </a:solidFill>
                <a:latin typeface="Arial"/>
                <a:cs typeface="Arial"/>
              </a:rPr>
              <a:t>squared-off area </a:t>
            </a:r>
            <a:r>
              <a:rPr sz="1100" spc="-10" dirty="0">
                <a:solidFill>
                  <a:srgbClr val="525252"/>
                </a:solidFill>
                <a:latin typeface="Arial"/>
                <a:cs typeface="Arial"/>
              </a:rPr>
              <a:t>will </a:t>
            </a:r>
            <a:r>
              <a:rPr sz="1100" spc="-5" dirty="0">
                <a:solidFill>
                  <a:srgbClr val="525252"/>
                </a:solidFill>
                <a:latin typeface="Arial"/>
                <a:cs typeface="Arial"/>
              </a:rPr>
              <a:t>contain </a:t>
            </a:r>
            <a:r>
              <a:rPr sz="1100" dirty="0">
                <a:solidFill>
                  <a:srgbClr val="525252"/>
                </a:solidFill>
                <a:latin typeface="Arial"/>
                <a:cs typeface="Arial"/>
              </a:rPr>
              <a:t>the </a:t>
            </a:r>
            <a:r>
              <a:rPr sz="1100" spc="-5" dirty="0">
                <a:solidFill>
                  <a:srgbClr val="525252"/>
                </a:solidFill>
                <a:latin typeface="Arial"/>
                <a:cs typeface="Arial"/>
              </a:rPr>
              <a:t>package, </a:t>
            </a:r>
            <a:r>
              <a:rPr sz="1100" spc="-10" dirty="0">
                <a:solidFill>
                  <a:srgbClr val="525252"/>
                </a:solidFill>
                <a:latin typeface="Arial"/>
                <a:cs typeface="Arial"/>
              </a:rPr>
              <a:t>or if </a:t>
            </a:r>
            <a:r>
              <a:rPr sz="1100" dirty="0">
                <a:solidFill>
                  <a:srgbClr val="525252"/>
                </a:solidFill>
                <a:latin typeface="Arial"/>
                <a:cs typeface="Arial"/>
              </a:rPr>
              <a:t>the  package </a:t>
            </a:r>
            <a:r>
              <a:rPr sz="1100" spc="-10" dirty="0">
                <a:solidFill>
                  <a:srgbClr val="525252"/>
                </a:solidFill>
                <a:latin typeface="Arial"/>
                <a:cs typeface="Arial"/>
              </a:rPr>
              <a:t>will </a:t>
            </a:r>
            <a:r>
              <a:rPr sz="1100" dirty="0">
                <a:solidFill>
                  <a:srgbClr val="525252"/>
                </a:solidFill>
                <a:latin typeface="Arial"/>
                <a:cs typeface="Arial"/>
              </a:rPr>
              <a:t>be </a:t>
            </a:r>
            <a:r>
              <a:rPr sz="1100" spc="-5" dirty="0">
                <a:solidFill>
                  <a:srgbClr val="525252"/>
                </a:solidFill>
                <a:latin typeface="Arial"/>
                <a:cs typeface="Arial"/>
              </a:rPr>
              <a:t>placed </a:t>
            </a:r>
            <a:r>
              <a:rPr sz="1100" dirty="0">
                <a:solidFill>
                  <a:srgbClr val="525252"/>
                </a:solidFill>
                <a:latin typeface="Arial"/>
                <a:cs typeface="Arial"/>
              </a:rPr>
              <a:t>on the </a:t>
            </a:r>
            <a:r>
              <a:rPr sz="1100" spc="-5" dirty="0">
                <a:solidFill>
                  <a:srgbClr val="525252"/>
                </a:solidFill>
                <a:latin typeface="Arial"/>
                <a:cs typeface="Arial"/>
              </a:rPr>
              <a:t>left pink square </a:t>
            </a:r>
            <a:r>
              <a:rPr sz="1100" spc="-10" dirty="0">
                <a:solidFill>
                  <a:srgbClr val="525252"/>
                </a:solidFill>
                <a:latin typeface="Arial"/>
                <a:cs typeface="Arial"/>
              </a:rPr>
              <a:t>as </a:t>
            </a:r>
            <a:r>
              <a:rPr sz="1100" spc="-5" dirty="0">
                <a:solidFill>
                  <a:srgbClr val="525252"/>
                </a:solidFill>
                <a:latin typeface="Arial"/>
                <a:cs typeface="Arial"/>
              </a:rPr>
              <a:t>shown </a:t>
            </a:r>
            <a:r>
              <a:rPr sz="1100" dirty="0">
                <a:solidFill>
                  <a:srgbClr val="525252"/>
                </a:solidFill>
                <a:latin typeface="Arial"/>
                <a:cs typeface="Arial"/>
              </a:rPr>
              <a:t>in the </a:t>
            </a:r>
            <a:r>
              <a:rPr sz="1100" spc="-5" dirty="0">
                <a:solidFill>
                  <a:srgbClr val="525252"/>
                </a:solidFill>
                <a:latin typeface="Arial"/>
                <a:cs typeface="Arial"/>
              </a:rPr>
              <a:t>layout</a:t>
            </a:r>
            <a:r>
              <a:rPr sz="1100" spc="50" dirty="0">
                <a:solidFill>
                  <a:srgbClr val="525252"/>
                </a:solidFill>
                <a:latin typeface="Arial"/>
                <a:cs typeface="Arial"/>
              </a:rPr>
              <a:t> </a:t>
            </a:r>
            <a:r>
              <a:rPr sz="1100" spc="-5" dirty="0">
                <a:solidFill>
                  <a:srgbClr val="525252"/>
                </a:solidFill>
                <a:latin typeface="Arial"/>
                <a:cs typeface="Arial"/>
              </a:rPr>
              <a:t>above.</a:t>
            </a:r>
            <a:endParaRPr sz="1100">
              <a:latin typeface="Arial"/>
              <a:cs typeface="Arial"/>
            </a:endParaRPr>
          </a:p>
        </p:txBody>
      </p:sp>
      <p:sp>
        <p:nvSpPr>
          <p:cNvPr id="5" name="object 5"/>
          <p:cNvSpPr/>
          <p:nvPr/>
        </p:nvSpPr>
        <p:spPr>
          <a:xfrm>
            <a:off x="1215997" y="2400479"/>
            <a:ext cx="5548164" cy="34187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11567" y="2263013"/>
            <a:ext cx="5769610" cy="3747770"/>
          </a:xfrm>
          <a:custGeom>
            <a:avLst/>
            <a:gdLst/>
            <a:ahLst/>
            <a:cxnLst/>
            <a:rect l="l" t="t" r="r" b="b"/>
            <a:pathLst>
              <a:path w="5769609" h="3747770">
                <a:moveTo>
                  <a:pt x="0" y="3747769"/>
                </a:moveTo>
                <a:lnTo>
                  <a:pt x="5769483" y="3747769"/>
                </a:lnTo>
                <a:lnTo>
                  <a:pt x="5769483" y="0"/>
                </a:lnTo>
                <a:lnTo>
                  <a:pt x="0" y="0"/>
                </a:lnTo>
                <a:lnTo>
                  <a:pt x="0" y="374776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603605"/>
            <a:ext cx="5601970" cy="2360930"/>
          </a:xfrm>
          <a:prstGeom prst="rect">
            <a:avLst/>
          </a:prstGeom>
        </p:spPr>
        <p:txBody>
          <a:bodyPr vert="horz" wrap="square" lIns="0" tIns="12700" rIns="0" bIns="0" rtlCol="0">
            <a:spAutoFit/>
          </a:bodyPr>
          <a:lstStyle/>
          <a:p>
            <a:pPr marL="12700" marR="5080">
              <a:lnSpc>
                <a:spcPct val="123600"/>
              </a:lnSpc>
              <a:spcBef>
                <a:spcPts val="100"/>
              </a:spcBef>
            </a:pPr>
            <a:r>
              <a:rPr sz="1100" dirty="0">
                <a:solidFill>
                  <a:srgbClr val="525252"/>
                </a:solidFill>
                <a:latin typeface="Arial"/>
                <a:cs typeface="Arial"/>
              </a:rPr>
              <a:t>When the </a:t>
            </a:r>
            <a:r>
              <a:rPr sz="1100" spc="-5" dirty="0">
                <a:solidFill>
                  <a:srgbClr val="525252"/>
                </a:solidFill>
                <a:latin typeface="Arial"/>
                <a:cs typeface="Arial"/>
              </a:rPr>
              <a:t>Challenge field </a:t>
            </a:r>
            <a:r>
              <a:rPr sz="1100" dirty="0">
                <a:solidFill>
                  <a:srgbClr val="525252"/>
                </a:solidFill>
                <a:latin typeface="Arial"/>
                <a:cs typeface="Arial"/>
              </a:rPr>
              <a:t>is </a:t>
            </a:r>
            <a:r>
              <a:rPr sz="1100" spc="-5" dirty="0">
                <a:solidFill>
                  <a:srgbClr val="525252"/>
                </a:solidFill>
                <a:latin typeface="Arial"/>
                <a:cs typeface="Arial"/>
              </a:rPr>
              <a:t>ready, you should </a:t>
            </a:r>
            <a:r>
              <a:rPr sz="1100" dirty="0">
                <a:solidFill>
                  <a:srgbClr val="525252"/>
                </a:solidFill>
                <a:latin typeface="Arial"/>
                <a:cs typeface="Arial"/>
              </a:rPr>
              <a:t>measure </a:t>
            </a:r>
            <a:r>
              <a:rPr sz="1100" spc="-5" dirty="0">
                <a:solidFill>
                  <a:srgbClr val="525252"/>
                </a:solidFill>
                <a:latin typeface="Arial"/>
                <a:cs typeface="Arial"/>
              </a:rPr>
              <a:t>all </a:t>
            </a:r>
            <a:r>
              <a:rPr sz="1100" spc="-10" dirty="0">
                <a:solidFill>
                  <a:srgbClr val="525252"/>
                </a:solidFill>
                <a:latin typeface="Arial"/>
                <a:cs typeface="Arial"/>
              </a:rPr>
              <a:t>of </a:t>
            </a:r>
            <a:r>
              <a:rPr sz="1100" dirty="0">
                <a:solidFill>
                  <a:srgbClr val="525252"/>
                </a:solidFill>
                <a:latin typeface="Arial"/>
                <a:cs typeface="Arial"/>
              </a:rPr>
              <a:t>the </a:t>
            </a:r>
            <a:r>
              <a:rPr sz="1100" spc="-10" dirty="0">
                <a:solidFill>
                  <a:srgbClr val="525252"/>
                </a:solidFill>
                <a:latin typeface="Arial"/>
                <a:cs typeface="Arial"/>
              </a:rPr>
              <a:t>driving </a:t>
            </a:r>
            <a:r>
              <a:rPr sz="1100" dirty="0">
                <a:solidFill>
                  <a:srgbClr val="525252"/>
                </a:solidFill>
                <a:latin typeface="Arial"/>
                <a:cs typeface="Arial"/>
              </a:rPr>
              <a:t>distances and the  diameter </a:t>
            </a:r>
            <a:r>
              <a:rPr sz="1100" spc="-10" dirty="0">
                <a:solidFill>
                  <a:srgbClr val="525252"/>
                </a:solidFill>
                <a:latin typeface="Arial"/>
                <a:cs typeface="Arial"/>
              </a:rPr>
              <a:t>of </a:t>
            </a:r>
            <a:r>
              <a:rPr sz="1100" dirty="0">
                <a:solidFill>
                  <a:srgbClr val="525252"/>
                </a:solidFill>
                <a:latin typeface="Arial"/>
                <a:cs typeface="Arial"/>
              </a:rPr>
              <a:t>the can so </a:t>
            </a:r>
            <a:r>
              <a:rPr sz="1100" spc="-5" dirty="0">
                <a:solidFill>
                  <a:srgbClr val="525252"/>
                </a:solidFill>
                <a:latin typeface="Arial"/>
                <a:cs typeface="Arial"/>
              </a:rPr>
              <a:t>that you </a:t>
            </a:r>
            <a:r>
              <a:rPr sz="1100" dirty="0">
                <a:solidFill>
                  <a:srgbClr val="525252"/>
                </a:solidFill>
                <a:latin typeface="Arial"/>
                <a:cs typeface="Arial"/>
              </a:rPr>
              <a:t>can precisely </a:t>
            </a:r>
            <a:r>
              <a:rPr sz="1100" spc="-5" dirty="0">
                <a:solidFill>
                  <a:srgbClr val="525252"/>
                </a:solidFill>
                <a:latin typeface="Arial"/>
                <a:cs typeface="Arial"/>
              </a:rPr>
              <a:t>plan </a:t>
            </a:r>
            <a:r>
              <a:rPr sz="1100" dirty="0">
                <a:solidFill>
                  <a:srgbClr val="525252"/>
                </a:solidFill>
                <a:latin typeface="Arial"/>
                <a:cs typeface="Arial"/>
              </a:rPr>
              <a:t>and</a:t>
            </a:r>
            <a:r>
              <a:rPr sz="1100" spc="-20" dirty="0">
                <a:solidFill>
                  <a:srgbClr val="525252"/>
                </a:solidFill>
                <a:latin typeface="Arial"/>
                <a:cs typeface="Arial"/>
              </a:rPr>
              <a:t> </a:t>
            </a:r>
            <a:r>
              <a:rPr sz="1100" spc="-5" dirty="0">
                <a:solidFill>
                  <a:srgbClr val="525252"/>
                </a:solidFill>
                <a:latin typeface="Arial"/>
                <a:cs typeface="Arial"/>
              </a:rPr>
              <a:t>program.</a:t>
            </a:r>
            <a:endParaRPr sz="1100">
              <a:latin typeface="Arial"/>
              <a:cs typeface="Arial"/>
            </a:endParaRPr>
          </a:p>
          <a:p>
            <a:pPr>
              <a:lnSpc>
                <a:spcPct val="100000"/>
              </a:lnSpc>
              <a:spcBef>
                <a:spcPts val="45"/>
              </a:spcBef>
            </a:pPr>
            <a:endParaRPr sz="950">
              <a:latin typeface="Arial"/>
              <a:cs typeface="Arial"/>
            </a:endParaRPr>
          </a:p>
          <a:p>
            <a:pPr marL="12700">
              <a:lnSpc>
                <a:spcPct val="100000"/>
              </a:lnSpc>
              <a:spcBef>
                <a:spcPts val="5"/>
              </a:spcBef>
            </a:pPr>
            <a:r>
              <a:rPr sz="1100" dirty="0">
                <a:solidFill>
                  <a:srgbClr val="525252"/>
                </a:solidFill>
                <a:latin typeface="Arial"/>
                <a:cs typeface="Arial"/>
              </a:rPr>
              <a:t>To </a:t>
            </a:r>
            <a:r>
              <a:rPr sz="1100" spc="-5" dirty="0">
                <a:solidFill>
                  <a:srgbClr val="525252"/>
                </a:solidFill>
                <a:latin typeface="Arial"/>
                <a:cs typeface="Arial"/>
              </a:rPr>
              <a:t>complete </a:t>
            </a:r>
            <a:r>
              <a:rPr sz="1100" dirty="0">
                <a:solidFill>
                  <a:srgbClr val="525252"/>
                </a:solidFill>
                <a:latin typeface="Arial"/>
                <a:cs typeface="Arial"/>
              </a:rPr>
              <a:t>the </a:t>
            </a:r>
            <a:r>
              <a:rPr sz="1100" spc="-5" dirty="0">
                <a:solidFill>
                  <a:srgbClr val="525252"/>
                </a:solidFill>
                <a:latin typeface="Arial"/>
                <a:cs typeface="Arial"/>
              </a:rPr>
              <a:t>challenge you will</a:t>
            </a:r>
            <a:r>
              <a:rPr sz="1100" spc="-15" dirty="0">
                <a:solidFill>
                  <a:srgbClr val="525252"/>
                </a:solidFill>
                <a:latin typeface="Arial"/>
                <a:cs typeface="Arial"/>
              </a:rPr>
              <a:t> </a:t>
            </a:r>
            <a:r>
              <a:rPr sz="1100" spc="-5" dirty="0">
                <a:solidFill>
                  <a:srgbClr val="525252"/>
                </a:solidFill>
                <a:latin typeface="Arial"/>
                <a:cs typeface="Arial"/>
              </a:rPr>
              <a:t>need:</a:t>
            </a:r>
            <a:endParaRPr sz="1100">
              <a:latin typeface="Arial"/>
              <a:cs typeface="Arial"/>
            </a:endParaRPr>
          </a:p>
          <a:p>
            <a:pPr marL="184785" indent="-172720">
              <a:lnSpc>
                <a:spcPct val="100000"/>
              </a:lnSpc>
              <a:spcBef>
                <a:spcPts val="800"/>
              </a:spcBef>
              <a:buClr>
                <a:srgbClr val="000000"/>
              </a:buClr>
              <a:buFont typeface="Symbol"/>
              <a:buChar char=""/>
              <a:tabLst>
                <a:tab pos="185420" algn="l"/>
              </a:tabLst>
            </a:pPr>
            <a:r>
              <a:rPr sz="1100" dirty="0">
                <a:solidFill>
                  <a:srgbClr val="525252"/>
                </a:solidFill>
                <a:latin typeface="Arial"/>
                <a:cs typeface="Arial"/>
              </a:rPr>
              <a:t>4 x 8 feet </a:t>
            </a:r>
            <a:r>
              <a:rPr sz="1100" spc="-10" dirty="0">
                <a:solidFill>
                  <a:srgbClr val="525252"/>
                </a:solidFill>
                <a:latin typeface="Arial"/>
                <a:cs typeface="Arial"/>
              </a:rPr>
              <a:t>or </a:t>
            </a:r>
            <a:r>
              <a:rPr sz="1100" spc="-5" dirty="0">
                <a:solidFill>
                  <a:srgbClr val="525252"/>
                </a:solidFill>
                <a:latin typeface="Arial"/>
                <a:cs typeface="Arial"/>
              </a:rPr>
              <a:t>1.22 </a:t>
            </a:r>
            <a:r>
              <a:rPr sz="1100" dirty="0">
                <a:solidFill>
                  <a:srgbClr val="525252"/>
                </a:solidFill>
                <a:latin typeface="Arial"/>
                <a:cs typeface="Arial"/>
              </a:rPr>
              <a:t>x 2.44 m open</a:t>
            </a:r>
            <a:r>
              <a:rPr sz="1100" spc="-30" dirty="0">
                <a:solidFill>
                  <a:srgbClr val="525252"/>
                </a:solidFill>
                <a:latin typeface="Arial"/>
                <a:cs typeface="Arial"/>
              </a:rPr>
              <a:t> </a:t>
            </a:r>
            <a:r>
              <a:rPr sz="1100" dirty="0">
                <a:solidFill>
                  <a:srgbClr val="525252"/>
                </a:solidFill>
                <a:latin typeface="Arial"/>
                <a:cs typeface="Arial"/>
              </a:rPr>
              <a:t>area</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spc="-5" dirty="0">
                <a:solidFill>
                  <a:srgbClr val="525252"/>
                </a:solidFill>
                <a:latin typeface="Arial"/>
                <a:cs typeface="Arial"/>
              </a:rPr>
              <a:t>Optional: </a:t>
            </a:r>
            <a:r>
              <a:rPr sz="1100" spc="-5" dirty="0">
                <a:solidFill>
                  <a:srgbClr val="525252"/>
                </a:solidFill>
                <a:latin typeface="Arial"/>
                <a:cs typeface="Arial"/>
                <a:hlinkClick r:id="rId2"/>
              </a:rPr>
              <a:t>VIQC Field</a:t>
            </a:r>
            <a:endParaRPr sz="1100">
              <a:latin typeface="Arial"/>
              <a:cs typeface="Arial"/>
            </a:endParaRPr>
          </a:p>
          <a:p>
            <a:pPr marL="184785" indent="-172720">
              <a:lnSpc>
                <a:spcPct val="100000"/>
              </a:lnSpc>
              <a:spcBef>
                <a:spcPts val="795"/>
              </a:spcBef>
              <a:buClr>
                <a:srgbClr val="000000"/>
              </a:buClr>
              <a:buFont typeface="Symbol"/>
              <a:buChar char=""/>
              <a:tabLst>
                <a:tab pos="185420" algn="l"/>
              </a:tabLst>
            </a:pPr>
            <a:r>
              <a:rPr sz="1100" spc="-5" dirty="0">
                <a:solidFill>
                  <a:srgbClr val="525252"/>
                </a:solidFill>
                <a:latin typeface="Arial"/>
                <a:cs typeface="Arial"/>
              </a:rPr>
              <a:t>Roll </a:t>
            </a:r>
            <a:r>
              <a:rPr sz="1100" dirty="0">
                <a:solidFill>
                  <a:srgbClr val="525252"/>
                </a:solidFill>
                <a:latin typeface="Arial"/>
                <a:cs typeface="Arial"/>
              </a:rPr>
              <a:t>of</a:t>
            </a:r>
            <a:r>
              <a:rPr sz="1100" spc="5" dirty="0">
                <a:solidFill>
                  <a:srgbClr val="525252"/>
                </a:solidFill>
                <a:latin typeface="Arial"/>
                <a:cs typeface="Arial"/>
              </a:rPr>
              <a:t> </a:t>
            </a:r>
            <a:r>
              <a:rPr sz="1100" dirty="0">
                <a:solidFill>
                  <a:srgbClr val="525252"/>
                </a:solidFill>
                <a:latin typeface="Arial"/>
                <a:cs typeface="Arial"/>
              </a:rPr>
              <a:t>tape</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3 aluminum</a:t>
            </a:r>
            <a:r>
              <a:rPr sz="1100" spc="-10" dirty="0">
                <a:solidFill>
                  <a:srgbClr val="525252"/>
                </a:solidFill>
                <a:latin typeface="Arial"/>
                <a:cs typeface="Arial"/>
              </a:rPr>
              <a:t> </a:t>
            </a:r>
            <a:r>
              <a:rPr sz="1100" dirty="0">
                <a:solidFill>
                  <a:srgbClr val="525252"/>
                </a:solidFill>
                <a:latin typeface="Arial"/>
                <a:cs typeface="Arial"/>
              </a:rPr>
              <a:t>cans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A </a:t>
            </a:r>
            <a:r>
              <a:rPr sz="1100" spc="-5" dirty="0">
                <a:solidFill>
                  <a:srgbClr val="525252"/>
                </a:solidFill>
                <a:latin typeface="Arial"/>
                <a:cs typeface="Arial"/>
              </a:rPr>
              <a:t>ruler </a:t>
            </a:r>
            <a:r>
              <a:rPr sz="1100" dirty="0">
                <a:solidFill>
                  <a:srgbClr val="525252"/>
                </a:solidFill>
                <a:latin typeface="Arial"/>
                <a:cs typeface="Arial"/>
              </a:rPr>
              <a:t>or </a:t>
            </a:r>
            <a:r>
              <a:rPr sz="1100" spc="-5" dirty="0">
                <a:solidFill>
                  <a:srgbClr val="525252"/>
                </a:solidFill>
                <a:latin typeface="Arial"/>
                <a:cs typeface="Arial"/>
              </a:rPr>
              <a:t>meter stick </a:t>
            </a:r>
            <a:r>
              <a:rPr sz="1100" dirty="0">
                <a:solidFill>
                  <a:srgbClr val="525252"/>
                </a:solidFill>
                <a:latin typeface="Arial"/>
                <a:cs typeface="Arial"/>
              </a:rPr>
              <a:t>to measure</a:t>
            </a:r>
            <a:r>
              <a:rPr sz="1100" spc="-25" dirty="0">
                <a:solidFill>
                  <a:srgbClr val="525252"/>
                </a:solidFill>
                <a:latin typeface="Arial"/>
                <a:cs typeface="Arial"/>
              </a:rPr>
              <a:t> </a:t>
            </a:r>
            <a:r>
              <a:rPr sz="1100" spc="-5" dirty="0">
                <a:solidFill>
                  <a:srgbClr val="525252"/>
                </a:solidFill>
                <a:latin typeface="Arial"/>
                <a:cs typeface="Arial"/>
              </a:rPr>
              <a:t>distances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Stopwatch</a:t>
            </a:r>
            <a:endParaRPr sz="11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1982470" marR="257175" indent="-1721485">
              <a:lnSpc>
                <a:spcPts val="4720"/>
              </a:lnSpc>
              <a:spcBef>
                <a:spcPts val="375"/>
              </a:spcBef>
              <a:tabLst>
                <a:tab pos="1691005" algn="l"/>
                <a:tab pos="2875280" algn="l"/>
                <a:tab pos="3323590" algn="l"/>
                <a:tab pos="4114165" algn="l"/>
                <a:tab pos="5335905" algn="l"/>
              </a:tabLst>
            </a:pPr>
            <a:r>
              <a:rPr spc="45" dirty="0"/>
              <a:t>Design</a:t>
            </a:r>
            <a:r>
              <a:rPr spc="25" dirty="0"/>
              <a:t>,</a:t>
            </a:r>
            <a:r>
              <a:rPr dirty="0"/>
              <a:t>	</a:t>
            </a:r>
            <a:r>
              <a:rPr spc="45" dirty="0"/>
              <a:t>Develop</a:t>
            </a:r>
            <a:r>
              <a:rPr spc="25" dirty="0"/>
              <a:t>,</a:t>
            </a:r>
            <a:r>
              <a:rPr dirty="0"/>
              <a:t>	</a:t>
            </a:r>
            <a:r>
              <a:rPr spc="45" dirty="0"/>
              <a:t>an</a:t>
            </a:r>
            <a:r>
              <a:rPr spc="50" dirty="0"/>
              <a:t>d</a:t>
            </a:r>
            <a:r>
              <a:rPr dirty="0"/>
              <a:t>	</a:t>
            </a:r>
            <a:r>
              <a:rPr spc="20" dirty="0"/>
              <a:t>I</a:t>
            </a:r>
            <a:r>
              <a:rPr spc="35" dirty="0"/>
              <a:t>terat</a:t>
            </a:r>
            <a:r>
              <a:rPr spc="50" dirty="0"/>
              <a:t>e</a:t>
            </a:r>
            <a:r>
              <a:rPr dirty="0"/>
              <a:t>	</a:t>
            </a:r>
            <a:r>
              <a:rPr spc="60" dirty="0"/>
              <a:t>o</a:t>
            </a:r>
            <a:r>
              <a:rPr spc="35" dirty="0"/>
              <a:t>n  </a:t>
            </a:r>
            <a:r>
              <a:rPr spc="40" dirty="0"/>
              <a:t>your	</a:t>
            </a:r>
            <a:r>
              <a:rPr spc="45" dirty="0"/>
              <a:t>Project</a:t>
            </a:r>
          </a:p>
        </p:txBody>
      </p:sp>
      <p:sp>
        <p:nvSpPr>
          <p:cNvPr id="3" name="object 3"/>
          <p:cNvSpPr txBox="1"/>
          <p:nvPr/>
        </p:nvSpPr>
        <p:spPr>
          <a:xfrm>
            <a:off x="1084884" y="2224785"/>
            <a:ext cx="5772785" cy="3522979"/>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525252"/>
                </a:solidFill>
                <a:latin typeface="Arial"/>
                <a:cs typeface="Arial"/>
              </a:rPr>
              <a:t>Follow </a:t>
            </a:r>
            <a:r>
              <a:rPr sz="1100" dirty="0">
                <a:solidFill>
                  <a:srgbClr val="525252"/>
                </a:solidFill>
                <a:latin typeface="Arial"/>
                <a:cs typeface="Arial"/>
              </a:rPr>
              <a:t>the </a:t>
            </a:r>
            <a:r>
              <a:rPr sz="1100" spc="-5" dirty="0">
                <a:solidFill>
                  <a:srgbClr val="525252"/>
                </a:solidFill>
                <a:latin typeface="Arial"/>
                <a:cs typeface="Arial"/>
              </a:rPr>
              <a:t>steps below </a:t>
            </a:r>
            <a:r>
              <a:rPr sz="1100" dirty="0">
                <a:solidFill>
                  <a:srgbClr val="525252"/>
                </a:solidFill>
                <a:latin typeface="Arial"/>
                <a:cs typeface="Arial"/>
              </a:rPr>
              <a:t>as </a:t>
            </a:r>
            <a:r>
              <a:rPr sz="1100" spc="-5" dirty="0">
                <a:solidFill>
                  <a:srgbClr val="525252"/>
                </a:solidFill>
                <a:latin typeface="Arial"/>
                <a:cs typeface="Arial"/>
              </a:rPr>
              <a:t>you create your</a:t>
            </a:r>
            <a:r>
              <a:rPr sz="1100" spc="5" dirty="0">
                <a:solidFill>
                  <a:srgbClr val="525252"/>
                </a:solidFill>
                <a:latin typeface="Arial"/>
                <a:cs typeface="Arial"/>
              </a:rPr>
              <a:t> </a:t>
            </a:r>
            <a:r>
              <a:rPr sz="1100" spc="-5" dirty="0">
                <a:solidFill>
                  <a:srgbClr val="525252"/>
                </a:solidFill>
                <a:latin typeface="Arial"/>
                <a:cs typeface="Arial"/>
              </a:rPr>
              <a:t>project:</a:t>
            </a:r>
            <a:endParaRPr sz="1100">
              <a:latin typeface="Arial"/>
              <a:cs typeface="Arial"/>
            </a:endParaRPr>
          </a:p>
          <a:p>
            <a:pPr>
              <a:lnSpc>
                <a:spcPct val="100000"/>
              </a:lnSpc>
              <a:spcBef>
                <a:spcPts val="50"/>
              </a:spcBef>
            </a:pPr>
            <a:endParaRPr sz="1000">
              <a:latin typeface="Arial"/>
              <a:cs typeface="Arial"/>
            </a:endParaRPr>
          </a:p>
          <a:p>
            <a:pPr marL="184785" indent="-172720">
              <a:lnSpc>
                <a:spcPct val="100000"/>
              </a:lnSpc>
              <a:spcBef>
                <a:spcPts val="5"/>
              </a:spcBef>
              <a:buClr>
                <a:srgbClr val="000000"/>
              </a:buClr>
              <a:buFont typeface="Symbol"/>
              <a:buChar char=""/>
              <a:tabLst>
                <a:tab pos="185420" algn="l"/>
              </a:tabLst>
            </a:pPr>
            <a:r>
              <a:rPr sz="1100" spc="-5" dirty="0">
                <a:solidFill>
                  <a:srgbClr val="525252"/>
                </a:solidFill>
                <a:latin typeface="Arial"/>
                <a:cs typeface="Arial"/>
              </a:rPr>
              <a:t>Plan </a:t>
            </a:r>
            <a:r>
              <a:rPr sz="1100" dirty="0">
                <a:solidFill>
                  <a:srgbClr val="525252"/>
                </a:solidFill>
                <a:latin typeface="Arial"/>
                <a:cs typeface="Arial"/>
              </a:rPr>
              <a:t>out the </a:t>
            </a:r>
            <a:r>
              <a:rPr sz="1100" spc="-5" dirty="0">
                <a:solidFill>
                  <a:srgbClr val="525252"/>
                </a:solidFill>
                <a:latin typeface="Arial"/>
                <a:cs typeface="Arial"/>
              </a:rPr>
              <a:t>path you want </a:t>
            </a:r>
            <a:r>
              <a:rPr sz="1100" dirty="0">
                <a:solidFill>
                  <a:srgbClr val="525252"/>
                </a:solidFill>
                <a:latin typeface="Arial"/>
                <a:cs typeface="Arial"/>
              </a:rPr>
              <a:t>to </a:t>
            </a:r>
            <a:r>
              <a:rPr sz="1100" spc="-5" dirty="0">
                <a:solidFill>
                  <a:srgbClr val="525252"/>
                </a:solidFill>
                <a:latin typeface="Arial"/>
                <a:cs typeface="Arial"/>
              </a:rPr>
              <a:t>program your robot </a:t>
            </a:r>
            <a:r>
              <a:rPr sz="1100" dirty="0">
                <a:solidFill>
                  <a:srgbClr val="525252"/>
                </a:solidFill>
                <a:latin typeface="Arial"/>
                <a:cs typeface="Arial"/>
              </a:rPr>
              <a:t>to take </a:t>
            </a:r>
            <a:r>
              <a:rPr sz="1100" spc="-5" dirty="0">
                <a:solidFill>
                  <a:srgbClr val="525252"/>
                </a:solidFill>
                <a:latin typeface="Arial"/>
                <a:cs typeface="Arial"/>
              </a:rPr>
              <a:t>using drawings and</a:t>
            </a:r>
            <a:r>
              <a:rPr sz="1100" spc="85" dirty="0">
                <a:solidFill>
                  <a:srgbClr val="525252"/>
                </a:solidFill>
                <a:latin typeface="Arial"/>
                <a:cs typeface="Arial"/>
              </a:rPr>
              <a:t> </a:t>
            </a:r>
            <a:r>
              <a:rPr sz="1100" spc="-5" dirty="0">
                <a:solidFill>
                  <a:srgbClr val="525252"/>
                </a:solidFill>
                <a:latin typeface="Arial"/>
                <a:cs typeface="Arial"/>
              </a:rPr>
              <a:t>pseudocode.</a:t>
            </a:r>
            <a:endParaRPr sz="1100">
              <a:latin typeface="Arial"/>
              <a:cs typeface="Arial"/>
            </a:endParaRPr>
          </a:p>
          <a:p>
            <a:pPr marL="184785" indent="-172720">
              <a:lnSpc>
                <a:spcPct val="100000"/>
              </a:lnSpc>
              <a:spcBef>
                <a:spcPts val="815"/>
              </a:spcBef>
              <a:buClr>
                <a:srgbClr val="000000"/>
              </a:buClr>
              <a:buFont typeface="Symbol"/>
              <a:buChar char=""/>
              <a:tabLst>
                <a:tab pos="185420" algn="l"/>
              </a:tabLst>
            </a:pPr>
            <a:r>
              <a:rPr sz="1100" spc="-5" dirty="0">
                <a:solidFill>
                  <a:srgbClr val="525252"/>
                </a:solidFill>
                <a:latin typeface="Arial"/>
                <a:cs typeface="Arial"/>
              </a:rPr>
              <a:t>Use </a:t>
            </a:r>
            <a:r>
              <a:rPr sz="1100" dirty="0">
                <a:solidFill>
                  <a:srgbClr val="525252"/>
                </a:solidFill>
                <a:latin typeface="Arial"/>
                <a:cs typeface="Arial"/>
              </a:rPr>
              <a:t>the pseudocode </a:t>
            </a:r>
            <a:r>
              <a:rPr sz="1100" spc="-5" dirty="0">
                <a:solidFill>
                  <a:srgbClr val="525252"/>
                </a:solidFill>
                <a:latin typeface="Arial"/>
                <a:cs typeface="Arial"/>
              </a:rPr>
              <a:t>you created in </a:t>
            </a:r>
            <a:r>
              <a:rPr sz="1100" dirty="0">
                <a:solidFill>
                  <a:srgbClr val="525252"/>
                </a:solidFill>
                <a:latin typeface="Arial"/>
                <a:cs typeface="Arial"/>
              </a:rPr>
              <a:t>the </a:t>
            </a:r>
            <a:r>
              <a:rPr sz="1100" spc="-5" dirty="0">
                <a:solidFill>
                  <a:srgbClr val="525252"/>
                </a:solidFill>
                <a:latin typeface="Arial"/>
                <a:cs typeface="Arial"/>
              </a:rPr>
              <a:t>Play </a:t>
            </a:r>
            <a:r>
              <a:rPr sz="1100" dirty="0">
                <a:solidFill>
                  <a:srgbClr val="525252"/>
                </a:solidFill>
                <a:latin typeface="Arial"/>
                <a:cs typeface="Arial"/>
              </a:rPr>
              <a:t>section to </a:t>
            </a:r>
            <a:r>
              <a:rPr sz="1100" spc="-5" dirty="0">
                <a:solidFill>
                  <a:srgbClr val="525252"/>
                </a:solidFill>
                <a:latin typeface="Arial"/>
                <a:cs typeface="Arial"/>
              </a:rPr>
              <a:t>develop your </a:t>
            </a:r>
            <a:r>
              <a:rPr sz="1100" dirty="0">
                <a:solidFill>
                  <a:srgbClr val="525252"/>
                </a:solidFill>
                <a:latin typeface="Arial"/>
                <a:cs typeface="Arial"/>
              </a:rPr>
              <a:t>project </a:t>
            </a:r>
            <a:r>
              <a:rPr sz="1100" spc="-5" dirty="0">
                <a:solidFill>
                  <a:srgbClr val="525252"/>
                </a:solidFill>
                <a:latin typeface="Arial"/>
                <a:cs typeface="Arial"/>
              </a:rPr>
              <a:t>using</a:t>
            </a:r>
            <a:r>
              <a:rPr sz="1100" spc="20" dirty="0">
                <a:solidFill>
                  <a:srgbClr val="525252"/>
                </a:solidFill>
                <a:latin typeface="Arial"/>
                <a:cs typeface="Arial"/>
              </a:rPr>
              <a:t> </a:t>
            </a:r>
            <a:r>
              <a:rPr sz="1100" dirty="0">
                <a:solidFill>
                  <a:srgbClr val="525252"/>
                </a:solidFill>
                <a:latin typeface="Arial"/>
                <a:cs typeface="Arial"/>
              </a:rPr>
              <a:t>blocks.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Test your project often and iterate </a:t>
            </a:r>
            <a:r>
              <a:rPr sz="1100" dirty="0">
                <a:solidFill>
                  <a:srgbClr val="525252"/>
                </a:solidFill>
                <a:latin typeface="Arial"/>
                <a:cs typeface="Arial"/>
              </a:rPr>
              <a:t>on </a:t>
            </a:r>
            <a:r>
              <a:rPr sz="1100" spc="-5" dirty="0">
                <a:solidFill>
                  <a:srgbClr val="525252"/>
                </a:solidFill>
                <a:latin typeface="Arial"/>
                <a:cs typeface="Arial"/>
              </a:rPr>
              <a:t>it using what you learned from your</a:t>
            </a:r>
            <a:r>
              <a:rPr sz="1100" spc="125" dirty="0">
                <a:solidFill>
                  <a:srgbClr val="525252"/>
                </a:solidFill>
                <a:latin typeface="Arial"/>
                <a:cs typeface="Arial"/>
              </a:rPr>
              <a:t> </a:t>
            </a:r>
            <a:r>
              <a:rPr sz="1100" spc="-5" dirty="0">
                <a:solidFill>
                  <a:srgbClr val="525252"/>
                </a:solidFill>
                <a:latin typeface="Arial"/>
                <a:cs typeface="Arial"/>
              </a:rPr>
              <a:t>testing.</a:t>
            </a:r>
            <a:endParaRPr sz="1100">
              <a:latin typeface="Arial"/>
              <a:cs typeface="Arial"/>
            </a:endParaRPr>
          </a:p>
          <a:p>
            <a:pPr marL="12700" marR="158115">
              <a:lnSpc>
                <a:spcPct val="123600"/>
              </a:lnSpc>
              <a:spcBef>
                <a:spcPts val="1019"/>
              </a:spcBef>
            </a:pPr>
            <a:r>
              <a:rPr sz="1100" spc="-5" dirty="0">
                <a:solidFill>
                  <a:srgbClr val="525252"/>
                </a:solidFill>
                <a:latin typeface="Arial"/>
                <a:cs typeface="Arial"/>
              </a:rPr>
              <a:t>If you're having trouble getting started, review </a:t>
            </a:r>
            <a:r>
              <a:rPr sz="1100" dirty="0">
                <a:solidFill>
                  <a:srgbClr val="525252"/>
                </a:solidFill>
                <a:latin typeface="Arial"/>
                <a:cs typeface="Arial"/>
              </a:rPr>
              <a:t>the </a:t>
            </a:r>
            <a:r>
              <a:rPr sz="1100" spc="-5" dirty="0">
                <a:solidFill>
                  <a:srgbClr val="525252"/>
                </a:solidFill>
                <a:latin typeface="Arial"/>
                <a:cs typeface="Arial"/>
              </a:rPr>
              <a:t>Example </a:t>
            </a:r>
            <a:r>
              <a:rPr sz="1100" dirty="0">
                <a:solidFill>
                  <a:srgbClr val="525252"/>
                </a:solidFill>
                <a:latin typeface="Arial"/>
                <a:cs typeface="Arial"/>
              </a:rPr>
              <a:t>Projects </a:t>
            </a:r>
            <a:r>
              <a:rPr sz="1100" spc="-5" dirty="0">
                <a:solidFill>
                  <a:srgbClr val="525252"/>
                </a:solidFill>
                <a:latin typeface="Arial"/>
                <a:cs typeface="Arial"/>
              </a:rPr>
              <a:t>below </a:t>
            </a:r>
            <a:r>
              <a:rPr sz="1100" spc="-10" dirty="0">
                <a:solidFill>
                  <a:srgbClr val="525252"/>
                </a:solidFill>
                <a:latin typeface="Arial"/>
                <a:cs typeface="Arial"/>
              </a:rPr>
              <a:t>within </a:t>
            </a:r>
            <a:r>
              <a:rPr sz="1100" dirty="0">
                <a:solidFill>
                  <a:srgbClr val="525252"/>
                </a:solidFill>
                <a:latin typeface="Arial"/>
                <a:cs typeface="Arial"/>
              </a:rPr>
              <a:t>VEXcode  IQ</a:t>
            </a:r>
            <a:r>
              <a:rPr sz="1100" spc="-10"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a:p>
            <a:pPr>
              <a:lnSpc>
                <a:spcPct val="100000"/>
              </a:lnSpc>
              <a:spcBef>
                <a:spcPts val="5"/>
              </a:spcBef>
            </a:pPr>
            <a:endParaRPr sz="1050">
              <a:latin typeface="Arial"/>
              <a:cs typeface="Arial"/>
            </a:endParaRPr>
          </a:p>
          <a:p>
            <a:pPr marL="184785" indent="-172720">
              <a:lnSpc>
                <a:spcPct val="100000"/>
              </a:lnSpc>
              <a:buClr>
                <a:srgbClr val="000000"/>
              </a:buClr>
              <a:buFont typeface="Symbol"/>
              <a:buChar char=""/>
              <a:tabLst>
                <a:tab pos="185420" algn="l"/>
              </a:tabLst>
            </a:pPr>
            <a:r>
              <a:rPr sz="1100" spc="-5" dirty="0">
                <a:solidFill>
                  <a:srgbClr val="525252"/>
                </a:solidFill>
                <a:latin typeface="Arial"/>
                <a:cs typeface="Arial"/>
              </a:rPr>
              <a:t>Forward (Inches </a:t>
            </a:r>
            <a:r>
              <a:rPr sz="1100" spc="-10" dirty="0">
                <a:solidFill>
                  <a:srgbClr val="525252"/>
                </a:solidFill>
                <a:latin typeface="Arial"/>
                <a:cs typeface="Arial"/>
              </a:rPr>
              <a:t>or</a:t>
            </a:r>
            <a:r>
              <a:rPr sz="1100" spc="10" dirty="0">
                <a:solidFill>
                  <a:srgbClr val="525252"/>
                </a:solidFill>
                <a:latin typeface="Arial"/>
                <a:cs typeface="Arial"/>
              </a:rPr>
              <a:t> </a:t>
            </a:r>
            <a:r>
              <a:rPr sz="1100" spc="-5" dirty="0">
                <a:solidFill>
                  <a:srgbClr val="525252"/>
                </a:solidFill>
                <a:latin typeface="Arial"/>
                <a:cs typeface="Arial"/>
              </a:rPr>
              <a:t>mm)</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spc="-5" dirty="0">
                <a:solidFill>
                  <a:srgbClr val="525252"/>
                </a:solidFill>
                <a:latin typeface="Arial"/>
                <a:cs typeface="Arial"/>
              </a:rPr>
              <a:t>Backward (Inches </a:t>
            </a:r>
            <a:r>
              <a:rPr sz="1100" dirty="0">
                <a:solidFill>
                  <a:srgbClr val="525252"/>
                </a:solidFill>
                <a:latin typeface="Arial"/>
                <a:cs typeface="Arial"/>
              </a:rPr>
              <a:t>or</a:t>
            </a:r>
            <a:r>
              <a:rPr sz="1100" spc="-20" dirty="0">
                <a:solidFill>
                  <a:srgbClr val="525252"/>
                </a:solidFill>
                <a:latin typeface="Arial"/>
                <a:cs typeface="Arial"/>
              </a:rPr>
              <a:t> </a:t>
            </a:r>
            <a:r>
              <a:rPr sz="1100" spc="-5" dirty="0">
                <a:solidFill>
                  <a:srgbClr val="525252"/>
                </a:solidFill>
                <a:latin typeface="Arial"/>
                <a:cs typeface="Arial"/>
              </a:rPr>
              <a:t>mm)</a:t>
            </a:r>
            <a:endParaRPr sz="1100">
              <a:latin typeface="Arial"/>
              <a:cs typeface="Arial"/>
            </a:endParaRPr>
          </a:p>
          <a:p>
            <a:pPr marL="184785" indent="-172720">
              <a:lnSpc>
                <a:spcPct val="100000"/>
              </a:lnSpc>
              <a:spcBef>
                <a:spcPts val="795"/>
              </a:spcBef>
              <a:buClr>
                <a:srgbClr val="000000"/>
              </a:buClr>
              <a:buFont typeface="Symbol"/>
              <a:buChar char=""/>
              <a:tabLst>
                <a:tab pos="185420" algn="l"/>
              </a:tabLst>
            </a:pPr>
            <a:r>
              <a:rPr sz="1100" dirty="0">
                <a:solidFill>
                  <a:srgbClr val="525252"/>
                </a:solidFill>
                <a:latin typeface="Arial"/>
                <a:cs typeface="Arial"/>
              </a:rPr>
              <a:t>Left Turn</a:t>
            </a:r>
            <a:r>
              <a:rPr sz="1100" spc="-30"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Right </a:t>
            </a:r>
            <a:r>
              <a:rPr sz="1100" dirty="0">
                <a:solidFill>
                  <a:srgbClr val="525252"/>
                </a:solidFill>
                <a:latin typeface="Arial"/>
                <a:cs typeface="Arial"/>
              </a:rPr>
              <a:t>Turn</a:t>
            </a:r>
            <a:r>
              <a:rPr sz="1100" spc="-25"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Claw </a:t>
            </a:r>
            <a:r>
              <a:rPr sz="1100" dirty="0">
                <a:solidFill>
                  <a:srgbClr val="525252"/>
                </a:solidFill>
                <a:latin typeface="Arial"/>
                <a:cs typeface="Arial"/>
              </a:rPr>
              <a:t>and</a:t>
            </a:r>
            <a:r>
              <a:rPr sz="1100" spc="-15" dirty="0">
                <a:solidFill>
                  <a:srgbClr val="525252"/>
                </a:solidFill>
                <a:latin typeface="Arial"/>
                <a:cs typeface="Arial"/>
              </a:rPr>
              <a:t> </a:t>
            </a:r>
            <a:r>
              <a:rPr sz="1100" dirty="0">
                <a:solidFill>
                  <a:srgbClr val="525252"/>
                </a:solidFill>
                <a:latin typeface="Arial"/>
                <a:cs typeface="Arial"/>
              </a:rPr>
              <a:t>Arm</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Use </a:t>
            </a:r>
            <a:r>
              <a:rPr sz="1100" dirty="0">
                <a:solidFill>
                  <a:srgbClr val="525252"/>
                </a:solidFill>
                <a:latin typeface="Arial"/>
                <a:cs typeface="Arial"/>
              </a:rPr>
              <a:t>the</a:t>
            </a:r>
            <a:r>
              <a:rPr sz="1100" spc="-10" dirty="0">
                <a:solidFill>
                  <a:srgbClr val="525252"/>
                </a:solidFill>
                <a:latin typeface="Arial"/>
                <a:cs typeface="Arial"/>
              </a:rPr>
              <a:t> </a:t>
            </a:r>
            <a:r>
              <a:rPr sz="1100" spc="-5" dirty="0">
                <a:solidFill>
                  <a:srgbClr val="525252"/>
                </a:solidFill>
                <a:latin typeface="Arial"/>
                <a:cs typeface="Arial"/>
              </a:rPr>
              <a:t>Claw</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Use </a:t>
            </a:r>
            <a:r>
              <a:rPr sz="1100" dirty="0">
                <a:solidFill>
                  <a:srgbClr val="525252"/>
                </a:solidFill>
                <a:latin typeface="Arial"/>
                <a:cs typeface="Arial"/>
              </a:rPr>
              <a:t>the</a:t>
            </a:r>
            <a:r>
              <a:rPr sz="1100" spc="-10" dirty="0">
                <a:solidFill>
                  <a:srgbClr val="525252"/>
                </a:solidFill>
                <a:latin typeface="Arial"/>
                <a:cs typeface="Arial"/>
              </a:rPr>
              <a:t> </a:t>
            </a:r>
            <a:r>
              <a:rPr sz="1100" spc="-5" dirty="0">
                <a:solidFill>
                  <a:srgbClr val="525252"/>
                </a:solidFill>
                <a:latin typeface="Arial"/>
                <a:cs typeface="Arial"/>
              </a:rPr>
              <a:t>Arm</a:t>
            </a:r>
            <a:endParaRPr sz="1100">
              <a:latin typeface="Arial"/>
              <a:cs typeface="Arial"/>
            </a:endParaRPr>
          </a:p>
        </p:txBody>
      </p:sp>
      <p:sp>
        <p:nvSpPr>
          <p:cNvPr id="4" name="object 4"/>
          <p:cNvSpPr/>
          <p:nvPr/>
        </p:nvSpPr>
        <p:spPr>
          <a:xfrm>
            <a:off x="2711450" y="5933313"/>
            <a:ext cx="2540000" cy="18732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06623" y="5928486"/>
            <a:ext cx="2549525" cy="1882775"/>
          </a:xfrm>
          <a:custGeom>
            <a:avLst/>
            <a:gdLst/>
            <a:ahLst/>
            <a:cxnLst/>
            <a:rect l="l" t="t" r="r" b="b"/>
            <a:pathLst>
              <a:path w="2549525" h="1882775">
                <a:moveTo>
                  <a:pt x="0" y="1882775"/>
                </a:moveTo>
                <a:lnTo>
                  <a:pt x="2549525" y="1882775"/>
                </a:lnTo>
                <a:lnTo>
                  <a:pt x="2549525" y="0"/>
                </a:lnTo>
                <a:lnTo>
                  <a:pt x="0" y="0"/>
                </a:lnTo>
                <a:lnTo>
                  <a:pt x="0" y="188277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556" y="5180203"/>
            <a:ext cx="5693410" cy="304800"/>
          </a:xfrm>
          <a:prstGeom prst="rect">
            <a:avLst/>
          </a:prstGeom>
        </p:spPr>
        <p:txBody>
          <a:bodyPr vert="horz" wrap="square" lIns="0" tIns="7620" rIns="0" bIns="0" rtlCol="0">
            <a:spAutoFit/>
          </a:bodyPr>
          <a:lstStyle/>
          <a:p>
            <a:pPr marL="1890395" marR="5080" indent="-1878330">
              <a:lnSpc>
                <a:spcPct val="103499"/>
              </a:lnSpc>
              <a:spcBef>
                <a:spcPts val="60"/>
              </a:spcBef>
            </a:pPr>
            <a:r>
              <a:rPr sz="900" i="1" spc="-5" dirty="0">
                <a:solidFill>
                  <a:srgbClr val="525252"/>
                </a:solidFill>
                <a:latin typeface="Arial"/>
                <a:cs typeface="Arial"/>
              </a:rPr>
              <a:t>Step 2: When adding the 4x Pitch Shaft, twist the pitch </a:t>
            </a:r>
            <a:r>
              <a:rPr sz="900" i="1" dirty="0">
                <a:solidFill>
                  <a:srgbClr val="525252"/>
                </a:solidFill>
                <a:latin typeface="Arial"/>
                <a:cs typeface="Arial"/>
              </a:rPr>
              <a:t>shaft </a:t>
            </a:r>
            <a:r>
              <a:rPr sz="900" i="1" spc="-10" dirty="0">
                <a:solidFill>
                  <a:srgbClr val="525252"/>
                </a:solidFill>
                <a:latin typeface="Arial"/>
                <a:cs typeface="Arial"/>
              </a:rPr>
              <a:t>to </a:t>
            </a:r>
            <a:r>
              <a:rPr sz="900" i="1" spc="-5" dirty="0">
                <a:solidFill>
                  <a:srgbClr val="525252"/>
                </a:solidFill>
                <a:latin typeface="Arial"/>
                <a:cs typeface="Arial"/>
              </a:rPr>
              <a:t>check </a:t>
            </a:r>
            <a:r>
              <a:rPr sz="900" i="1" dirty="0">
                <a:solidFill>
                  <a:srgbClr val="525252"/>
                </a:solidFill>
                <a:latin typeface="Arial"/>
                <a:cs typeface="Arial"/>
              </a:rPr>
              <a:t>for </a:t>
            </a:r>
            <a:r>
              <a:rPr sz="900" i="1" spc="-5" dirty="0">
                <a:solidFill>
                  <a:srgbClr val="525252"/>
                </a:solidFill>
                <a:latin typeface="Arial"/>
                <a:cs typeface="Arial"/>
              </a:rPr>
              <a:t>tension while turning. </a:t>
            </a:r>
            <a:r>
              <a:rPr sz="900" i="1" dirty="0">
                <a:solidFill>
                  <a:srgbClr val="525252"/>
                </a:solidFill>
                <a:latin typeface="Arial"/>
                <a:cs typeface="Arial"/>
              </a:rPr>
              <a:t>If </a:t>
            </a:r>
            <a:r>
              <a:rPr sz="900" i="1" spc="-5" dirty="0">
                <a:solidFill>
                  <a:srgbClr val="525252"/>
                </a:solidFill>
                <a:latin typeface="Arial"/>
                <a:cs typeface="Arial"/>
              </a:rPr>
              <a:t>it spins freely, </a:t>
            </a:r>
            <a:r>
              <a:rPr sz="900" i="1" spc="-10" dirty="0">
                <a:solidFill>
                  <a:srgbClr val="525252"/>
                </a:solidFill>
                <a:latin typeface="Arial"/>
                <a:cs typeface="Arial"/>
              </a:rPr>
              <a:t>it  </a:t>
            </a:r>
            <a:r>
              <a:rPr sz="900" i="1" spc="-5" dirty="0">
                <a:solidFill>
                  <a:srgbClr val="525252"/>
                </a:solidFill>
                <a:latin typeface="Arial"/>
                <a:cs typeface="Arial"/>
              </a:rPr>
              <a:t>is not properly inserted into the</a:t>
            </a:r>
            <a:r>
              <a:rPr sz="900" i="1" spc="25" dirty="0">
                <a:solidFill>
                  <a:srgbClr val="525252"/>
                </a:solidFill>
                <a:latin typeface="Arial"/>
                <a:cs typeface="Arial"/>
              </a:rPr>
              <a:t> </a:t>
            </a:r>
            <a:r>
              <a:rPr sz="900" i="1" spc="-5" dirty="0">
                <a:solidFill>
                  <a:srgbClr val="525252"/>
                </a:solidFill>
                <a:latin typeface="Arial"/>
                <a:cs typeface="Arial"/>
              </a:rPr>
              <a:t>motor.</a:t>
            </a:r>
            <a:endParaRPr sz="900">
              <a:latin typeface="Arial"/>
              <a:cs typeface="Arial"/>
            </a:endParaRPr>
          </a:p>
        </p:txBody>
      </p:sp>
      <p:sp>
        <p:nvSpPr>
          <p:cNvPr id="3" name="object 3"/>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1401825" y="618236"/>
            <a:ext cx="5149215" cy="452120"/>
          </a:xfrm>
          <a:prstGeom prst="rect">
            <a:avLst/>
          </a:prstGeom>
        </p:spPr>
        <p:txBody>
          <a:bodyPr vert="horz" wrap="square" lIns="0" tIns="12065" rIns="0" bIns="0" rtlCol="0">
            <a:spAutoFit/>
          </a:bodyPr>
          <a:lstStyle/>
          <a:p>
            <a:pPr marL="12700">
              <a:lnSpc>
                <a:spcPct val="100000"/>
              </a:lnSpc>
              <a:spcBef>
                <a:spcPts val="95"/>
              </a:spcBef>
              <a:tabLst>
                <a:tab pos="824230" algn="l"/>
                <a:tab pos="2435225" algn="l"/>
                <a:tab pos="3472815" algn="l"/>
              </a:tabLst>
            </a:pPr>
            <a:r>
              <a:rPr spc="55" dirty="0"/>
              <a:t>The	</a:t>
            </a:r>
            <a:r>
              <a:rPr spc="50" dirty="0"/>
              <a:t>Package	</a:t>
            </a:r>
            <a:r>
              <a:rPr spc="55" dirty="0"/>
              <a:t>Dash	</a:t>
            </a:r>
            <a:r>
              <a:rPr spc="45" dirty="0"/>
              <a:t>Challenge</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3011551" y="5505069"/>
            <a:ext cx="193167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Starting the Package Dash</a:t>
            </a:r>
            <a:r>
              <a:rPr sz="900" i="1" spc="5" dirty="0">
                <a:solidFill>
                  <a:srgbClr val="525252"/>
                </a:solidFill>
                <a:latin typeface="Arial"/>
                <a:cs typeface="Arial"/>
              </a:rPr>
              <a:t> </a:t>
            </a:r>
            <a:r>
              <a:rPr sz="900" i="1" spc="-5" dirty="0">
                <a:solidFill>
                  <a:srgbClr val="525252"/>
                </a:solidFill>
                <a:latin typeface="Arial"/>
                <a:cs typeface="Arial"/>
              </a:rPr>
              <a:t>Challenge</a:t>
            </a:r>
            <a:endParaRPr sz="900">
              <a:latin typeface="Arial"/>
              <a:cs typeface="Arial"/>
            </a:endParaRPr>
          </a:p>
        </p:txBody>
      </p:sp>
      <p:sp>
        <p:nvSpPr>
          <p:cNvPr id="11" name="object 11"/>
          <p:cNvSpPr txBox="1"/>
          <p:nvPr/>
        </p:nvSpPr>
        <p:spPr>
          <a:xfrm>
            <a:off x="1084884" y="6020180"/>
            <a:ext cx="5671185" cy="312356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Package Dash</a:t>
            </a:r>
            <a:r>
              <a:rPr sz="1800" dirty="0">
                <a:solidFill>
                  <a:srgbClr val="0077C7"/>
                </a:solidFill>
                <a:latin typeface="Arial"/>
                <a:cs typeface="Arial"/>
              </a:rPr>
              <a:t> </a:t>
            </a:r>
            <a:r>
              <a:rPr sz="1800" spc="-5" dirty="0">
                <a:solidFill>
                  <a:srgbClr val="0077C7"/>
                </a:solidFill>
                <a:latin typeface="Arial"/>
                <a:cs typeface="Arial"/>
              </a:rPr>
              <a:t>Challenge</a:t>
            </a:r>
            <a:endParaRPr sz="1800">
              <a:latin typeface="Arial"/>
              <a:cs typeface="Arial"/>
            </a:endParaRPr>
          </a:p>
          <a:p>
            <a:pPr marL="12700" marR="68580">
              <a:lnSpc>
                <a:spcPct val="123600"/>
              </a:lnSpc>
              <a:spcBef>
                <a:spcPts val="1010"/>
              </a:spcBef>
            </a:pPr>
            <a:r>
              <a:rPr sz="1100" dirty="0">
                <a:solidFill>
                  <a:srgbClr val="525252"/>
                </a:solidFill>
                <a:latin typeface="Arial"/>
                <a:cs typeface="Arial"/>
              </a:rPr>
              <a:t>In </a:t>
            </a:r>
            <a:r>
              <a:rPr sz="1100" spc="-5" dirty="0">
                <a:solidFill>
                  <a:srgbClr val="525252"/>
                </a:solidFill>
                <a:latin typeface="Arial"/>
                <a:cs typeface="Arial"/>
              </a:rPr>
              <a:t>this challenge, you will program your robot </a:t>
            </a:r>
            <a:r>
              <a:rPr sz="1100" dirty="0">
                <a:solidFill>
                  <a:srgbClr val="525252"/>
                </a:solidFill>
                <a:latin typeface="Arial"/>
                <a:cs typeface="Arial"/>
              </a:rPr>
              <a:t>to </a:t>
            </a:r>
            <a:r>
              <a:rPr sz="1100" spc="-5" dirty="0">
                <a:solidFill>
                  <a:srgbClr val="525252"/>
                </a:solidFill>
                <a:latin typeface="Arial"/>
                <a:cs typeface="Arial"/>
              </a:rPr>
              <a:t>pick </a:t>
            </a:r>
            <a:r>
              <a:rPr sz="1100" dirty="0">
                <a:solidFill>
                  <a:srgbClr val="525252"/>
                </a:solidFill>
                <a:latin typeface="Arial"/>
                <a:cs typeface="Arial"/>
              </a:rPr>
              <a:t>up a </a:t>
            </a:r>
            <a:r>
              <a:rPr sz="1100" spc="-5" dirty="0">
                <a:solidFill>
                  <a:srgbClr val="525252"/>
                </a:solidFill>
                <a:latin typeface="Arial"/>
                <a:cs typeface="Arial"/>
              </a:rPr>
              <a:t>package </a:t>
            </a:r>
            <a:r>
              <a:rPr sz="1100" dirty="0">
                <a:solidFill>
                  <a:srgbClr val="525252"/>
                </a:solidFill>
                <a:latin typeface="Arial"/>
                <a:cs typeface="Arial"/>
              </a:rPr>
              <a:t>and </a:t>
            </a:r>
            <a:r>
              <a:rPr sz="1100" spc="-10" dirty="0">
                <a:solidFill>
                  <a:srgbClr val="525252"/>
                </a:solidFill>
                <a:latin typeface="Arial"/>
                <a:cs typeface="Arial"/>
              </a:rPr>
              <a:t>bring </a:t>
            </a:r>
            <a:r>
              <a:rPr sz="1100" spc="-5" dirty="0">
                <a:solidFill>
                  <a:srgbClr val="525252"/>
                </a:solidFill>
                <a:latin typeface="Arial"/>
                <a:cs typeface="Arial"/>
              </a:rPr>
              <a:t>it </a:t>
            </a:r>
            <a:r>
              <a:rPr sz="1100" dirty="0">
                <a:solidFill>
                  <a:srgbClr val="525252"/>
                </a:solidFill>
                <a:latin typeface="Arial"/>
                <a:cs typeface="Arial"/>
              </a:rPr>
              <a:t>to a </a:t>
            </a:r>
            <a:r>
              <a:rPr sz="1100" spc="-5" dirty="0">
                <a:solidFill>
                  <a:srgbClr val="525252"/>
                </a:solidFill>
                <a:latin typeface="Arial"/>
                <a:cs typeface="Arial"/>
              </a:rPr>
              <a:t>loading  </a:t>
            </a:r>
            <a:r>
              <a:rPr sz="1100" dirty="0">
                <a:solidFill>
                  <a:srgbClr val="525252"/>
                </a:solidFill>
                <a:latin typeface="Arial"/>
                <a:cs typeface="Arial"/>
              </a:rPr>
              <a:t>dock as fast </a:t>
            </a:r>
            <a:r>
              <a:rPr sz="1100" spc="-10" dirty="0">
                <a:solidFill>
                  <a:srgbClr val="525252"/>
                </a:solidFill>
                <a:latin typeface="Arial"/>
                <a:cs typeface="Arial"/>
              </a:rPr>
              <a:t>as</a:t>
            </a:r>
            <a:r>
              <a:rPr sz="1100" spc="-5" dirty="0">
                <a:solidFill>
                  <a:srgbClr val="525252"/>
                </a:solidFill>
                <a:latin typeface="Arial"/>
                <a:cs typeface="Arial"/>
              </a:rPr>
              <a:t> possible!</a:t>
            </a:r>
            <a:endParaRPr sz="1100">
              <a:latin typeface="Arial"/>
              <a:cs typeface="Arial"/>
            </a:endParaRPr>
          </a:p>
          <a:p>
            <a:pPr>
              <a:lnSpc>
                <a:spcPct val="100000"/>
              </a:lnSpc>
              <a:spcBef>
                <a:spcPts val="50"/>
              </a:spcBef>
            </a:pPr>
            <a:endParaRPr sz="950">
              <a:latin typeface="Arial"/>
              <a:cs typeface="Arial"/>
            </a:endParaRPr>
          </a:p>
          <a:p>
            <a:pPr marL="12700">
              <a:lnSpc>
                <a:spcPct val="100000"/>
              </a:lnSpc>
            </a:pPr>
            <a:r>
              <a:rPr sz="1100" spc="-5" dirty="0">
                <a:solidFill>
                  <a:srgbClr val="525252"/>
                </a:solidFill>
                <a:latin typeface="Arial"/>
                <a:cs typeface="Arial"/>
              </a:rPr>
              <a:t>Challenge rules:</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dirty="0">
                <a:solidFill>
                  <a:srgbClr val="525252"/>
                </a:solidFill>
                <a:latin typeface="Arial"/>
                <a:cs typeface="Arial"/>
              </a:rPr>
              <a:t>The </a:t>
            </a:r>
            <a:r>
              <a:rPr sz="1100" spc="-5" dirty="0">
                <a:solidFill>
                  <a:srgbClr val="525252"/>
                </a:solidFill>
                <a:latin typeface="Arial"/>
                <a:cs typeface="Arial"/>
              </a:rPr>
              <a:t>robot </a:t>
            </a:r>
            <a:r>
              <a:rPr sz="1100" dirty="0">
                <a:solidFill>
                  <a:srgbClr val="525252"/>
                </a:solidFill>
                <a:latin typeface="Arial"/>
                <a:cs typeface="Arial"/>
              </a:rPr>
              <a:t>must </a:t>
            </a:r>
            <a:r>
              <a:rPr sz="1100" spc="-5" dirty="0">
                <a:solidFill>
                  <a:srgbClr val="525252"/>
                </a:solidFill>
                <a:latin typeface="Arial"/>
                <a:cs typeface="Arial"/>
              </a:rPr>
              <a:t>begin </a:t>
            </a:r>
            <a:r>
              <a:rPr sz="1100" dirty="0">
                <a:solidFill>
                  <a:srgbClr val="525252"/>
                </a:solidFill>
                <a:latin typeface="Arial"/>
                <a:cs typeface="Arial"/>
              </a:rPr>
              <a:t>the </a:t>
            </a:r>
            <a:r>
              <a:rPr sz="1100" spc="-5" dirty="0">
                <a:solidFill>
                  <a:srgbClr val="525252"/>
                </a:solidFill>
                <a:latin typeface="Arial"/>
                <a:cs typeface="Arial"/>
              </a:rPr>
              <a:t>challenge in </a:t>
            </a:r>
            <a:r>
              <a:rPr sz="1100" dirty="0">
                <a:solidFill>
                  <a:srgbClr val="525252"/>
                </a:solidFill>
                <a:latin typeface="Arial"/>
                <a:cs typeface="Arial"/>
              </a:rPr>
              <a:t>the </a:t>
            </a:r>
            <a:r>
              <a:rPr sz="1100" spc="-5" dirty="0">
                <a:solidFill>
                  <a:srgbClr val="525252"/>
                </a:solidFill>
                <a:latin typeface="Arial"/>
                <a:cs typeface="Arial"/>
              </a:rPr>
              <a:t>Start</a:t>
            </a:r>
            <a:r>
              <a:rPr sz="1100" spc="-45" dirty="0">
                <a:solidFill>
                  <a:srgbClr val="525252"/>
                </a:solidFill>
                <a:latin typeface="Arial"/>
                <a:cs typeface="Arial"/>
              </a:rPr>
              <a:t> </a:t>
            </a:r>
            <a:r>
              <a:rPr sz="1100" spc="-5" dirty="0">
                <a:solidFill>
                  <a:srgbClr val="525252"/>
                </a:solidFill>
                <a:latin typeface="Arial"/>
                <a:cs typeface="Arial"/>
              </a:rPr>
              <a:t>Zone.</a:t>
            </a:r>
            <a:endParaRPr sz="1100">
              <a:latin typeface="Arial"/>
              <a:cs typeface="Arial"/>
            </a:endParaRPr>
          </a:p>
          <a:p>
            <a:pPr marL="184785" marR="233045" indent="-172720">
              <a:lnSpc>
                <a:spcPct val="108200"/>
              </a:lnSpc>
              <a:spcBef>
                <a:spcPts val="695"/>
              </a:spcBef>
              <a:buClr>
                <a:srgbClr val="000000"/>
              </a:buClr>
              <a:buFont typeface="Symbol"/>
              <a:buChar char=""/>
              <a:tabLst>
                <a:tab pos="185420" algn="l"/>
              </a:tabLst>
            </a:pPr>
            <a:r>
              <a:rPr sz="1100" dirty="0">
                <a:solidFill>
                  <a:srgbClr val="525252"/>
                </a:solidFill>
                <a:latin typeface="Arial"/>
                <a:cs typeface="Arial"/>
              </a:rPr>
              <a:t>The </a:t>
            </a:r>
            <a:r>
              <a:rPr sz="1100" spc="-5" dirty="0">
                <a:solidFill>
                  <a:srgbClr val="525252"/>
                </a:solidFill>
                <a:latin typeface="Arial"/>
                <a:cs typeface="Arial"/>
              </a:rPr>
              <a:t>package (aluminum </a:t>
            </a:r>
            <a:r>
              <a:rPr sz="1100" dirty="0">
                <a:solidFill>
                  <a:srgbClr val="525252"/>
                </a:solidFill>
                <a:latin typeface="Arial"/>
                <a:cs typeface="Arial"/>
              </a:rPr>
              <a:t>can) can </a:t>
            </a:r>
            <a:r>
              <a:rPr sz="1100" spc="-5" dirty="0">
                <a:solidFill>
                  <a:srgbClr val="525252"/>
                </a:solidFill>
                <a:latin typeface="Arial"/>
                <a:cs typeface="Arial"/>
              </a:rPr>
              <a:t>only </a:t>
            </a:r>
            <a:r>
              <a:rPr sz="1100" dirty="0">
                <a:solidFill>
                  <a:srgbClr val="525252"/>
                </a:solidFill>
                <a:latin typeface="Arial"/>
                <a:cs typeface="Arial"/>
              </a:rPr>
              <a:t>come </a:t>
            </a:r>
            <a:r>
              <a:rPr sz="1100" spc="-5" dirty="0">
                <a:solidFill>
                  <a:srgbClr val="525252"/>
                </a:solidFill>
                <a:latin typeface="Arial"/>
                <a:cs typeface="Arial"/>
              </a:rPr>
              <a:t>in contact </a:t>
            </a:r>
            <a:r>
              <a:rPr sz="1100" spc="-10" dirty="0">
                <a:solidFill>
                  <a:srgbClr val="525252"/>
                </a:solidFill>
                <a:latin typeface="Arial"/>
                <a:cs typeface="Arial"/>
              </a:rPr>
              <a:t>with </a:t>
            </a:r>
            <a:r>
              <a:rPr sz="1100" dirty="0">
                <a:solidFill>
                  <a:srgbClr val="525252"/>
                </a:solidFill>
                <a:latin typeface="Arial"/>
                <a:cs typeface="Arial"/>
              </a:rPr>
              <a:t>the </a:t>
            </a:r>
            <a:r>
              <a:rPr sz="1100" spc="-5" dirty="0">
                <a:solidFill>
                  <a:srgbClr val="525252"/>
                </a:solidFill>
                <a:latin typeface="Arial"/>
                <a:cs typeface="Arial"/>
              </a:rPr>
              <a:t>squared-off area, </a:t>
            </a:r>
            <a:r>
              <a:rPr sz="1100" dirty="0">
                <a:solidFill>
                  <a:srgbClr val="525252"/>
                </a:solidFill>
                <a:latin typeface="Arial"/>
                <a:cs typeface="Arial"/>
              </a:rPr>
              <a:t>the  </a:t>
            </a:r>
            <a:r>
              <a:rPr sz="1100" spc="-5" dirty="0">
                <a:solidFill>
                  <a:srgbClr val="525252"/>
                </a:solidFill>
                <a:latin typeface="Arial"/>
                <a:cs typeface="Arial"/>
              </a:rPr>
              <a:t>Clawbot's claw, </a:t>
            </a:r>
            <a:r>
              <a:rPr sz="1100" dirty="0">
                <a:solidFill>
                  <a:srgbClr val="525252"/>
                </a:solidFill>
                <a:latin typeface="Arial"/>
                <a:cs typeface="Arial"/>
              </a:rPr>
              <a:t>and the </a:t>
            </a:r>
            <a:r>
              <a:rPr sz="1100" spc="-5" dirty="0">
                <a:solidFill>
                  <a:srgbClr val="525252"/>
                </a:solidFill>
                <a:latin typeface="Arial"/>
                <a:cs typeface="Arial"/>
              </a:rPr>
              <a:t>Loading</a:t>
            </a:r>
            <a:r>
              <a:rPr sz="1100" spc="10" dirty="0">
                <a:solidFill>
                  <a:srgbClr val="525252"/>
                </a:solidFill>
                <a:latin typeface="Arial"/>
                <a:cs typeface="Arial"/>
              </a:rPr>
              <a:t> </a:t>
            </a:r>
            <a:r>
              <a:rPr sz="1100" spc="-5" dirty="0">
                <a:solidFill>
                  <a:srgbClr val="525252"/>
                </a:solidFill>
                <a:latin typeface="Arial"/>
                <a:cs typeface="Arial"/>
              </a:rPr>
              <a:t>Dock.</a:t>
            </a:r>
            <a:endParaRPr sz="1100">
              <a:latin typeface="Arial"/>
              <a:cs typeface="Arial"/>
            </a:endParaRPr>
          </a:p>
          <a:p>
            <a:pPr marL="354965" marR="123825" indent="-170815">
              <a:lnSpc>
                <a:spcPct val="110900"/>
              </a:lnSpc>
              <a:spcBef>
                <a:spcPts val="565"/>
              </a:spcBef>
            </a:pPr>
            <a:r>
              <a:rPr sz="1100" dirty="0">
                <a:solidFill>
                  <a:srgbClr val="525252"/>
                </a:solidFill>
                <a:latin typeface="Courier New"/>
                <a:cs typeface="Courier New"/>
              </a:rPr>
              <a:t>o </a:t>
            </a:r>
            <a:r>
              <a:rPr sz="1100" spc="-5" dirty="0">
                <a:solidFill>
                  <a:srgbClr val="525252"/>
                </a:solidFill>
                <a:latin typeface="Arial"/>
                <a:cs typeface="Arial"/>
              </a:rPr>
              <a:t>If </a:t>
            </a:r>
            <a:r>
              <a:rPr sz="1100" dirty="0">
                <a:solidFill>
                  <a:srgbClr val="525252"/>
                </a:solidFill>
                <a:latin typeface="Arial"/>
                <a:cs typeface="Arial"/>
              </a:rPr>
              <a:t>a </a:t>
            </a:r>
            <a:r>
              <a:rPr sz="1100" spc="-5" dirty="0">
                <a:solidFill>
                  <a:srgbClr val="525252"/>
                </a:solidFill>
                <a:latin typeface="Arial"/>
                <a:cs typeface="Arial"/>
              </a:rPr>
              <a:t>package </a:t>
            </a:r>
            <a:r>
              <a:rPr sz="1100" dirty="0">
                <a:solidFill>
                  <a:srgbClr val="525252"/>
                </a:solidFill>
                <a:latin typeface="Arial"/>
                <a:cs typeface="Arial"/>
              </a:rPr>
              <a:t>is </a:t>
            </a:r>
            <a:r>
              <a:rPr sz="1100" spc="-5" dirty="0">
                <a:solidFill>
                  <a:srgbClr val="525252"/>
                </a:solidFill>
                <a:latin typeface="Arial"/>
                <a:cs typeface="Arial"/>
              </a:rPr>
              <a:t>dropped </a:t>
            </a:r>
            <a:r>
              <a:rPr sz="1100" dirty="0">
                <a:solidFill>
                  <a:srgbClr val="525252"/>
                </a:solidFill>
                <a:latin typeface="Arial"/>
                <a:cs typeface="Arial"/>
              </a:rPr>
              <a:t>on the </a:t>
            </a:r>
            <a:r>
              <a:rPr sz="1100" spc="-5" dirty="0">
                <a:solidFill>
                  <a:srgbClr val="525252"/>
                </a:solidFill>
                <a:latin typeface="Arial"/>
                <a:cs typeface="Arial"/>
              </a:rPr>
              <a:t>warehouse ground, you must reset </a:t>
            </a:r>
            <a:r>
              <a:rPr sz="1100" dirty="0">
                <a:solidFill>
                  <a:srgbClr val="525252"/>
                </a:solidFill>
                <a:latin typeface="Arial"/>
                <a:cs typeface="Arial"/>
              </a:rPr>
              <a:t>the </a:t>
            </a:r>
            <a:r>
              <a:rPr sz="1100" spc="-5" dirty="0">
                <a:solidFill>
                  <a:srgbClr val="525252"/>
                </a:solidFill>
                <a:latin typeface="Arial"/>
                <a:cs typeface="Arial"/>
              </a:rPr>
              <a:t>field </a:t>
            </a:r>
            <a:r>
              <a:rPr sz="1100" dirty="0">
                <a:solidFill>
                  <a:srgbClr val="525252"/>
                </a:solidFill>
                <a:latin typeface="Arial"/>
                <a:cs typeface="Arial"/>
              </a:rPr>
              <a:t>and start  </a:t>
            </a:r>
            <a:r>
              <a:rPr sz="1100" spc="-5" dirty="0">
                <a:solidFill>
                  <a:srgbClr val="525252"/>
                </a:solidFill>
                <a:latin typeface="Arial"/>
                <a:cs typeface="Arial"/>
              </a:rPr>
              <a:t>over</a:t>
            </a:r>
            <a:r>
              <a:rPr sz="1100" dirty="0">
                <a:solidFill>
                  <a:srgbClr val="525252"/>
                </a:solidFill>
                <a:latin typeface="Arial"/>
                <a:cs typeface="Arial"/>
              </a:rPr>
              <a:t> again.</a:t>
            </a:r>
            <a:endParaRPr sz="1100">
              <a:latin typeface="Arial"/>
              <a:cs typeface="Arial"/>
            </a:endParaRPr>
          </a:p>
          <a:p>
            <a:pPr marL="184785" indent="-172720">
              <a:lnSpc>
                <a:spcPct val="100000"/>
              </a:lnSpc>
              <a:spcBef>
                <a:spcPts val="805"/>
              </a:spcBef>
              <a:buClr>
                <a:srgbClr val="000000"/>
              </a:buClr>
              <a:buFont typeface="Symbol"/>
              <a:buChar char=""/>
              <a:tabLst>
                <a:tab pos="185420" algn="l"/>
              </a:tabLst>
            </a:pPr>
            <a:r>
              <a:rPr sz="1100" dirty="0">
                <a:solidFill>
                  <a:srgbClr val="525252"/>
                </a:solidFill>
                <a:latin typeface="Arial"/>
                <a:cs typeface="Arial"/>
              </a:rPr>
              <a:t>The </a:t>
            </a:r>
            <a:r>
              <a:rPr sz="1100" spc="-5" dirty="0">
                <a:solidFill>
                  <a:srgbClr val="525252"/>
                </a:solidFill>
                <a:latin typeface="Arial"/>
                <a:cs typeface="Arial"/>
              </a:rPr>
              <a:t>time </a:t>
            </a:r>
            <a:r>
              <a:rPr sz="1100" dirty="0">
                <a:solidFill>
                  <a:srgbClr val="525252"/>
                </a:solidFill>
                <a:latin typeface="Arial"/>
                <a:cs typeface="Arial"/>
              </a:rPr>
              <a:t>for </a:t>
            </a:r>
            <a:r>
              <a:rPr sz="1100" spc="-5" dirty="0">
                <a:solidFill>
                  <a:srgbClr val="525252"/>
                </a:solidFill>
                <a:latin typeface="Arial"/>
                <a:cs typeface="Arial"/>
              </a:rPr>
              <a:t>each </a:t>
            </a:r>
            <a:r>
              <a:rPr sz="1100" dirty="0">
                <a:solidFill>
                  <a:srgbClr val="525252"/>
                </a:solidFill>
                <a:latin typeface="Arial"/>
                <a:cs typeface="Arial"/>
              </a:rPr>
              <a:t>run </a:t>
            </a:r>
            <a:r>
              <a:rPr sz="1100" spc="-5" dirty="0">
                <a:solidFill>
                  <a:srgbClr val="525252"/>
                </a:solidFill>
                <a:latin typeface="Arial"/>
                <a:cs typeface="Arial"/>
              </a:rPr>
              <a:t>starts </a:t>
            </a:r>
            <a:r>
              <a:rPr sz="1100" dirty="0">
                <a:solidFill>
                  <a:srgbClr val="525252"/>
                </a:solidFill>
                <a:latin typeface="Arial"/>
                <a:cs typeface="Arial"/>
              </a:rPr>
              <a:t>as soon as the </a:t>
            </a:r>
            <a:r>
              <a:rPr sz="1100" spc="-5" dirty="0">
                <a:solidFill>
                  <a:srgbClr val="525252"/>
                </a:solidFill>
                <a:latin typeface="Arial"/>
                <a:cs typeface="Arial"/>
              </a:rPr>
              <a:t>robot</a:t>
            </a:r>
            <a:r>
              <a:rPr sz="1100" spc="-75" dirty="0">
                <a:solidFill>
                  <a:srgbClr val="525252"/>
                </a:solidFill>
                <a:latin typeface="Arial"/>
                <a:cs typeface="Arial"/>
              </a:rPr>
              <a:t> </a:t>
            </a:r>
            <a:r>
              <a:rPr sz="1100" spc="-5" dirty="0">
                <a:solidFill>
                  <a:srgbClr val="525252"/>
                </a:solidFill>
                <a:latin typeface="Arial"/>
                <a:cs typeface="Arial"/>
              </a:rPr>
              <a:t>moves.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The </a:t>
            </a:r>
            <a:r>
              <a:rPr sz="1100" spc="-5" dirty="0">
                <a:solidFill>
                  <a:srgbClr val="525252"/>
                </a:solidFill>
                <a:latin typeface="Arial"/>
                <a:cs typeface="Arial"/>
              </a:rPr>
              <a:t>time stops </a:t>
            </a:r>
            <a:r>
              <a:rPr sz="1100" spc="-10" dirty="0">
                <a:solidFill>
                  <a:srgbClr val="525252"/>
                </a:solidFill>
                <a:latin typeface="Arial"/>
                <a:cs typeface="Arial"/>
              </a:rPr>
              <a:t>as </a:t>
            </a:r>
            <a:r>
              <a:rPr sz="1100" dirty="0">
                <a:solidFill>
                  <a:srgbClr val="525252"/>
                </a:solidFill>
                <a:latin typeface="Arial"/>
                <a:cs typeface="Arial"/>
              </a:rPr>
              <a:t>soon as the </a:t>
            </a:r>
            <a:r>
              <a:rPr sz="1100" spc="-5" dirty="0">
                <a:solidFill>
                  <a:srgbClr val="525252"/>
                </a:solidFill>
                <a:latin typeface="Arial"/>
                <a:cs typeface="Arial"/>
              </a:rPr>
              <a:t>package is dropped in </a:t>
            </a:r>
            <a:r>
              <a:rPr sz="1100" dirty="0">
                <a:solidFill>
                  <a:srgbClr val="525252"/>
                </a:solidFill>
                <a:latin typeface="Arial"/>
                <a:cs typeface="Arial"/>
              </a:rPr>
              <a:t>the </a:t>
            </a:r>
            <a:r>
              <a:rPr sz="1100" spc="-5" dirty="0">
                <a:solidFill>
                  <a:srgbClr val="525252"/>
                </a:solidFill>
                <a:latin typeface="Arial"/>
                <a:cs typeface="Arial"/>
              </a:rPr>
              <a:t>loading</a:t>
            </a:r>
            <a:r>
              <a:rPr sz="1100" dirty="0">
                <a:solidFill>
                  <a:srgbClr val="525252"/>
                </a:solidFill>
                <a:latin typeface="Arial"/>
                <a:cs typeface="Arial"/>
              </a:rPr>
              <a:t> </a:t>
            </a:r>
            <a:r>
              <a:rPr sz="1100" spc="-5" dirty="0">
                <a:solidFill>
                  <a:srgbClr val="525252"/>
                </a:solidFill>
                <a:latin typeface="Arial"/>
                <a:cs typeface="Arial"/>
              </a:rPr>
              <a:t>dock.</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When </a:t>
            </a:r>
            <a:r>
              <a:rPr sz="1100" spc="-5" dirty="0">
                <a:solidFill>
                  <a:srgbClr val="525252"/>
                </a:solidFill>
                <a:latin typeface="Arial"/>
                <a:cs typeface="Arial"/>
              </a:rPr>
              <a:t>resetting the </a:t>
            </a:r>
            <a:r>
              <a:rPr sz="1100" dirty="0">
                <a:solidFill>
                  <a:srgbClr val="525252"/>
                </a:solidFill>
                <a:latin typeface="Arial"/>
                <a:cs typeface="Arial"/>
              </a:rPr>
              <a:t>field, </a:t>
            </a:r>
            <a:r>
              <a:rPr sz="1100" spc="-5" dirty="0">
                <a:solidFill>
                  <a:srgbClr val="525252"/>
                </a:solidFill>
                <a:latin typeface="Arial"/>
                <a:cs typeface="Arial"/>
              </a:rPr>
              <a:t>everything should </a:t>
            </a:r>
            <a:r>
              <a:rPr sz="1100" dirty="0">
                <a:solidFill>
                  <a:srgbClr val="525252"/>
                </a:solidFill>
                <a:latin typeface="Arial"/>
                <a:cs typeface="Arial"/>
              </a:rPr>
              <a:t>be </a:t>
            </a:r>
            <a:r>
              <a:rPr sz="1100" spc="-5" dirty="0">
                <a:solidFill>
                  <a:srgbClr val="525252"/>
                </a:solidFill>
                <a:latin typeface="Arial"/>
                <a:cs typeface="Arial"/>
              </a:rPr>
              <a:t>returned </a:t>
            </a:r>
            <a:r>
              <a:rPr sz="1100" dirty="0">
                <a:solidFill>
                  <a:srgbClr val="525252"/>
                </a:solidFill>
                <a:latin typeface="Arial"/>
                <a:cs typeface="Arial"/>
              </a:rPr>
              <a:t>to the </a:t>
            </a:r>
            <a:r>
              <a:rPr sz="1100" spc="-5" dirty="0">
                <a:solidFill>
                  <a:srgbClr val="525252"/>
                </a:solidFill>
                <a:latin typeface="Arial"/>
                <a:cs typeface="Arial"/>
              </a:rPr>
              <a:t>exact location </a:t>
            </a:r>
            <a:r>
              <a:rPr sz="1100" dirty="0">
                <a:solidFill>
                  <a:srgbClr val="525252"/>
                </a:solidFill>
                <a:latin typeface="Arial"/>
                <a:cs typeface="Arial"/>
              </a:rPr>
              <a:t>as it</a:t>
            </a:r>
            <a:r>
              <a:rPr sz="1100" spc="75" dirty="0">
                <a:solidFill>
                  <a:srgbClr val="525252"/>
                </a:solidFill>
                <a:latin typeface="Arial"/>
                <a:cs typeface="Arial"/>
              </a:rPr>
              <a:t> </a:t>
            </a:r>
            <a:r>
              <a:rPr sz="1100" spc="-5" dirty="0">
                <a:solidFill>
                  <a:srgbClr val="525252"/>
                </a:solidFill>
                <a:latin typeface="Arial"/>
                <a:cs typeface="Arial"/>
              </a:rPr>
              <a:t>started.</a:t>
            </a:r>
            <a:endParaRPr sz="1100">
              <a:latin typeface="Arial"/>
              <a:cs typeface="Arial"/>
            </a:endParaRPr>
          </a:p>
        </p:txBody>
      </p:sp>
      <p:sp>
        <p:nvSpPr>
          <p:cNvPr id="12" name="object 12"/>
          <p:cNvSpPr/>
          <p:nvPr/>
        </p:nvSpPr>
        <p:spPr>
          <a:xfrm>
            <a:off x="1116330" y="1670430"/>
            <a:ext cx="5759958" cy="373824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11567" y="1665732"/>
            <a:ext cx="5769610" cy="3747770"/>
          </a:xfrm>
          <a:custGeom>
            <a:avLst/>
            <a:gdLst/>
            <a:ahLst/>
            <a:cxnLst/>
            <a:rect l="l" t="t" r="r" b="b"/>
            <a:pathLst>
              <a:path w="5769609" h="3747770">
                <a:moveTo>
                  <a:pt x="0" y="3747770"/>
                </a:moveTo>
                <a:lnTo>
                  <a:pt x="5769483" y="3747770"/>
                </a:lnTo>
                <a:lnTo>
                  <a:pt x="5769483" y="0"/>
                </a:lnTo>
                <a:lnTo>
                  <a:pt x="0" y="0"/>
                </a:lnTo>
                <a:lnTo>
                  <a:pt x="0" y="374777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442975"/>
            <a:ext cx="5624830" cy="1365885"/>
          </a:xfrm>
          <a:prstGeom prst="rect">
            <a:avLst/>
          </a:prstGeom>
        </p:spPr>
        <p:txBody>
          <a:bodyPr vert="horz" wrap="square" lIns="0" tIns="12700" rIns="0" bIns="0" rtlCol="0">
            <a:spAutoFit/>
          </a:bodyPr>
          <a:lstStyle/>
          <a:p>
            <a:pPr marL="184785" indent="-172720">
              <a:lnSpc>
                <a:spcPct val="100000"/>
              </a:lnSpc>
              <a:spcBef>
                <a:spcPts val="100"/>
              </a:spcBef>
              <a:buClr>
                <a:srgbClr val="000000"/>
              </a:buClr>
              <a:buFont typeface="Symbol"/>
              <a:buChar char=""/>
              <a:tabLst>
                <a:tab pos="185420" algn="l"/>
              </a:tabLst>
            </a:pPr>
            <a:r>
              <a:rPr sz="1100" spc="-5" dirty="0">
                <a:solidFill>
                  <a:srgbClr val="525252"/>
                </a:solidFill>
                <a:latin typeface="Arial"/>
                <a:cs typeface="Arial"/>
              </a:rPr>
              <a:t>Have </a:t>
            </a:r>
            <a:r>
              <a:rPr sz="1100" dirty="0">
                <a:solidFill>
                  <a:srgbClr val="525252"/>
                </a:solidFill>
                <a:latin typeface="Arial"/>
                <a:cs typeface="Arial"/>
              </a:rPr>
              <a:t>fun!</a:t>
            </a:r>
            <a:endParaRPr sz="1100">
              <a:latin typeface="Arial"/>
              <a:cs typeface="Arial"/>
            </a:endParaRPr>
          </a:p>
          <a:p>
            <a:pPr marL="12700" marR="5080">
              <a:lnSpc>
                <a:spcPct val="125600"/>
              </a:lnSpc>
              <a:spcBef>
                <a:spcPts val="985"/>
              </a:spcBef>
            </a:pPr>
            <a:r>
              <a:rPr sz="1100" b="1" spc="-5" dirty="0">
                <a:solidFill>
                  <a:srgbClr val="525252"/>
                </a:solidFill>
                <a:latin typeface="Arial"/>
                <a:cs typeface="Arial"/>
              </a:rPr>
              <a:t>Bonus Challenge: </a:t>
            </a:r>
            <a:r>
              <a:rPr sz="1100" dirty="0">
                <a:solidFill>
                  <a:srgbClr val="525252"/>
                </a:solidFill>
                <a:latin typeface="Arial"/>
                <a:cs typeface="Arial"/>
              </a:rPr>
              <a:t>Add sounds for </a:t>
            </a:r>
            <a:r>
              <a:rPr sz="1100" spc="-5" dirty="0">
                <a:solidFill>
                  <a:srgbClr val="525252"/>
                </a:solidFill>
                <a:latin typeface="Arial"/>
                <a:cs typeface="Arial"/>
              </a:rPr>
              <a:t>when </a:t>
            </a:r>
            <a:r>
              <a:rPr sz="1100" dirty="0">
                <a:solidFill>
                  <a:srgbClr val="525252"/>
                </a:solidFill>
                <a:latin typeface="Arial"/>
                <a:cs typeface="Arial"/>
              </a:rPr>
              <a:t>the </a:t>
            </a:r>
            <a:r>
              <a:rPr sz="1100" spc="-5" dirty="0">
                <a:solidFill>
                  <a:srgbClr val="525252"/>
                </a:solidFill>
                <a:latin typeface="Arial"/>
                <a:cs typeface="Arial"/>
              </a:rPr>
              <a:t>robot is backing </a:t>
            </a:r>
            <a:r>
              <a:rPr sz="1100" dirty="0">
                <a:solidFill>
                  <a:srgbClr val="525252"/>
                </a:solidFill>
                <a:latin typeface="Arial"/>
                <a:cs typeface="Arial"/>
              </a:rPr>
              <a:t>up and </a:t>
            </a:r>
            <a:r>
              <a:rPr sz="1100" spc="-5" dirty="0">
                <a:solidFill>
                  <a:srgbClr val="525252"/>
                </a:solidFill>
                <a:latin typeface="Arial"/>
                <a:cs typeface="Arial"/>
              </a:rPr>
              <a:t>lights </a:t>
            </a:r>
            <a:r>
              <a:rPr sz="1100" dirty="0">
                <a:solidFill>
                  <a:srgbClr val="525252"/>
                </a:solidFill>
                <a:latin typeface="Arial"/>
                <a:cs typeface="Arial"/>
              </a:rPr>
              <a:t>from the Touch  </a:t>
            </a:r>
            <a:r>
              <a:rPr sz="1100" spc="-5" dirty="0">
                <a:solidFill>
                  <a:srgbClr val="525252"/>
                </a:solidFill>
                <a:latin typeface="Arial"/>
                <a:cs typeface="Arial"/>
              </a:rPr>
              <a:t>LED </a:t>
            </a:r>
            <a:r>
              <a:rPr sz="1100" dirty="0">
                <a:solidFill>
                  <a:srgbClr val="525252"/>
                </a:solidFill>
                <a:latin typeface="Arial"/>
                <a:cs typeface="Arial"/>
              </a:rPr>
              <a:t>to </a:t>
            </a:r>
            <a:r>
              <a:rPr sz="1100" spc="-5" dirty="0">
                <a:solidFill>
                  <a:srgbClr val="525252"/>
                </a:solidFill>
                <a:latin typeface="Arial"/>
                <a:cs typeface="Arial"/>
              </a:rPr>
              <a:t>indicate when </a:t>
            </a:r>
            <a:r>
              <a:rPr sz="1100" dirty="0">
                <a:solidFill>
                  <a:srgbClr val="525252"/>
                </a:solidFill>
                <a:latin typeface="Arial"/>
                <a:cs typeface="Arial"/>
              </a:rPr>
              <a:t>the </a:t>
            </a:r>
            <a:r>
              <a:rPr sz="1100" spc="-5" dirty="0">
                <a:solidFill>
                  <a:srgbClr val="525252"/>
                </a:solidFill>
                <a:latin typeface="Arial"/>
                <a:cs typeface="Arial"/>
              </a:rPr>
              <a:t>robot </a:t>
            </a:r>
            <a:r>
              <a:rPr sz="1100" dirty="0">
                <a:solidFill>
                  <a:srgbClr val="525252"/>
                </a:solidFill>
                <a:latin typeface="Arial"/>
                <a:cs typeface="Arial"/>
              </a:rPr>
              <a:t>has </a:t>
            </a:r>
            <a:r>
              <a:rPr sz="1100" spc="-5" dirty="0">
                <a:solidFill>
                  <a:srgbClr val="525252"/>
                </a:solidFill>
                <a:latin typeface="Arial"/>
                <a:cs typeface="Arial"/>
              </a:rPr>
              <a:t>picked </a:t>
            </a:r>
            <a:r>
              <a:rPr sz="1100" dirty="0">
                <a:solidFill>
                  <a:srgbClr val="525252"/>
                </a:solidFill>
                <a:latin typeface="Arial"/>
                <a:cs typeface="Arial"/>
              </a:rPr>
              <a:t>a </a:t>
            </a:r>
            <a:r>
              <a:rPr sz="1100" spc="-5" dirty="0">
                <a:solidFill>
                  <a:srgbClr val="525252"/>
                </a:solidFill>
                <a:latin typeface="Arial"/>
                <a:cs typeface="Arial"/>
              </a:rPr>
              <a:t>package </a:t>
            </a:r>
            <a:r>
              <a:rPr sz="1100" dirty="0">
                <a:solidFill>
                  <a:srgbClr val="525252"/>
                </a:solidFill>
                <a:latin typeface="Arial"/>
                <a:cs typeface="Arial"/>
              </a:rPr>
              <a:t>up and </a:t>
            </a:r>
            <a:r>
              <a:rPr sz="1100" spc="-5" dirty="0">
                <a:solidFill>
                  <a:srgbClr val="525252"/>
                </a:solidFill>
                <a:latin typeface="Arial"/>
                <a:cs typeface="Arial"/>
              </a:rPr>
              <a:t>placed </a:t>
            </a:r>
            <a:r>
              <a:rPr sz="1100" dirty="0">
                <a:solidFill>
                  <a:srgbClr val="525252"/>
                </a:solidFill>
                <a:latin typeface="Arial"/>
                <a:cs typeface="Arial"/>
              </a:rPr>
              <a:t>it </a:t>
            </a:r>
            <a:r>
              <a:rPr sz="1100" spc="-5" dirty="0">
                <a:solidFill>
                  <a:srgbClr val="525252"/>
                </a:solidFill>
                <a:latin typeface="Arial"/>
                <a:cs typeface="Arial"/>
              </a:rPr>
              <a:t>in the loading</a:t>
            </a:r>
            <a:r>
              <a:rPr sz="1100" spc="100" dirty="0">
                <a:solidFill>
                  <a:srgbClr val="525252"/>
                </a:solidFill>
                <a:latin typeface="Arial"/>
                <a:cs typeface="Arial"/>
              </a:rPr>
              <a:t> </a:t>
            </a:r>
            <a:r>
              <a:rPr sz="1100" spc="-5" dirty="0">
                <a:solidFill>
                  <a:srgbClr val="525252"/>
                </a:solidFill>
                <a:latin typeface="Arial"/>
                <a:cs typeface="Arial"/>
              </a:rPr>
              <a:t>dock.</a:t>
            </a:r>
            <a:endParaRPr sz="1100">
              <a:latin typeface="Arial"/>
              <a:cs typeface="Arial"/>
            </a:endParaRPr>
          </a:p>
          <a:p>
            <a:pPr>
              <a:lnSpc>
                <a:spcPct val="100000"/>
              </a:lnSpc>
              <a:spcBef>
                <a:spcPts val="10"/>
              </a:spcBef>
            </a:pPr>
            <a:endParaRPr sz="1400">
              <a:latin typeface="Arial"/>
              <a:cs typeface="Arial"/>
            </a:endParaRPr>
          </a:p>
          <a:p>
            <a:pPr marL="12700" marR="271780">
              <a:lnSpc>
                <a:spcPct val="125499"/>
              </a:lnSpc>
            </a:pPr>
            <a:r>
              <a:rPr sz="1100" b="1" dirty="0">
                <a:solidFill>
                  <a:srgbClr val="525252"/>
                </a:solidFill>
                <a:latin typeface="Arial"/>
                <a:cs typeface="Arial"/>
              </a:rPr>
              <a:t>Increase </a:t>
            </a:r>
            <a:r>
              <a:rPr sz="1100" b="1" spc="-5" dirty="0">
                <a:solidFill>
                  <a:srgbClr val="525252"/>
                </a:solidFill>
                <a:latin typeface="Arial"/>
                <a:cs typeface="Arial"/>
              </a:rPr>
              <a:t>complexity: </a:t>
            </a:r>
            <a:r>
              <a:rPr sz="1100" dirty="0">
                <a:solidFill>
                  <a:srgbClr val="525252"/>
                </a:solidFill>
                <a:latin typeface="Arial"/>
                <a:cs typeface="Arial"/>
              </a:rPr>
              <a:t>Add </a:t>
            </a:r>
            <a:r>
              <a:rPr sz="1100" spc="-5" dirty="0">
                <a:solidFill>
                  <a:srgbClr val="525252"/>
                </a:solidFill>
                <a:latin typeface="Arial"/>
                <a:cs typeface="Arial"/>
              </a:rPr>
              <a:t>more packages (cans) </a:t>
            </a:r>
            <a:r>
              <a:rPr sz="1100" dirty="0">
                <a:solidFill>
                  <a:srgbClr val="525252"/>
                </a:solidFill>
                <a:latin typeface="Arial"/>
                <a:cs typeface="Arial"/>
              </a:rPr>
              <a:t>that the </a:t>
            </a:r>
            <a:r>
              <a:rPr sz="1100" spc="-5" dirty="0">
                <a:solidFill>
                  <a:srgbClr val="525252"/>
                </a:solidFill>
                <a:latin typeface="Arial"/>
                <a:cs typeface="Arial"/>
              </a:rPr>
              <a:t>robot must pick </a:t>
            </a:r>
            <a:r>
              <a:rPr sz="1100" dirty="0">
                <a:solidFill>
                  <a:srgbClr val="525252"/>
                </a:solidFill>
                <a:latin typeface="Arial"/>
                <a:cs typeface="Arial"/>
              </a:rPr>
              <a:t>up! </a:t>
            </a:r>
            <a:r>
              <a:rPr sz="1100" spc="-5" dirty="0">
                <a:solidFill>
                  <a:srgbClr val="525252"/>
                </a:solidFill>
                <a:latin typeface="Arial"/>
                <a:cs typeface="Arial"/>
              </a:rPr>
              <a:t>Multiple  </a:t>
            </a:r>
            <a:r>
              <a:rPr sz="1100" dirty="0">
                <a:solidFill>
                  <a:srgbClr val="525252"/>
                </a:solidFill>
                <a:latin typeface="Arial"/>
                <a:cs typeface="Arial"/>
              </a:rPr>
              <a:t>rounds can be</a:t>
            </a:r>
            <a:r>
              <a:rPr sz="1100" spc="-20" dirty="0">
                <a:solidFill>
                  <a:srgbClr val="525252"/>
                </a:solidFill>
                <a:latin typeface="Arial"/>
                <a:cs typeface="Arial"/>
              </a:rPr>
              <a:t> </a:t>
            </a:r>
            <a:r>
              <a:rPr sz="1100" spc="-5" dirty="0">
                <a:solidFill>
                  <a:srgbClr val="525252"/>
                </a:solidFill>
                <a:latin typeface="Arial"/>
                <a:cs typeface="Arial"/>
              </a:rPr>
              <a:t>played.</a:t>
            </a:r>
            <a:endParaRPr sz="11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5829" y="1789837"/>
            <a:ext cx="3561079" cy="1427480"/>
          </a:xfrm>
          <a:prstGeom prst="rect">
            <a:avLst/>
          </a:prstGeom>
        </p:spPr>
        <p:txBody>
          <a:bodyPr vert="horz" wrap="square" lIns="0" tIns="12700" rIns="0" bIns="0" rtlCol="0">
            <a:spAutoFit/>
          </a:bodyPr>
          <a:lstStyle/>
          <a:p>
            <a:pPr marL="12065" marR="5080" algn="ctr">
              <a:lnSpc>
                <a:spcPct val="143700"/>
              </a:lnSpc>
              <a:spcBef>
                <a:spcPts val="100"/>
              </a:spcBef>
            </a:pPr>
            <a:r>
              <a:rPr sz="1600" spc="-5" dirty="0">
                <a:solidFill>
                  <a:srgbClr val="0077C7"/>
                </a:solidFill>
                <a:latin typeface="Arial"/>
                <a:cs typeface="Arial"/>
              </a:rPr>
              <a:t>Understand </a:t>
            </a:r>
            <a:r>
              <a:rPr sz="1600" dirty="0">
                <a:solidFill>
                  <a:srgbClr val="0077C7"/>
                </a:solidFill>
                <a:latin typeface="Arial"/>
                <a:cs typeface="Arial"/>
              </a:rPr>
              <a:t>the core </a:t>
            </a:r>
            <a:r>
              <a:rPr sz="1600" spc="-5" dirty="0">
                <a:solidFill>
                  <a:srgbClr val="0077C7"/>
                </a:solidFill>
                <a:latin typeface="Arial"/>
                <a:cs typeface="Arial"/>
              </a:rPr>
              <a:t>concepts and </a:t>
            </a:r>
            <a:r>
              <a:rPr sz="1600" dirty="0">
                <a:solidFill>
                  <a:srgbClr val="0077C7"/>
                </a:solidFill>
                <a:latin typeface="Arial"/>
                <a:cs typeface="Arial"/>
              </a:rPr>
              <a:t>how  </a:t>
            </a:r>
            <a:r>
              <a:rPr sz="1600" spc="-5" dirty="0">
                <a:solidFill>
                  <a:srgbClr val="0077C7"/>
                </a:solidFill>
                <a:latin typeface="Arial"/>
                <a:cs typeface="Arial"/>
              </a:rPr>
              <a:t>to </a:t>
            </a:r>
            <a:r>
              <a:rPr sz="1600" dirty="0">
                <a:solidFill>
                  <a:srgbClr val="0077C7"/>
                </a:solidFill>
                <a:latin typeface="Arial"/>
                <a:cs typeface="Arial"/>
              </a:rPr>
              <a:t>apply them </a:t>
            </a:r>
            <a:r>
              <a:rPr sz="1600" spc="-5" dirty="0">
                <a:solidFill>
                  <a:srgbClr val="0077C7"/>
                </a:solidFill>
                <a:latin typeface="Arial"/>
                <a:cs typeface="Arial"/>
              </a:rPr>
              <a:t>to different</a:t>
            </a:r>
            <a:r>
              <a:rPr sz="1600" spc="-15" dirty="0">
                <a:solidFill>
                  <a:srgbClr val="0077C7"/>
                </a:solidFill>
                <a:latin typeface="Arial"/>
                <a:cs typeface="Arial"/>
              </a:rPr>
              <a:t> </a:t>
            </a:r>
            <a:r>
              <a:rPr sz="1600" spc="-5" dirty="0">
                <a:solidFill>
                  <a:srgbClr val="0077C7"/>
                </a:solidFill>
                <a:latin typeface="Arial"/>
                <a:cs typeface="Arial"/>
              </a:rPr>
              <a:t>situations.</a:t>
            </a:r>
            <a:endParaRPr sz="1600">
              <a:latin typeface="Arial"/>
              <a:cs typeface="Arial"/>
            </a:endParaRPr>
          </a:p>
          <a:p>
            <a:pPr marL="30480" marR="22225" algn="ctr">
              <a:lnSpc>
                <a:spcPct val="143800"/>
              </a:lnSpc>
            </a:pPr>
            <a:r>
              <a:rPr sz="1600" spc="-5" dirty="0">
                <a:solidFill>
                  <a:srgbClr val="0077C7"/>
                </a:solidFill>
                <a:latin typeface="Arial"/>
                <a:cs typeface="Arial"/>
              </a:rPr>
              <a:t>This review </a:t>
            </a:r>
            <a:r>
              <a:rPr sz="1600" dirty="0">
                <a:solidFill>
                  <a:srgbClr val="0077C7"/>
                </a:solidFill>
                <a:latin typeface="Arial"/>
                <a:cs typeface="Arial"/>
              </a:rPr>
              <a:t>process </a:t>
            </a:r>
            <a:r>
              <a:rPr sz="1600" spc="-10" dirty="0">
                <a:solidFill>
                  <a:srgbClr val="0077C7"/>
                </a:solidFill>
                <a:latin typeface="Arial"/>
                <a:cs typeface="Arial"/>
              </a:rPr>
              <a:t>will </a:t>
            </a:r>
            <a:r>
              <a:rPr sz="1600" spc="-5" dirty="0">
                <a:solidFill>
                  <a:srgbClr val="0077C7"/>
                </a:solidFill>
                <a:latin typeface="Arial"/>
                <a:cs typeface="Arial"/>
              </a:rPr>
              <a:t>fuel motivation  to</a:t>
            </a:r>
            <a:r>
              <a:rPr sz="1600" spc="-10" dirty="0">
                <a:solidFill>
                  <a:srgbClr val="0077C7"/>
                </a:solidFill>
                <a:latin typeface="Arial"/>
                <a:cs typeface="Arial"/>
              </a:rPr>
              <a:t> </a:t>
            </a:r>
            <a:r>
              <a:rPr sz="1600" spc="-5" dirty="0">
                <a:solidFill>
                  <a:srgbClr val="0077C7"/>
                </a:solidFill>
                <a:latin typeface="Arial"/>
                <a:cs typeface="Arial"/>
              </a:rPr>
              <a:t>learn.</a:t>
            </a:r>
            <a:endParaRPr sz="1600">
              <a:latin typeface="Arial"/>
              <a:cs typeface="Arial"/>
            </a:endParaRPr>
          </a:p>
        </p:txBody>
      </p:sp>
      <p:sp>
        <p:nvSpPr>
          <p:cNvPr id="3" name="object 3"/>
          <p:cNvSpPr/>
          <p:nvPr/>
        </p:nvSpPr>
        <p:spPr>
          <a:xfrm>
            <a:off x="1097280" y="472440"/>
            <a:ext cx="5758307" cy="1050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algn="ctr">
              <a:lnSpc>
                <a:spcPct val="100000"/>
              </a:lnSpc>
              <a:spcBef>
                <a:spcPts val="1365"/>
              </a:spcBef>
            </a:pPr>
            <a:r>
              <a:rPr spc="50" dirty="0"/>
              <a:t>Review</a:t>
            </a:r>
          </a:p>
        </p:txBody>
      </p:sp>
      <p:sp>
        <p:nvSpPr>
          <p:cNvPr id="3" name="object 3"/>
          <p:cNvSpPr txBox="1"/>
          <p:nvPr/>
        </p:nvSpPr>
        <p:spPr>
          <a:xfrm>
            <a:off x="1084884" y="2017522"/>
            <a:ext cx="3674745" cy="193675"/>
          </a:xfrm>
          <a:prstGeom prst="rect">
            <a:avLst/>
          </a:prstGeom>
        </p:spPr>
        <p:txBody>
          <a:bodyPr vert="horz" wrap="square" lIns="0" tIns="12700" rIns="0" bIns="0" rtlCol="0">
            <a:spAutoFit/>
          </a:bodyPr>
          <a:lstStyle/>
          <a:p>
            <a:pPr marL="12700">
              <a:lnSpc>
                <a:spcPct val="100000"/>
              </a:lnSpc>
              <a:spcBef>
                <a:spcPts val="100"/>
              </a:spcBef>
            </a:pPr>
            <a:r>
              <a:rPr sz="1100" b="1" dirty="0">
                <a:latin typeface="Lucida Sans"/>
                <a:cs typeface="Lucida Sans"/>
              </a:rPr>
              <a:t>1. </a:t>
            </a:r>
            <a:r>
              <a:rPr sz="1100" b="1" spc="5" dirty="0">
                <a:latin typeface="Lucida Sans"/>
                <a:cs typeface="Lucida Sans"/>
              </a:rPr>
              <a:t>In </a:t>
            </a:r>
            <a:r>
              <a:rPr sz="1100" b="1" dirty="0">
                <a:latin typeface="Lucida Sans"/>
                <a:cs typeface="Lucida Sans"/>
              </a:rPr>
              <a:t>the following </a:t>
            </a:r>
            <a:r>
              <a:rPr sz="1100" b="1" spc="-5" dirty="0">
                <a:latin typeface="Lucida Sans"/>
                <a:cs typeface="Lucida Sans"/>
              </a:rPr>
              <a:t>project, </a:t>
            </a:r>
            <a:r>
              <a:rPr sz="1100" b="1" spc="-10" dirty="0">
                <a:latin typeface="Lucida Sans"/>
                <a:cs typeface="Lucida Sans"/>
              </a:rPr>
              <a:t>what </a:t>
            </a:r>
            <a:r>
              <a:rPr sz="1100" b="1" spc="-5" dirty="0">
                <a:latin typeface="Lucida Sans"/>
                <a:cs typeface="Lucida Sans"/>
              </a:rPr>
              <a:t>will </a:t>
            </a:r>
            <a:r>
              <a:rPr sz="1100" b="1" spc="5" dirty="0">
                <a:latin typeface="Lucida Sans"/>
                <a:cs typeface="Lucida Sans"/>
              </a:rPr>
              <a:t>the </a:t>
            </a:r>
            <a:r>
              <a:rPr sz="1100" b="1" spc="-5" dirty="0">
                <a:latin typeface="Lucida Sans"/>
                <a:cs typeface="Lucida Sans"/>
              </a:rPr>
              <a:t>robot</a:t>
            </a:r>
            <a:r>
              <a:rPr sz="1100" b="1" spc="25" dirty="0">
                <a:latin typeface="Lucida Sans"/>
                <a:cs typeface="Lucida Sans"/>
              </a:rPr>
              <a:t> </a:t>
            </a:r>
            <a:r>
              <a:rPr sz="1100" b="1" spc="-5" dirty="0">
                <a:latin typeface="Lucida Sans"/>
                <a:cs typeface="Lucida Sans"/>
              </a:rPr>
              <a:t>do?</a:t>
            </a:r>
            <a:endParaRPr sz="1100">
              <a:latin typeface="Lucida Sans"/>
              <a:cs typeface="Lucida Sans"/>
            </a:endParaRPr>
          </a:p>
        </p:txBody>
      </p:sp>
      <p:sp>
        <p:nvSpPr>
          <p:cNvPr id="4" name="object 4"/>
          <p:cNvSpPr txBox="1"/>
          <p:nvPr/>
        </p:nvSpPr>
        <p:spPr>
          <a:xfrm>
            <a:off x="1084884" y="5186552"/>
            <a:ext cx="5599430" cy="3721100"/>
          </a:xfrm>
          <a:prstGeom prst="rect">
            <a:avLst/>
          </a:prstGeom>
        </p:spPr>
        <p:txBody>
          <a:bodyPr vert="horz" wrap="square" lIns="0" tIns="13335" rIns="0" bIns="0" rtlCol="0">
            <a:spAutoFit/>
          </a:bodyPr>
          <a:lstStyle/>
          <a:p>
            <a:pPr marL="469265" indent="-229235">
              <a:lnSpc>
                <a:spcPct val="100000"/>
              </a:lnSpc>
              <a:spcBef>
                <a:spcPts val="105"/>
              </a:spcBef>
              <a:buFont typeface="Courier New"/>
              <a:buChar char="o"/>
              <a:tabLst>
                <a:tab pos="469265" algn="l"/>
                <a:tab pos="469900" algn="l"/>
              </a:tabLst>
            </a:pPr>
            <a:r>
              <a:rPr sz="1100" dirty="0">
                <a:solidFill>
                  <a:srgbClr val="525252"/>
                </a:solidFill>
                <a:latin typeface="Arial"/>
                <a:cs typeface="Arial"/>
              </a:rPr>
              <a:t>Open the </a:t>
            </a:r>
            <a:r>
              <a:rPr sz="1100" spc="-5" dirty="0">
                <a:solidFill>
                  <a:srgbClr val="525252"/>
                </a:solidFill>
                <a:latin typeface="Arial"/>
                <a:cs typeface="Arial"/>
              </a:rPr>
              <a:t>claw, wait </a:t>
            </a:r>
            <a:r>
              <a:rPr sz="1100" dirty="0">
                <a:solidFill>
                  <a:srgbClr val="525252"/>
                </a:solidFill>
                <a:latin typeface="Arial"/>
                <a:cs typeface="Arial"/>
              </a:rPr>
              <a:t>1 </a:t>
            </a:r>
            <a:r>
              <a:rPr sz="1100" spc="-5" dirty="0">
                <a:solidFill>
                  <a:srgbClr val="525252"/>
                </a:solidFill>
                <a:latin typeface="Arial"/>
                <a:cs typeface="Arial"/>
              </a:rPr>
              <a:t>second, close </a:t>
            </a:r>
            <a:r>
              <a:rPr sz="1100" dirty="0">
                <a:solidFill>
                  <a:srgbClr val="525252"/>
                </a:solidFill>
                <a:latin typeface="Arial"/>
                <a:cs typeface="Arial"/>
              </a:rPr>
              <a:t>the </a:t>
            </a:r>
            <a:r>
              <a:rPr sz="1100" spc="-5" dirty="0">
                <a:solidFill>
                  <a:srgbClr val="525252"/>
                </a:solidFill>
                <a:latin typeface="Arial"/>
                <a:cs typeface="Arial"/>
              </a:rPr>
              <a:t>claw, and </a:t>
            </a:r>
            <a:r>
              <a:rPr sz="1100" dirty="0">
                <a:solidFill>
                  <a:srgbClr val="525252"/>
                </a:solidFill>
                <a:latin typeface="Arial"/>
                <a:cs typeface="Arial"/>
              </a:rPr>
              <a:t>then </a:t>
            </a:r>
            <a:r>
              <a:rPr sz="1100" spc="-5" dirty="0">
                <a:solidFill>
                  <a:srgbClr val="525252"/>
                </a:solidFill>
                <a:latin typeface="Arial"/>
                <a:cs typeface="Arial"/>
              </a:rPr>
              <a:t>lift </a:t>
            </a:r>
            <a:r>
              <a:rPr sz="1100" dirty="0">
                <a:solidFill>
                  <a:srgbClr val="525252"/>
                </a:solidFill>
                <a:latin typeface="Arial"/>
                <a:cs typeface="Arial"/>
              </a:rPr>
              <a:t>the</a:t>
            </a:r>
            <a:r>
              <a:rPr sz="1100" spc="25" dirty="0">
                <a:solidFill>
                  <a:srgbClr val="525252"/>
                </a:solidFill>
                <a:latin typeface="Arial"/>
                <a:cs typeface="Arial"/>
              </a:rPr>
              <a:t> </a:t>
            </a:r>
            <a:r>
              <a:rPr sz="1100" spc="-5" dirty="0">
                <a:solidFill>
                  <a:srgbClr val="525252"/>
                </a:solidFill>
                <a:latin typeface="Arial"/>
                <a:cs typeface="Arial"/>
              </a:rPr>
              <a:t>arm.</a:t>
            </a:r>
            <a:endParaRPr sz="1100">
              <a:latin typeface="Arial"/>
              <a:cs typeface="Arial"/>
            </a:endParaRPr>
          </a:p>
          <a:p>
            <a:pPr marL="469265" indent="-229235">
              <a:lnSpc>
                <a:spcPct val="100000"/>
              </a:lnSpc>
              <a:spcBef>
                <a:spcPts val="860"/>
              </a:spcBef>
              <a:buFont typeface="Courier New"/>
              <a:buChar char="o"/>
              <a:tabLst>
                <a:tab pos="469265" algn="l"/>
                <a:tab pos="469900" algn="l"/>
              </a:tabLst>
            </a:pPr>
            <a:r>
              <a:rPr sz="1100" spc="-5" dirty="0">
                <a:solidFill>
                  <a:srgbClr val="525252"/>
                </a:solidFill>
                <a:latin typeface="Arial"/>
                <a:cs typeface="Arial"/>
              </a:rPr>
              <a:t>Lift </a:t>
            </a:r>
            <a:r>
              <a:rPr sz="1100" dirty="0">
                <a:solidFill>
                  <a:srgbClr val="525252"/>
                </a:solidFill>
                <a:latin typeface="Arial"/>
                <a:cs typeface="Arial"/>
              </a:rPr>
              <a:t>the </a:t>
            </a:r>
            <a:r>
              <a:rPr sz="1100" spc="-5" dirty="0">
                <a:solidFill>
                  <a:srgbClr val="525252"/>
                </a:solidFill>
                <a:latin typeface="Arial"/>
                <a:cs typeface="Arial"/>
              </a:rPr>
              <a:t>arm, </a:t>
            </a:r>
            <a:r>
              <a:rPr sz="1100" spc="-10" dirty="0">
                <a:solidFill>
                  <a:srgbClr val="525252"/>
                </a:solidFill>
                <a:latin typeface="Arial"/>
                <a:cs typeface="Arial"/>
              </a:rPr>
              <a:t>wait </a:t>
            </a:r>
            <a:r>
              <a:rPr sz="1100" dirty="0">
                <a:solidFill>
                  <a:srgbClr val="525252"/>
                </a:solidFill>
                <a:latin typeface="Arial"/>
                <a:cs typeface="Arial"/>
              </a:rPr>
              <a:t>1 </a:t>
            </a:r>
            <a:r>
              <a:rPr sz="1100" spc="-5" dirty="0">
                <a:solidFill>
                  <a:srgbClr val="525252"/>
                </a:solidFill>
                <a:latin typeface="Arial"/>
                <a:cs typeface="Arial"/>
              </a:rPr>
              <a:t>second, lower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and </a:t>
            </a:r>
            <a:r>
              <a:rPr sz="1100" spc="-5" dirty="0">
                <a:solidFill>
                  <a:srgbClr val="525252"/>
                </a:solidFill>
                <a:latin typeface="Arial"/>
                <a:cs typeface="Arial"/>
              </a:rPr>
              <a:t>then </a:t>
            </a:r>
            <a:r>
              <a:rPr sz="1100" dirty="0">
                <a:solidFill>
                  <a:srgbClr val="525252"/>
                </a:solidFill>
                <a:latin typeface="Arial"/>
                <a:cs typeface="Arial"/>
              </a:rPr>
              <a:t>open the</a:t>
            </a:r>
            <a:r>
              <a:rPr sz="1100" spc="40" dirty="0">
                <a:solidFill>
                  <a:srgbClr val="525252"/>
                </a:solidFill>
                <a:latin typeface="Arial"/>
                <a:cs typeface="Arial"/>
              </a:rPr>
              <a:t> </a:t>
            </a:r>
            <a:r>
              <a:rPr sz="1100" spc="-5" dirty="0">
                <a:solidFill>
                  <a:srgbClr val="525252"/>
                </a:solidFill>
                <a:latin typeface="Arial"/>
                <a:cs typeface="Arial"/>
              </a:rPr>
              <a:t>claw.</a:t>
            </a:r>
            <a:endParaRPr sz="1100">
              <a:latin typeface="Arial"/>
              <a:cs typeface="Arial"/>
            </a:endParaRPr>
          </a:p>
          <a:p>
            <a:pPr marL="469265" marR="5080" indent="-228600">
              <a:lnSpc>
                <a:spcPts val="1270"/>
              </a:lnSpc>
              <a:spcBef>
                <a:spcPts val="950"/>
              </a:spcBef>
              <a:buFont typeface="Courier New"/>
              <a:buChar char="o"/>
              <a:tabLst>
                <a:tab pos="469265" algn="l"/>
                <a:tab pos="469900" algn="l"/>
              </a:tabLst>
            </a:pPr>
            <a:r>
              <a:rPr sz="1100" spc="-5" dirty="0">
                <a:solidFill>
                  <a:srgbClr val="525252"/>
                </a:solidFill>
                <a:latin typeface="Arial"/>
                <a:cs typeface="Arial"/>
              </a:rPr>
              <a:t>Lift </a:t>
            </a:r>
            <a:r>
              <a:rPr sz="1100" dirty="0">
                <a:solidFill>
                  <a:srgbClr val="525252"/>
                </a:solidFill>
                <a:latin typeface="Arial"/>
                <a:cs typeface="Arial"/>
              </a:rPr>
              <a:t>the </a:t>
            </a:r>
            <a:r>
              <a:rPr sz="1100" spc="-5" dirty="0">
                <a:solidFill>
                  <a:srgbClr val="525252"/>
                </a:solidFill>
                <a:latin typeface="Arial"/>
                <a:cs typeface="Arial"/>
              </a:rPr>
              <a:t>arm, </a:t>
            </a:r>
            <a:r>
              <a:rPr sz="1100" spc="-10" dirty="0">
                <a:solidFill>
                  <a:srgbClr val="525252"/>
                </a:solidFill>
                <a:latin typeface="Arial"/>
                <a:cs typeface="Arial"/>
              </a:rPr>
              <a:t>wait </a:t>
            </a:r>
            <a:r>
              <a:rPr sz="1100" dirty="0">
                <a:solidFill>
                  <a:srgbClr val="525252"/>
                </a:solidFill>
                <a:latin typeface="Arial"/>
                <a:cs typeface="Arial"/>
              </a:rPr>
              <a:t>1 </a:t>
            </a:r>
            <a:r>
              <a:rPr sz="1100" spc="-5" dirty="0">
                <a:solidFill>
                  <a:srgbClr val="525252"/>
                </a:solidFill>
                <a:latin typeface="Arial"/>
                <a:cs typeface="Arial"/>
              </a:rPr>
              <a:t>second, lower </a:t>
            </a:r>
            <a:r>
              <a:rPr sz="1100" dirty="0">
                <a:solidFill>
                  <a:srgbClr val="525252"/>
                </a:solidFill>
                <a:latin typeface="Arial"/>
                <a:cs typeface="Arial"/>
              </a:rPr>
              <a:t>the </a:t>
            </a:r>
            <a:r>
              <a:rPr sz="1100" spc="-5" dirty="0">
                <a:solidFill>
                  <a:srgbClr val="525252"/>
                </a:solidFill>
                <a:latin typeface="Arial"/>
                <a:cs typeface="Arial"/>
              </a:rPr>
              <a:t>arm back </a:t>
            </a:r>
            <a:r>
              <a:rPr sz="1100" dirty="0">
                <a:solidFill>
                  <a:srgbClr val="525252"/>
                </a:solidFill>
                <a:latin typeface="Arial"/>
                <a:cs typeface="Arial"/>
              </a:rPr>
              <a:t>to a </a:t>
            </a:r>
            <a:r>
              <a:rPr sz="1100" spc="-5" dirty="0">
                <a:solidFill>
                  <a:srgbClr val="525252"/>
                </a:solidFill>
                <a:latin typeface="Arial"/>
                <a:cs typeface="Arial"/>
              </a:rPr>
              <a:t>position below where </a:t>
            </a:r>
            <a:r>
              <a:rPr sz="1100" dirty="0">
                <a:solidFill>
                  <a:srgbClr val="525252"/>
                </a:solidFill>
                <a:latin typeface="Arial"/>
                <a:cs typeface="Arial"/>
              </a:rPr>
              <a:t>it </a:t>
            </a:r>
            <a:r>
              <a:rPr sz="1100" spc="-5" dirty="0">
                <a:solidFill>
                  <a:srgbClr val="525252"/>
                </a:solidFill>
                <a:latin typeface="Arial"/>
                <a:cs typeface="Arial"/>
              </a:rPr>
              <a:t>started,  </a:t>
            </a:r>
            <a:r>
              <a:rPr sz="1100" dirty="0">
                <a:solidFill>
                  <a:srgbClr val="525252"/>
                </a:solidFill>
                <a:latin typeface="Arial"/>
                <a:cs typeface="Arial"/>
              </a:rPr>
              <a:t>and then open the</a:t>
            </a:r>
            <a:r>
              <a:rPr sz="1100" spc="-35" dirty="0">
                <a:solidFill>
                  <a:srgbClr val="525252"/>
                </a:solidFill>
                <a:latin typeface="Arial"/>
                <a:cs typeface="Arial"/>
              </a:rPr>
              <a:t> </a:t>
            </a:r>
            <a:r>
              <a:rPr sz="1100" spc="-5" dirty="0">
                <a:solidFill>
                  <a:srgbClr val="525252"/>
                </a:solidFill>
                <a:latin typeface="Arial"/>
                <a:cs typeface="Arial"/>
              </a:rPr>
              <a:t>claw.</a:t>
            </a:r>
            <a:endParaRPr sz="1100">
              <a:latin typeface="Arial"/>
              <a:cs typeface="Arial"/>
            </a:endParaRPr>
          </a:p>
          <a:p>
            <a:pPr marL="469265" indent="-229235">
              <a:lnSpc>
                <a:spcPct val="100000"/>
              </a:lnSpc>
              <a:spcBef>
                <a:spcPts val="830"/>
              </a:spcBef>
              <a:buFont typeface="Courier New"/>
              <a:buChar char="o"/>
              <a:tabLst>
                <a:tab pos="469265" algn="l"/>
                <a:tab pos="469900" algn="l"/>
              </a:tabLst>
            </a:pPr>
            <a:r>
              <a:rPr sz="1100" dirty="0">
                <a:solidFill>
                  <a:srgbClr val="525252"/>
                </a:solidFill>
                <a:latin typeface="Arial"/>
                <a:cs typeface="Arial"/>
              </a:rPr>
              <a:t>Open the </a:t>
            </a:r>
            <a:r>
              <a:rPr sz="1100" spc="-5" dirty="0">
                <a:solidFill>
                  <a:srgbClr val="525252"/>
                </a:solidFill>
                <a:latin typeface="Arial"/>
                <a:cs typeface="Arial"/>
              </a:rPr>
              <a:t>claw, wait </a:t>
            </a:r>
            <a:r>
              <a:rPr sz="1100" dirty="0">
                <a:solidFill>
                  <a:srgbClr val="525252"/>
                </a:solidFill>
                <a:latin typeface="Arial"/>
                <a:cs typeface="Arial"/>
              </a:rPr>
              <a:t>1 </a:t>
            </a:r>
            <a:r>
              <a:rPr sz="1100" spc="-5" dirty="0">
                <a:solidFill>
                  <a:srgbClr val="525252"/>
                </a:solidFill>
                <a:latin typeface="Arial"/>
                <a:cs typeface="Arial"/>
              </a:rPr>
              <a:t>second, close </a:t>
            </a:r>
            <a:r>
              <a:rPr sz="1100" dirty="0">
                <a:solidFill>
                  <a:srgbClr val="525252"/>
                </a:solidFill>
                <a:latin typeface="Arial"/>
                <a:cs typeface="Arial"/>
              </a:rPr>
              <a:t>the </a:t>
            </a:r>
            <a:r>
              <a:rPr sz="1100" spc="-5" dirty="0">
                <a:solidFill>
                  <a:srgbClr val="525252"/>
                </a:solidFill>
                <a:latin typeface="Arial"/>
                <a:cs typeface="Arial"/>
              </a:rPr>
              <a:t>claw, and </a:t>
            </a:r>
            <a:r>
              <a:rPr sz="1100" dirty="0">
                <a:solidFill>
                  <a:srgbClr val="525252"/>
                </a:solidFill>
                <a:latin typeface="Arial"/>
                <a:cs typeface="Arial"/>
              </a:rPr>
              <a:t>then reopen the </a:t>
            </a:r>
            <a:r>
              <a:rPr sz="1100" spc="-5" dirty="0">
                <a:solidFill>
                  <a:srgbClr val="525252"/>
                </a:solidFill>
                <a:latin typeface="Arial"/>
                <a:cs typeface="Arial"/>
              </a:rPr>
              <a:t>claw</a:t>
            </a:r>
            <a:r>
              <a:rPr sz="1100" dirty="0">
                <a:solidFill>
                  <a:srgbClr val="525252"/>
                </a:solidFill>
                <a:latin typeface="Arial"/>
                <a:cs typeface="Arial"/>
              </a:rPr>
              <a:t> again.</a:t>
            </a:r>
            <a:endParaRPr sz="1100">
              <a:latin typeface="Arial"/>
              <a:cs typeface="Arial"/>
            </a:endParaRPr>
          </a:p>
          <a:p>
            <a:pPr>
              <a:lnSpc>
                <a:spcPct val="100000"/>
              </a:lnSpc>
            </a:pPr>
            <a:endParaRPr sz="1300">
              <a:latin typeface="Arial"/>
              <a:cs typeface="Arial"/>
            </a:endParaRPr>
          </a:p>
          <a:p>
            <a:pPr>
              <a:lnSpc>
                <a:spcPct val="100000"/>
              </a:lnSpc>
              <a:spcBef>
                <a:spcPts val="10"/>
              </a:spcBef>
            </a:pPr>
            <a:endParaRPr sz="1300">
              <a:latin typeface="Arial"/>
              <a:cs typeface="Arial"/>
            </a:endParaRPr>
          </a:p>
          <a:p>
            <a:pPr marL="240665" indent="-228600">
              <a:lnSpc>
                <a:spcPct val="100000"/>
              </a:lnSpc>
              <a:buAutoNum type="arabicPeriod" startAt="2"/>
              <a:tabLst>
                <a:tab pos="241300" algn="l"/>
              </a:tabLst>
            </a:pPr>
            <a:r>
              <a:rPr sz="1100" b="1" spc="-5" dirty="0">
                <a:latin typeface="Lucida Sans"/>
                <a:cs typeface="Lucida Sans"/>
              </a:rPr>
              <a:t>Which </a:t>
            </a:r>
            <a:r>
              <a:rPr sz="1100" b="1" dirty="0">
                <a:latin typeface="Lucida Sans"/>
                <a:cs typeface="Lucida Sans"/>
              </a:rPr>
              <a:t>of </a:t>
            </a:r>
            <a:r>
              <a:rPr sz="1100" b="1" spc="-5" dirty="0">
                <a:latin typeface="Lucida Sans"/>
                <a:cs typeface="Lucida Sans"/>
              </a:rPr>
              <a:t>these </a:t>
            </a:r>
            <a:r>
              <a:rPr sz="1100" b="1" spc="5" dirty="0">
                <a:latin typeface="Lucida Sans"/>
                <a:cs typeface="Lucida Sans"/>
              </a:rPr>
              <a:t>is the </a:t>
            </a:r>
            <a:r>
              <a:rPr sz="1100" b="1" spc="-5" dirty="0">
                <a:latin typeface="Lucida Sans"/>
                <a:cs typeface="Lucida Sans"/>
              </a:rPr>
              <a:t>correct definition of </a:t>
            </a:r>
            <a:r>
              <a:rPr sz="1100" b="1" dirty="0">
                <a:latin typeface="Lucida Sans"/>
                <a:cs typeface="Lucida Sans"/>
              </a:rPr>
              <a:t>a </a:t>
            </a:r>
            <a:r>
              <a:rPr sz="1100" b="1" i="1" spc="-5" dirty="0">
                <a:latin typeface="Lucida Sans"/>
                <a:cs typeface="Lucida Sans"/>
              </a:rPr>
              <a:t>spin </a:t>
            </a:r>
            <a:r>
              <a:rPr sz="1100" b="1" i="1" dirty="0">
                <a:latin typeface="Lucida Sans"/>
                <a:cs typeface="Lucida Sans"/>
              </a:rPr>
              <a:t>to </a:t>
            </a:r>
            <a:r>
              <a:rPr sz="1100" b="1" i="1" spc="-5" dirty="0">
                <a:latin typeface="Lucida Sans"/>
                <a:cs typeface="Lucida Sans"/>
              </a:rPr>
              <a:t>position</a:t>
            </a:r>
            <a:r>
              <a:rPr sz="1100" b="1" i="1" spc="-50" dirty="0">
                <a:latin typeface="Lucida Sans"/>
                <a:cs typeface="Lucida Sans"/>
              </a:rPr>
              <a:t> </a:t>
            </a:r>
            <a:r>
              <a:rPr sz="1100" b="1" spc="-5" dirty="0">
                <a:latin typeface="Lucida Sans"/>
                <a:cs typeface="Lucida Sans"/>
              </a:rPr>
              <a:t>block?</a:t>
            </a:r>
            <a:endParaRPr sz="1100">
              <a:latin typeface="Lucida Sans"/>
              <a:cs typeface="Lucida Sans"/>
            </a:endParaRPr>
          </a:p>
          <a:p>
            <a:pPr marL="469265" marR="206375" lvl="1" indent="-228600">
              <a:lnSpc>
                <a:spcPts val="1260"/>
              </a:lnSpc>
              <a:spcBef>
                <a:spcPts val="960"/>
              </a:spcBef>
              <a:buFont typeface="Courier New"/>
              <a:buChar char="o"/>
              <a:tabLst>
                <a:tab pos="469265" algn="l"/>
                <a:tab pos="469900" algn="l"/>
              </a:tabLst>
            </a:pPr>
            <a:r>
              <a:rPr sz="1100" dirty="0">
                <a:solidFill>
                  <a:srgbClr val="525252"/>
                </a:solidFill>
                <a:latin typeface="Arial"/>
                <a:cs typeface="Arial"/>
              </a:rPr>
              <a:t>A </a:t>
            </a:r>
            <a:r>
              <a:rPr sz="1100" spc="-5" dirty="0">
                <a:solidFill>
                  <a:srgbClr val="525252"/>
                </a:solidFill>
                <a:latin typeface="Arial"/>
                <a:cs typeface="Arial"/>
              </a:rPr>
              <a:t>block that spins </a:t>
            </a:r>
            <a:r>
              <a:rPr sz="1100" dirty="0">
                <a:solidFill>
                  <a:srgbClr val="525252"/>
                </a:solidFill>
                <a:latin typeface="Arial"/>
                <a:cs typeface="Arial"/>
              </a:rPr>
              <a:t>the motor to reach to a </a:t>
            </a:r>
            <a:r>
              <a:rPr sz="1100" spc="-5" dirty="0">
                <a:solidFill>
                  <a:srgbClr val="525252"/>
                </a:solidFill>
                <a:latin typeface="Arial"/>
                <a:cs typeface="Arial"/>
              </a:rPr>
              <a:t>specific position measured in degrees  </a:t>
            </a:r>
            <a:r>
              <a:rPr sz="1100" dirty="0">
                <a:solidFill>
                  <a:srgbClr val="525252"/>
                </a:solidFill>
                <a:latin typeface="Arial"/>
                <a:cs typeface="Arial"/>
              </a:rPr>
              <a:t>based on </a:t>
            </a:r>
            <a:r>
              <a:rPr sz="1100" spc="-10" dirty="0">
                <a:solidFill>
                  <a:srgbClr val="525252"/>
                </a:solidFill>
                <a:latin typeface="Arial"/>
                <a:cs typeface="Arial"/>
              </a:rPr>
              <a:t>its </a:t>
            </a:r>
            <a:r>
              <a:rPr sz="1100" spc="-5" dirty="0">
                <a:solidFill>
                  <a:srgbClr val="525252"/>
                </a:solidFill>
                <a:latin typeface="Arial"/>
                <a:cs typeface="Arial"/>
              </a:rPr>
              <a:t>full range </a:t>
            </a:r>
            <a:r>
              <a:rPr sz="1100" spc="-10" dirty="0">
                <a:solidFill>
                  <a:srgbClr val="525252"/>
                </a:solidFill>
                <a:latin typeface="Arial"/>
                <a:cs typeface="Arial"/>
              </a:rPr>
              <a:t>of</a:t>
            </a:r>
            <a:r>
              <a:rPr sz="1100" spc="5" dirty="0">
                <a:solidFill>
                  <a:srgbClr val="525252"/>
                </a:solidFill>
                <a:latin typeface="Arial"/>
                <a:cs typeface="Arial"/>
              </a:rPr>
              <a:t> </a:t>
            </a:r>
            <a:r>
              <a:rPr sz="1100" spc="-5" dirty="0">
                <a:solidFill>
                  <a:srgbClr val="525252"/>
                </a:solidFill>
                <a:latin typeface="Arial"/>
                <a:cs typeface="Arial"/>
              </a:rPr>
              <a:t>motion</a:t>
            </a:r>
            <a:endParaRPr sz="1100">
              <a:latin typeface="Arial"/>
              <a:cs typeface="Arial"/>
            </a:endParaRPr>
          </a:p>
          <a:p>
            <a:pPr marL="469265" lvl="1" indent="-229235">
              <a:lnSpc>
                <a:spcPct val="100000"/>
              </a:lnSpc>
              <a:spcBef>
                <a:spcPts val="835"/>
              </a:spcBef>
              <a:buFont typeface="Courier New"/>
              <a:buChar char="o"/>
              <a:tabLst>
                <a:tab pos="469265" algn="l"/>
                <a:tab pos="469900" algn="l"/>
              </a:tabLst>
            </a:pPr>
            <a:r>
              <a:rPr sz="1100" dirty="0">
                <a:solidFill>
                  <a:srgbClr val="525252"/>
                </a:solidFill>
                <a:latin typeface="Arial"/>
                <a:cs typeface="Arial"/>
              </a:rPr>
              <a:t>A </a:t>
            </a:r>
            <a:r>
              <a:rPr sz="1100" spc="-5" dirty="0">
                <a:solidFill>
                  <a:srgbClr val="525252"/>
                </a:solidFill>
                <a:latin typeface="Arial"/>
                <a:cs typeface="Arial"/>
              </a:rPr>
              <a:t>block that spins </a:t>
            </a:r>
            <a:r>
              <a:rPr sz="1100" dirty="0">
                <a:solidFill>
                  <a:srgbClr val="525252"/>
                </a:solidFill>
                <a:latin typeface="Arial"/>
                <a:cs typeface="Arial"/>
              </a:rPr>
              <a:t>the motor </a:t>
            </a:r>
            <a:r>
              <a:rPr sz="1100" spc="-5" dirty="0">
                <a:solidFill>
                  <a:srgbClr val="525252"/>
                </a:solidFill>
                <a:latin typeface="Arial"/>
                <a:cs typeface="Arial"/>
              </a:rPr>
              <a:t>in </a:t>
            </a:r>
            <a:r>
              <a:rPr sz="1100" dirty="0">
                <a:solidFill>
                  <a:srgbClr val="525252"/>
                </a:solidFill>
                <a:latin typeface="Arial"/>
                <a:cs typeface="Arial"/>
              </a:rPr>
              <a:t>a </a:t>
            </a:r>
            <a:r>
              <a:rPr sz="1100" spc="-5" dirty="0">
                <a:solidFill>
                  <a:srgbClr val="525252"/>
                </a:solidFill>
                <a:latin typeface="Arial"/>
                <a:cs typeface="Arial"/>
              </a:rPr>
              <a:t>specific direction </a:t>
            </a:r>
            <a:r>
              <a:rPr sz="1100" dirty="0">
                <a:solidFill>
                  <a:srgbClr val="525252"/>
                </a:solidFill>
                <a:latin typeface="Arial"/>
                <a:cs typeface="Arial"/>
              </a:rPr>
              <a:t>for a </a:t>
            </a:r>
            <a:r>
              <a:rPr sz="1100" spc="-5" dirty="0">
                <a:solidFill>
                  <a:srgbClr val="525252"/>
                </a:solidFill>
                <a:latin typeface="Arial"/>
                <a:cs typeface="Arial"/>
              </a:rPr>
              <a:t>specific</a:t>
            </a:r>
            <a:r>
              <a:rPr sz="1100" spc="30" dirty="0">
                <a:solidFill>
                  <a:srgbClr val="525252"/>
                </a:solidFill>
                <a:latin typeface="Arial"/>
                <a:cs typeface="Arial"/>
              </a:rPr>
              <a:t> </a:t>
            </a:r>
            <a:r>
              <a:rPr sz="1100" spc="-5" dirty="0">
                <a:solidFill>
                  <a:srgbClr val="525252"/>
                </a:solidFill>
                <a:latin typeface="Arial"/>
                <a:cs typeface="Arial"/>
              </a:rPr>
              <a:t>distance</a:t>
            </a:r>
            <a:endParaRPr sz="1100">
              <a:latin typeface="Arial"/>
              <a:cs typeface="Arial"/>
            </a:endParaRPr>
          </a:p>
          <a:p>
            <a:pPr marL="469265" lvl="1" indent="-229235">
              <a:lnSpc>
                <a:spcPct val="100000"/>
              </a:lnSpc>
              <a:spcBef>
                <a:spcPts val="860"/>
              </a:spcBef>
              <a:buFont typeface="Courier New"/>
              <a:buChar char="o"/>
              <a:tabLst>
                <a:tab pos="469265" algn="l"/>
                <a:tab pos="469900" algn="l"/>
              </a:tabLst>
            </a:pPr>
            <a:r>
              <a:rPr sz="1100" dirty="0">
                <a:solidFill>
                  <a:srgbClr val="525252"/>
                </a:solidFill>
                <a:latin typeface="Arial"/>
                <a:cs typeface="Arial"/>
              </a:rPr>
              <a:t>A </a:t>
            </a:r>
            <a:r>
              <a:rPr sz="1100" spc="-5" dirty="0">
                <a:solidFill>
                  <a:srgbClr val="525252"/>
                </a:solidFill>
                <a:latin typeface="Arial"/>
                <a:cs typeface="Arial"/>
              </a:rPr>
              <a:t>block that resets </a:t>
            </a:r>
            <a:r>
              <a:rPr sz="1100" dirty="0">
                <a:solidFill>
                  <a:srgbClr val="525252"/>
                </a:solidFill>
                <a:latin typeface="Arial"/>
                <a:cs typeface="Arial"/>
              </a:rPr>
              <a:t>the </a:t>
            </a:r>
            <a:r>
              <a:rPr sz="1100" spc="-5" dirty="0">
                <a:solidFill>
                  <a:srgbClr val="525252"/>
                </a:solidFill>
                <a:latin typeface="Arial"/>
                <a:cs typeface="Arial"/>
              </a:rPr>
              <a:t>motor's position</a:t>
            </a:r>
            <a:endParaRPr sz="1100">
              <a:latin typeface="Arial"/>
              <a:cs typeface="Arial"/>
            </a:endParaRPr>
          </a:p>
          <a:p>
            <a:pPr marL="469265" lvl="1" indent="-229235">
              <a:lnSpc>
                <a:spcPct val="100000"/>
              </a:lnSpc>
              <a:spcBef>
                <a:spcPts val="865"/>
              </a:spcBef>
              <a:buFont typeface="Courier New"/>
              <a:buChar char="o"/>
              <a:tabLst>
                <a:tab pos="469265" algn="l"/>
                <a:tab pos="469900" algn="l"/>
              </a:tabLst>
            </a:pPr>
            <a:r>
              <a:rPr sz="1100" dirty="0">
                <a:solidFill>
                  <a:srgbClr val="525252"/>
                </a:solidFill>
                <a:latin typeface="Arial"/>
                <a:cs typeface="Arial"/>
              </a:rPr>
              <a:t>A </a:t>
            </a:r>
            <a:r>
              <a:rPr sz="1100" spc="-5" dirty="0">
                <a:solidFill>
                  <a:srgbClr val="525252"/>
                </a:solidFill>
                <a:latin typeface="Arial"/>
                <a:cs typeface="Arial"/>
              </a:rPr>
              <a:t>block that </a:t>
            </a:r>
            <a:r>
              <a:rPr sz="1100" dirty="0">
                <a:solidFill>
                  <a:srgbClr val="525252"/>
                </a:solidFill>
                <a:latin typeface="Arial"/>
                <a:cs typeface="Arial"/>
              </a:rPr>
              <a:t>sets a </a:t>
            </a:r>
            <a:r>
              <a:rPr sz="1100" spc="-5" dirty="0">
                <a:solidFill>
                  <a:srgbClr val="525252"/>
                </a:solidFill>
                <a:latin typeface="Arial"/>
                <a:cs typeface="Arial"/>
              </a:rPr>
              <a:t>timeout </a:t>
            </a:r>
            <a:r>
              <a:rPr sz="1100" dirty="0">
                <a:solidFill>
                  <a:srgbClr val="525252"/>
                </a:solidFill>
                <a:latin typeface="Arial"/>
                <a:cs typeface="Arial"/>
              </a:rPr>
              <a:t>for the</a:t>
            </a:r>
            <a:r>
              <a:rPr sz="1100" spc="-30" dirty="0">
                <a:solidFill>
                  <a:srgbClr val="525252"/>
                </a:solidFill>
                <a:latin typeface="Arial"/>
                <a:cs typeface="Arial"/>
              </a:rPr>
              <a:t> </a:t>
            </a:r>
            <a:r>
              <a:rPr sz="1100" spc="-5" dirty="0">
                <a:solidFill>
                  <a:srgbClr val="525252"/>
                </a:solidFill>
                <a:latin typeface="Arial"/>
                <a:cs typeface="Arial"/>
              </a:rPr>
              <a:t>motor</a:t>
            </a:r>
            <a:endParaRPr sz="1100">
              <a:latin typeface="Arial"/>
              <a:cs typeface="Arial"/>
            </a:endParaRPr>
          </a:p>
          <a:p>
            <a:pPr lvl="1">
              <a:lnSpc>
                <a:spcPct val="100000"/>
              </a:lnSpc>
              <a:buClr>
                <a:srgbClr val="525252"/>
              </a:buClr>
              <a:buFont typeface="Courier New"/>
              <a:buChar char="o"/>
            </a:pPr>
            <a:endParaRPr sz="1300">
              <a:latin typeface="Arial"/>
              <a:cs typeface="Arial"/>
            </a:endParaRPr>
          </a:p>
          <a:p>
            <a:pPr lvl="1">
              <a:lnSpc>
                <a:spcPct val="100000"/>
              </a:lnSpc>
              <a:spcBef>
                <a:spcPts val="25"/>
              </a:spcBef>
              <a:buClr>
                <a:srgbClr val="525252"/>
              </a:buClr>
              <a:buFont typeface="Courier New"/>
              <a:buChar char="o"/>
            </a:pPr>
            <a:endParaRPr sz="1350">
              <a:latin typeface="Arial"/>
              <a:cs typeface="Arial"/>
            </a:endParaRPr>
          </a:p>
          <a:p>
            <a:pPr marL="240665" marR="86995" indent="-228600">
              <a:lnSpc>
                <a:spcPts val="1300"/>
              </a:lnSpc>
              <a:buAutoNum type="arabicPeriod" startAt="2"/>
              <a:tabLst>
                <a:tab pos="241300" algn="l"/>
              </a:tabLst>
            </a:pPr>
            <a:r>
              <a:rPr sz="1100" b="1" dirty="0">
                <a:latin typeface="Lucida Sans"/>
                <a:cs typeface="Lucida Sans"/>
              </a:rPr>
              <a:t>The </a:t>
            </a:r>
            <a:r>
              <a:rPr sz="1100" b="1" spc="-5" dirty="0">
                <a:latin typeface="Lucida Sans"/>
                <a:cs typeface="Lucida Sans"/>
              </a:rPr>
              <a:t>robot </a:t>
            </a:r>
            <a:r>
              <a:rPr sz="1100" b="1" dirty="0">
                <a:latin typeface="Lucida Sans"/>
                <a:cs typeface="Lucida Sans"/>
              </a:rPr>
              <a:t>was </a:t>
            </a:r>
            <a:r>
              <a:rPr sz="1100" b="1" spc="-5" dirty="0">
                <a:latin typeface="Lucida Sans"/>
                <a:cs typeface="Lucida Sans"/>
              </a:rPr>
              <a:t>supposed </a:t>
            </a:r>
            <a:r>
              <a:rPr sz="1100" b="1" spc="5" dirty="0">
                <a:latin typeface="Lucida Sans"/>
                <a:cs typeface="Lucida Sans"/>
              </a:rPr>
              <a:t>to </a:t>
            </a:r>
            <a:r>
              <a:rPr sz="1100" b="1" spc="-5" dirty="0">
                <a:latin typeface="Lucida Sans"/>
                <a:cs typeface="Lucida Sans"/>
              </a:rPr>
              <a:t>drive </a:t>
            </a:r>
            <a:r>
              <a:rPr sz="1100" b="1" dirty="0">
                <a:latin typeface="Lucida Sans"/>
                <a:cs typeface="Lucida Sans"/>
              </a:rPr>
              <a:t>forward </a:t>
            </a:r>
            <a:r>
              <a:rPr sz="1100" b="1" spc="-5" dirty="0">
                <a:latin typeface="Lucida Sans"/>
                <a:cs typeface="Lucida Sans"/>
              </a:rPr>
              <a:t>and </a:t>
            </a:r>
            <a:r>
              <a:rPr sz="1100" b="1" dirty="0">
                <a:latin typeface="Lucida Sans"/>
                <a:cs typeface="Lucida Sans"/>
              </a:rPr>
              <a:t>grab an object. </a:t>
            </a:r>
            <a:r>
              <a:rPr sz="1100" b="1" spc="-10" dirty="0">
                <a:latin typeface="Lucida Sans"/>
                <a:cs typeface="Lucida Sans"/>
              </a:rPr>
              <a:t>What </a:t>
            </a:r>
            <a:r>
              <a:rPr sz="1100" b="1" spc="-5" dirty="0">
                <a:latin typeface="Lucida Sans"/>
                <a:cs typeface="Lucida Sans"/>
              </a:rPr>
              <a:t>is </a:t>
            </a:r>
            <a:r>
              <a:rPr sz="1100" b="1" spc="5" dirty="0">
                <a:latin typeface="Lucida Sans"/>
                <a:cs typeface="Lucida Sans"/>
              </a:rPr>
              <a:t>the  </a:t>
            </a:r>
            <a:r>
              <a:rPr sz="1100" b="1" spc="-5" dirty="0">
                <a:latin typeface="Lucida Sans"/>
                <a:cs typeface="Lucida Sans"/>
              </a:rPr>
              <a:t>biggest error in </a:t>
            </a:r>
            <a:r>
              <a:rPr sz="1100" b="1" spc="5" dirty="0">
                <a:latin typeface="Lucida Sans"/>
                <a:cs typeface="Lucida Sans"/>
              </a:rPr>
              <a:t>this</a:t>
            </a:r>
            <a:r>
              <a:rPr sz="1100" b="1" spc="-25" dirty="0">
                <a:latin typeface="Lucida Sans"/>
                <a:cs typeface="Lucida Sans"/>
              </a:rPr>
              <a:t> </a:t>
            </a:r>
            <a:r>
              <a:rPr sz="1100" b="1" spc="-5" dirty="0">
                <a:latin typeface="Lucida Sans"/>
                <a:cs typeface="Lucida Sans"/>
              </a:rPr>
              <a:t>project?</a:t>
            </a:r>
            <a:endParaRPr sz="1100">
              <a:latin typeface="Lucida Sans"/>
              <a:cs typeface="Lucida Sans"/>
            </a:endParaRPr>
          </a:p>
        </p:txBody>
      </p:sp>
      <p:sp>
        <p:nvSpPr>
          <p:cNvPr id="5" name="object 5"/>
          <p:cNvSpPr/>
          <p:nvPr/>
        </p:nvSpPr>
        <p:spPr>
          <a:xfrm>
            <a:off x="1708150" y="2409951"/>
            <a:ext cx="4533900" cy="24320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57274" y="2290826"/>
            <a:ext cx="4848225" cy="2765425"/>
          </a:xfrm>
          <a:custGeom>
            <a:avLst/>
            <a:gdLst/>
            <a:ahLst/>
            <a:cxnLst/>
            <a:rect l="l" t="t" r="r" b="b"/>
            <a:pathLst>
              <a:path w="4848225" h="2765425">
                <a:moveTo>
                  <a:pt x="0" y="2765425"/>
                </a:moveTo>
                <a:lnTo>
                  <a:pt x="4848225" y="2765425"/>
                </a:lnTo>
                <a:lnTo>
                  <a:pt x="4848225" y="0"/>
                </a:lnTo>
                <a:lnTo>
                  <a:pt x="0" y="0"/>
                </a:lnTo>
                <a:lnTo>
                  <a:pt x="0" y="2765425"/>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2846577"/>
            <a:ext cx="5415280" cy="1736725"/>
          </a:xfrm>
          <a:prstGeom prst="rect">
            <a:avLst/>
          </a:prstGeom>
        </p:spPr>
        <p:txBody>
          <a:bodyPr vert="horz" wrap="square" lIns="0" tIns="12700" rIns="0" bIns="0" rtlCol="0">
            <a:spAutoFit/>
          </a:bodyPr>
          <a:lstStyle/>
          <a:p>
            <a:pPr marL="469265" indent="-229235">
              <a:lnSpc>
                <a:spcPct val="100000"/>
              </a:lnSpc>
              <a:spcBef>
                <a:spcPts val="100"/>
              </a:spcBef>
              <a:buFont typeface="Courier New"/>
              <a:buChar char="o"/>
              <a:tabLst>
                <a:tab pos="469265" algn="l"/>
                <a:tab pos="469900" algn="l"/>
              </a:tabLst>
            </a:pPr>
            <a:r>
              <a:rPr sz="1100" dirty="0">
                <a:solidFill>
                  <a:srgbClr val="525252"/>
                </a:solidFill>
                <a:latin typeface="Arial"/>
                <a:cs typeface="Arial"/>
              </a:rPr>
              <a:t>The project makes the </a:t>
            </a:r>
            <a:r>
              <a:rPr sz="1100" spc="-5" dirty="0">
                <a:solidFill>
                  <a:srgbClr val="525252"/>
                </a:solidFill>
                <a:latin typeface="Arial"/>
                <a:cs typeface="Arial"/>
              </a:rPr>
              <a:t>robot </a:t>
            </a:r>
            <a:r>
              <a:rPr sz="1100" dirty="0">
                <a:solidFill>
                  <a:srgbClr val="525252"/>
                </a:solidFill>
                <a:latin typeface="Arial"/>
                <a:cs typeface="Arial"/>
              </a:rPr>
              <a:t>first </a:t>
            </a:r>
            <a:r>
              <a:rPr sz="1100" spc="-5" dirty="0">
                <a:solidFill>
                  <a:srgbClr val="525252"/>
                </a:solidFill>
                <a:latin typeface="Arial"/>
                <a:cs typeface="Arial"/>
              </a:rPr>
              <a:t>drive </a:t>
            </a:r>
            <a:r>
              <a:rPr sz="1100" dirty="0">
                <a:solidFill>
                  <a:srgbClr val="525252"/>
                </a:solidFill>
                <a:latin typeface="Arial"/>
                <a:cs typeface="Arial"/>
              </a:rPr>
              <a:t>in</a:t>
            </a:r>
            <a:r>
              <a:rPr sz="1100" spc="-40" dirty="0">
                <a:solidFill>
                  <a:srgbClr val="525252"/>
                </a:solidFill>
                <a:latin typeface="Arial"/>
                <a:cs typeface="Arial"/>
              </a:rPr>
              <a:t> </a:t>
            </a:r>
            <a:r>
              <a:rPr sz="1100" spc="-5" dirty="0">
                <a:solidFill>
                  <a:srgbClr val="525252"/>
                </a:solidFill>
                <a:latin typeface="Arial"/>
                <a:cs typeface="Arial"/>
              </a:rPr>
              <a:t>reverse.</a:t>
            </a:r>
            <a:endParaRPr sz="1100">
              <a:latin typeface="Arial"/>
              <a:cs typeface="Arial"/>
            </a:endParaRPr>
          </a:p>
          <a:p>
            <a:pPr marL="469265" indent="-229235">
              <a:lnSpc>
                <a:spcPct val="100000"/>
              </a:lnSpc>
              <a:spcBef>
                <a:spcPts val="869"/>
              </a:spcBef>
              <a:buFont typeface="Courier New"/>
              <a:buChar char="o"/>
              <a:tabLst>
                <a:tab pos="469265" algn="l"/>
                <a:tab pos="469900" algn="l"/>
              </a:tabLst>
            </a:pPr>
            <a:r>
              <a:rPr sz="1100" dirty="0">
                <a:solidFill>
                  <a:srgbClr val="525252"/>
                </a:solidFill>
                <a:latin typeface="Arial"/>
                <a:cs typeface="Arial"/>
              </a:rPr>
              <a:t>The </a:t>
            </a:r>
            <a:r>
              <a:rPr sz="1100" spc="-5" dirty="0">
                <a:solidFill>
                  <a:srgbClr val="525252"/>
                </a:solidFill>
                <a:latin typeface="Arial"/>
                <a:cs typeface="Arial"/>
              </a:rPr>
              <a:t>Claw Motor should only </a:t>
            </a:r>
            <a:r>
              <a:rPr sz="1100" dirty="0">
                <a:solidFill>
                  <a:srgbClr val="525252"/>
                </a:solidFill>
                <a:latin typeface="Arial"/>
                <a:cs typeface="Arial"/>
              </a:rPr>
              <a:t>be programmed </a:t>
            </a:r>
            <a:r>
              <a:rPr sz="1100" spc="-5" dirty="0">
                <a:solidFill>
                  <a:srgbClr val="525252"/>
                </a:solidFill>
                <a:latin typeface="Arial"/>
                <a:cs typeface="Arial"/>
              </a:rPr>
              <a:t>using </a:t>
            </a:r>
            <a:r>
              <a:rPr sz="1100" i="1" spc="-5" dirty="0">
                <a:solidFill>
                  <a:srgbClr val="525252"/>
                </a:solidFill>
                <a:latin typeface="Arial"/>
                <a:cs typeface="Arial"/>
              </a:rPr>
              <a:t>spin </a:t>
            </a:r>
            <a:r>
              <a:rPr sz="1100" i="1" dirty="0">
                <a:solidFill>
                  <a:srgbClr val="525252"/>
                </a:solidFill>
                <a:latin typeface="Arial"/>
                <a:cs typeface="Arial"/>
              </a:rPr>
              <a:t>to </a:t>
            </a:r>
            <a:r>
              <a:rPr sz="1100" i="1" spc="-5" dirty="0">
                <a:solidFill>
                  <a:srgbClr val="525252"/>
                </a:solidFill>
                <a:latin typeface="Arial"/>
                <a:cs typeface="Arial"/>
              </a:rPr>
              <a:t>position</a:t>
            </a:r>
            <a:r>
              <a:rPr sz="1100" i="1" spc="35"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a:p>
            <a:pPr marL="469265" indent="-229235">
              <a:lnSpc>
                <a:spcPct val="100000"/>
              </a:lnSpc>
              <a:spcBef>
                <a:spcPts val="865"/>
              </a:spcBef>
              <a:buFont typeface="Courier New"/>
              <a:buChar char="o"/>
              <a:tabLst>
                <a:tab pos="469265" algn="l"/>
                <a:tab pos="469900" algn="l"/>
              </a:tabLst>
            </a:pPr>
            <a:r>
              <a:rPr sz="1100" dirty="0">
                <a:solidFill>
                  <a:srgbClr val="525252"/>
                </a:solidFill>
                <a:latin typeface="Arial"/>
                <a:cs typeface="Arial"/>
              </a:rPr>
              <a:t>The </a:t>
            </a:r>
            <a:r>
              <a:rPr sz="1100" spc="-5" dirty="0">
                <a:solidFill>
                  <a:srgbClr val="525252"/>
                </a:solidFill>
                <a:latin typeface="Arial"/>
                <a:cs typeface="Arial"/>
              </a:rPr>
              <a:t>claw should </a:t>
            </a:r>
            <a:r>
              <a:rPr sz="1100" dirty="0">
                <a:solidFill>
                  <a:srgbClr val="525252"/>
                </a:solidFill>
                <a:latin typeface="Arial"/>
                <a:cs typeface="Arial"/>
              </a:rPr>
              <a:t>open </a:t>
            </a:r>
            <a:r>
              <a:rPr sz="1100" spc="-5" dirty="0">
                <a:solidFill>
                  <a:srgbClr val="525252"/>
                </a:solidFill>
                <a:latin typeface="Arial"/>
                <a:cs typeface="Arial"/>
              </a:rPr>
              <a:t>before </a:t>
            </a:r>
            <a:r>
              <a:rPr sz="1100" dirty="0">
                <a:solidFill>
                  <a:srgbClr val="525252"/>
                </a:solidFill>
                <a:latin typeface="Arial"/>
                <a:cs typeface="Arial"/>
              </a:rPr>
              <a:t>the </a:t>
            </a:r>
            <a:r>
              <a:rPr sz="1100" spc="-5" dirty="0">
                <a:solidFill>
                  <a:srgbClr val="525252"/>
                </a:solidFill>
                <a:latin typeface="Arial"/>
                <a:cs typeface="Arial"/>
              </a:rPr>
              <a:t>robot drives</a:t>
            </a:r>
            <a:r>
              <a:rPr sz="1100" spc="-25" dirty="0">
                <a:solidFill>
                  <a:srgbClr val="525252"/>
                </a:solidFill>
                <a:latin typeface="Arial"/>
                <a:cs typeface="Arial"/>
              </a:rPr>
              <a:t> </a:t>
            </a:r>
            <a:r>
              <a:rPr sz="1100" dirty="0">
                <a:solidFill>
                  <a:srgbClr val="525252"/>
                </a:solidFill>
                <a:latin typeface="Arial"/>
                <a:cs typeface="Arial"/>
              </a:rPr>
              <a:t>forward.</a:t>
            </a:r>
            <a:endParaRPr sz="1100">
              <a:latin typeface="Arial"/>
              <a:cs typeface="Arial"/>
            </a:endParaRPr>
          </a:p>
          <a:p>
            <a:pPr marL="469265" marR="5080" indent="-228600">
              <a:lnSpc>
                <a:spcPts val="1260"/>
              </a:lnSpc>
              <a:spcBef>
                <a:spcPts val="955"/>
              </a:spcBef>
              <a:buFont typeface="Courier New"/>
              <a:buChar char="o"/>
              <a:tabLst>
                <a:tab pos="469265" algn="l"/>
                <a:tab pos="469900" algn="l"/>
              </a:tabLst>
            </a:pPr>
            <a:r>
              <a:rPr sz="1100" dirty="0">
                <a:solidFill>
                  <a:srgbClr val="525252"/>
                </a:solidFill>
                <a:latin typeface="Arial"/>
                <a:cs typeface="Arial"/>
              </a:rPr>
              <a:t>The </a:t>
            </a:r>
            <a:r>
              <a:rPr sz="1100" spc="-5" dirty="0">
                <a:solidFill>
                  <a:srgbClr val="525252"/>
                </a:solidFill>
                <a:latin typeface="Arial"/>
                <a:cs typeface="Arial"/>
              </a:rPr>
              <a:t>Claw Motor </a:t>
            </a:r>
            <a:r>
              <a:rPr sz="1100" dirty="0">
                <a:solidFill>
                  <a:srgbClr val="525252"/>
                </a:solidFill>
                <a:latin typeface="Arial"/>
                <a:cs typeface="Arial"/>
              </a:rPr>
              <a:t>needs </a:t>
            </a:r>
            <a:r>
              <a:rPr sz="1100" spc="-5" dirty="0">
                <a:solidFill>
                  <a:srgbClr val="525252"/>
                </a:solidFill>
                <a:latin typeface="Arial"/>
                <a:cs typeface="Arial"/>
              </a:rPr>
              <a:t>to </a:t>
            </a:r>
            <a:r>
              <a:rPr sz="1100" dirty="0">
                <a:solidFill>
                  <a:srgbClr val="525252"/>
                </a:solidFill>
                <a:latin typeface="Arial"/>
                <a:cs typeface="Arial"/>
              </a:rPr>
              <a:t>be </a:t>
            </a:r>
            <a:r>
              <a:rPr sz="1100" spc="-5" dirty="0">
                <a:solidFill>
                  <a:srgbClr val="525252"/>
                </a:solidFill>
                <a:latin typeface="Arial"/>
                <a:cs typeface="Arial"/>
              </a:rPr>
              <a:t>programmed </a:t>
            </a:r>
            <a:r>
              <a:rPr sz="1100" dirty="0">
                <a:solidFill>
                  <a:srgbClr val="525252"/>
                </a:solidFill>
                <a:latin typeface="Arial"/>
                <a:cs typeface="Arial"/>
              </a:rPr>
              <a:t>to </a:t>
            </a:r>
            <a:r>
              <a:rPr sz="1100" i="1" spc="-5" dirty="0">
                <a:solidFill>
                  <a:srgbClr val="525252"/>
                </a:solidFill>
                <a:latin typeface="Arial"/>
                <a:cs typeface="Arial"/>
              </a:rPr>
              <a:t>spin for </a:t>
            </a:r>
            <a:r>
              <a:rPr sz="1100" spc="-5" dirty="0">
                <a:solidFill>
                  <a:srgbClr val="525252"/>
                </a:solidFill>
                <a:latin typeface="Arial"/>
                <a:cs typeface="Arial"/>
              </a:rPr>
              <a:t>distances greater than </a:t>
            </a:r>
            <a:r>
              <a:rPr sz="1100" dirty="0">
                <a:solidFill>
                  <a:srgbClr val="525252"/>
                </a:solidFill>
                <a:latin typeface="Arial"/>
                <a:cs typeface="Arial"/>
              </a:rPr>
              <a:t>180  degrees.</a:t>
            </a:r>
            <a:endParaRPr sz="1100">
              <a:latin typeface="Arial"/>
              <a:cs typeface="Arial"/>
            </a:endParaRPr>
          </a:p>
          <a:p>
            <a:pPr>
              <a:lnSpc>
                <a:spcPct val="100000"/>
              </a:lnSpc>
            </a:pPr>
            <a:endParaRPr sz="1200">
              <a:latin typeface="Arial"/>
              <a:cs typeface="Arial"/>
            </a:endParaRPr>
          </a:p>
          <a:p>
            <a:pPr>
              <a:lnSpc>
                <a:spcPct val="100000"/>
              </a:lnSpc>
              <a:spcBef>
                <a:spcPts val="45"/>
              </a:spcBef>
            </a:pPr>
            <a:endParaRPr sz="1350">
              <a:latin typeface="Arial"/>
              <a:cs typeface="Arial"/>
            </a:endParaRPr>
          </a:p>
          <a:p>
            <a:pPr marL="12700">
              <a:lnSpc>
                <a:spcPct val="100000"/>
              </a:lnSpc>
            </a:pPr>
            <a:r>
              <a:rPr sz="1100" b="1" dirty="0">
                <a:latin typeface="Lucida Sans"/>
                <a:cs typeface="Lucida Sans"/>
              </a:rPr>
              <a:t>4. </a:t>
            </a:r>
            <a:r>
              <a:rPr sz="1100" b="1" spc="-10" dirty="0">
                <a:latin typeface="Lucida Sans"/>
                <a:cs typeface="Lucida Sans"/>
              </a:rPr>
              <a:t>What </a:t>
            </a:r>
            <a:r>
              <a:rPr sz="1100" b="1" spc="-5" dirty="0">
                <a:latin typeface="Lucida Sans"/>
                <a:cs typeface="Lucida Sans"/>
              </a:rPr>
              <a:t>will </a:t>
            </a:r>
            <a:r>
              <a:rPr sz="1100" b="1" dirty="0">
                <a:latin typeface="Lucida Sans"/>
                <a:cs typeface="Lucida Sans"/>
              </a:rPr>
              <a:t>this </a:t>
            </a:r>
            <a:r>
              <a:rPr sz="1100" b="1" spc="-5" dirty="0">
                <a:latin typeface="Lucida Sans"/>
                <a:cs typeface="Lucida Sans"/>
              </a:rPr>
              <a:t>project have </a:t>
            </a:r>
            <a:r>
              <a:rPr sz="1100" b="1" spc="5" dirty="0">
                <a:latin typeface="Lucida Sans"/>
                <a:cs typeface="Lucida Sans"/>
              </a:rPr>
              <a:t>the </a:t>
            </a:r>
            <a:r>
              <a:rPr sz="1100" b="1" spc="-5" dirty="0">
                <a:latin typeface="Lucida Sans"/>
                <a:cs typeface="Lucida Sans"/>
              </a:rPr>
              <a:t>robot</a:t>
            </a:r>
            <a:r>
              <a:rPr sz="1100" b="1" spc="95" dirty="0">
                <a:latin typeface="Lucida Sans"/>
                <a:cs typeface="Lucida Sans"/>
              </a:rPr>
              <a:t> </a:t>
            </a:r>
            <a:r>
              <a:rPr sz="1100" b="1" spc="-5" dirty="0">
                <a:latin typeface="Lucida Sans"/>
                <a:cs typeface="Lucida Sans"/>
              </a:rPr>
              <a:t>do?</a:t>
            </a:r>
            <a:endParaRPr sz="1100">
              <a:latin typeface="Lucida Sans"/>
              <a:cs typeface="Lucida Sans"/>
            </a:endParaRPr>
          </a:p>
        </p:txBody>
      </p:sp>
      <p:sp>
        <p:nvSpPr>
          <p:cNvPr id="3" name="object 3"/>
          <p:cNvSpPr txBox="1"/>
          <p:nvPr/>
        </p:nvSpPr>
        <p:spPr>
          <a:xfrm>
            <a:off x="1313433" y="7062596"/>
            <a:ext cx="5420360" cy="1508125"/>
          </a:xfrm>
          <a:prstGeom prst="rect">
            <a:avLst/>
          </a:prstGeom>
        </p:spPr>
        <p:txBody>
          <a:bodyPr vert="horz" wrap="square" lIns="0" tIns="12700" rIns="0" bIns="0" rtlCol="0">
            <a:spAutoFit/>
          </a:bodyPr>
          <a:lstStyle/>
          <a:p>
            <a:pPr marL="241300" indent="-228600">
              <a:lnSpc>
                <a:spcPct val="100000"/>
              </a:lnSpc>
              <a:spcBef>
                <a:spcPts val="100"/>
              </a:spcBef>
              <a:buFont typeface="Courier New"/>
              <a:buChar char="o"/>
              <a:tabLst>
                <a:tab pos="240665" algn="l"/>
                <a:tab pos="241300" algn="l"/>
              </a:tabLst>
            </a:pPr>
            <a:r>
              <a:rPr sz="1100" dirty="0">
                <a:solidFill>
                  <a:srgbClr val="525252"/>
                </a:solidFill>
                <a:latin typeface="Arial"/>
                <a:cs typeface="Arial"/>
              </a:rPr>
              <a:t>The </a:t>
            </a:r>
            <a:r>
              <a:rPr sz="1100" spc="-5" dirty="0">
                <a:solidFill>
                  <a:srgbClr val="525252"/>
                </a:solidFill>
                <a:latin typeface="Arial"/>
                <a:cs typeface="Arial"/>
              </a:rPr>
              <a:t>claw will </a:t>
            </a:r>
            <a:r>
              <a:rPr sz="1100" dirty="0">
                <a:solidFill>
                  <a:srgbClr val="525252"/>
                </a:solidFill>
                <a:latin typeface="Arial"/>
                <a:cs typeface="Arial"/>
              </a:rPr>
              <a:t>open 200 </a:t>
            </a:r>
            <a:r>
              <a:rPr sz="1100" spc="-5" dirty="0">
                <a:solidFill>
                  <a:srgbClr val="525252"/>
                </a:solidFill>
                <a:latin typeface="Arial"/>
                <a:cs typeface="Arial"/>
              </a:rPr>
              <a:t>degrees in </a:t>
            </a:r>
            <a:r>
              <a:rPr sz="1100" dirty="0">
                <a:solidFill>
                  <a:srgbClr val="525252"/>
                </a:solidFill>
                <a:latin typeface="Arial"/>
                <a:cs typeface="Arial"/>
              </a:rPr>
              <a:t>3 </a:t>
            </a:r>
            <a:r>
              <a:rPr sz="1100" spc="-5" dirty="0">
                <a:solidFill>
                  <a:srgbClr val="525252"/>
                </a:solidFill>
                <a:latin typeface="Arial"/>
                <a:cs typeface="Arial"/>
              </a:rPr>
              <a:t>seconds </a:t>
            </a:r>
            <a:r>
              <a:rPr sz="1100" dirty="0">
                <a:solidFill>
                  <a:srgbClr val="525252"/>
                </a:solidFill>
                <a:latin typeface="Arial"/>
                <a:cs typeface="Arial"/>
              </a:rPr>
              <a:t>and then the </a:t>
            </a:r>
            <a:r>
              <a:rPr sz="1100" spc="-5" dirty="0">
                <a:solidFill>
                  <a:srgbClr val="525252"/>
                </a:solidFill>
                <a:latin typeface="Arial"/>
                <a:cs typeface="Arial"/>
              </a:rPr>
              <a:t>robot </a:t>
            </a:r>
            <a:r>
              <a:rPr sz="1100" spc="-10" dirty="0">
                <a:solidFill>
                  <a:srgbClr val="525252"/>
                </a:solidFill>
                <a:latin typeface="Arial"/>
                <a:cs typeface="Arial"/>
              </a:rPr>
              <a:t>will </a:t>
            </a:r>
            <a:r>
              <a:rPr sz="1100" spc="-5" dirty="0">
                <a:solidFill>
                  <a:srgbClr val="525252"/>
                </a:solidFill>
                <a:latin typeface="Arial"/>
                <a:cs typeface="Arial"/>
              </a:rPr>
              <a:t>drive</a:t>
            </a:r>
            <a:r>
              <a:rPr sz="1100" spc="30" dirty="0">
                <a:solidFill>
                  <a:srgbClr val="525252"/>
                </a:solidFill>
                <a:latin typeface="Arial"/>
                <a:cs typeface="Arial"/>
              </a:rPr>
              <a:t> </a:t>
            </a:r>
            <a:r>
              <a:rPr sz="1100" dirty="0">
                <a:solidFill>
                  <a:srgbClr val="525252"/>
                </a:solidFill>
                <a:latin typeface="Arial"/>
                <a:cs typeface="Arial"/>
              </a:rPr>
              <a:t>forward.</a:t>
            </a:r>
            <a:endParaRPr sz="1100">
              <a:latin typeface="Arial"/>
              <a:cs typeface="Arial"/>
            </a:endParaRPr>
          </a:p>
          <a:p>
            <a:pPr marL="241300" marR="405765" indent="-228600">
              <a:lnSpc>
                <a:spcPts val="1260"/>
              </a:lnSpc>
              <a:spcBef>
                <a:spcPts val="960"/>
              </a:spcBef>
              <a:buFont typeface="Courier New"/>
              <a:buChar char="o"/>
              <a:tabLst>
                <a:tab pos="240665" algn="l"/>
                <a:tab pos="241300" algn="l"/>
              </a:tabLst>
            </a:pPr>
            <a:r>
              <a:rPr sz="1100" dirty="0">
                <a:solidFill>
                  <a:srgbClr val="525252"/>
                </a:solidFill>
                <a:latin typeface="Arial"/>
                <a:cs typeface="Arial"/>
              </a:rPr>
              <a:t>The </a:t>
            </a:r>
            <a:r>
              <a:rPr sz="1100" spc="-5" dirty="0">
                <a:solidFill>
                  <a:srgbClr val="525252"/>
                </a:solidFill>
                <a:latin typeface="Arial"/>
                <a:cs typeface="Arial"/>
              </a:rPr>
              <a:t>arm </a:t>
            </a:r>
            <a:r>
              <a:rPr sz="1100" spc="-10" dirty="0">
                <a:solidFill>
                  <a:srgbClr val="525252"/>
                </a:solidFill>
                <a:latin typeface="Arial"/>
                <a:cs typeface="Arial"/>
              </a:rPr>
              <a:t>will </a:t>
            </a:r>
            <a:r>
              <a:rPr sz="1100" spc="-5" dirty="0">
                <a:solidFill>
                  <a:srgbClr val="525252"/>
                </a:solidFill>
                <a:latin typeface="Arial"/>
                <a:cs typeface="Arial"/>
              </a:rPr>
              <a:t>lift </a:t>
            </a:r>
            <a:r>
              <a:rPr sz="1100" dirty="0">
                <a:solidFill>
                  <a:srgbClr val="525252"/>
                </a:solidFill>
                <a:latin typeface="Arial"/>
                <a:cs typeface="Arial"/>
              </a:rPr>
              <a:t>for 200 </a:t>
            </a:r>
            <a:r>
              <a:rPr sz="1100" spc="-5" dirty="0">
                <a:solidFill>
                  <a:srgbClr val="525252"/>
                </a:solidFill>
                <a:latin typeface="Arial"/>
                <a:cs typeface="Arial"/>
              </a:rPr>
              <a:t>degrees </a:t>
            </a:r>
            <a:r>
              <a:rPr sz="1100" spc="-10" dirty="0">
                <a:solidFill>
                  <a:srgbClr val="525252"/>
                </a:solidFill>
                <a:latin typeface="Arial"/>
                <a:cs typeface="Arial"/>
              </a:rPr>
              <a:t>within </a:t>
            </a:r>
            <a:r>
              <a:rPr sz="1100" dirty="0">
                <a:solidFill>
                  <a:srgbClr val="525252"/>
                </a:solidFill>
                <a:latin typeface="Arial"/>
                <a:cs typeface="Arial"/>
              </a:rPr>
              <a:t>3 seconds and then the </a:t>
            </a:r>
            <a:r>
              <a:rPr sz="1100" spc="-5" dirty="0">
                <a:solidFill>
                  <a:srgbClr val="525252"/>
                </a:solidFill>
                <a:latin typeface="Arial"/>
                <a:cs typeface="Arial"/>
              </a:rPr>
              <a:t>robot </a:t>
            </a:r>
            <a:r>
              <a:rPr sz="1100" spc="-10" dirty="0">
                <a:solidFill>
                  <a:srgbClr val="525252"/>
                </a:solidFill>
                <a:latin typeface="Arial"/>
                <a:cs typeface="Arial"/>
              </a:rPr>
              <a:t>will </a:t>
            </a:r>
            <a:r>
              <a:rPr sz="1100" spc="-5" dirty="0">
                <a:solidFill>
                  <a:srgbClr val="525252"/>
                </a:solidFill>
                <a:latin typeface="Arial"/>
                <a:cs typeface="Arial"/>
              </a:rPr>
              <a:t>drive  forward.</a:t>
            </a:r>
            <a:endParaRPr sz="1100">
              <a:latin typeface="Arial"/>
              <a:cs typeface="Arial"/>
            </a:endParaRPr>
          </a:p>
          <a:p>
            <a:pPr marL="241300" marR="5080" indent="-228600">
              <a:lnSpc>
                <a:spcPts val="1270"/>
              </a:lnSpc>
              <a:spcBef>
                <a:spcPts val="920"/>
              </a:spcBef>
              <a:buFont typeface="Courier New"/>
              <a:buChar char="o"/>
              <a:tabLst>
                <a:tab pos="240665" algn="l"/>
                <a:tab pos="241300" algn="l"/>
              </a:tabLst>
            </a:pPr>
            <a:r>
              <a:rPr sz="1100" dirty="0">
                <a:solidFill>
                  <a:srgbClr val="525252"/>
                </a:solidFill>
                <a:latin typeface="Arial"/>
                <a:cs typeface="Arial"/>
              </a:rPr>
              <a:t>The </a:t>
            </a:r>
            <a:r>
              <a:rPr sz="1100" spc="-5" dirty="0">
                <a:solidFill>
                  <a:srgbClr val="525252"/>
                </a:solidFill>
                <a:latin typeface="Arial"/>
                <a:cs typeface="Arial"/>
              </a:rPr>
              <a:t>robot </a:t>
            </a:r>
            <a:r>
              <a:rPr sz="1100" spc="-10" dirty="0">
                <a:solidFill>
                  <a:srgbClr val="525252"/>
                </a:solidFill>
                <a:latin typeface="Arial"/>
                <a:cs typeface="Arial"/>
              </a:rPr>
              <a:t>will </a:t>
            </a:r>
            <a:r>
              <a:rPr sz="1100" dirty="0">
                <a:solidFill>
                  <a:srgbClr val="525252"/>
                </a:solidFill>
                <a:latin typeface="Arial"/>
                <a:cs typeface="Arial"/>
              </a:rPr>
              <a:t>open the </a:t>
            </a:r>
            <a:r>
              <a:rPr sz="1100" spc="-5" dirty="0">
                <a:solidFill>
                  <a:srgbClr val="525252"/>
                </a:solidFill>
                <a:latin typeface="Arial"/>
                <a:cs typeface="Arial"/>
              </a:rPr>
              <a:t>claw </a:t>
            </a:r>
            <a:r>
              <a:rPr sz="1100" dirty="0">
                <a:solidFill>
                  <a:srgbClr val="525252"/>
                </a:solidFill>
                <a:latin typeface="Arial"/>
                <a:cs typeface="Arial"/>
              </a:rPr>
              <a:t>200 </a:t>
            </a:r>
            <a:r>
              <a:rPr sz="1100" spc="-5" dirty="0">
                <a:solidFill>
                  <a:srgbClr val="525252"/>
                </a:solidFill>
                <a:latin typeface="Arial"/>
                <a:cs typeface="Arial"/>
              </a:rPr>
              <a:t>degrees </a:t>
            </a:r>
            <a:r>
              <a:rPr sz="1100" dirty="0">
                <a:solidFill>
                  <a:srgbClr val="525252"/>
                </a:solidFill>
                <a:latin typeface="Arial"/>
                <a:cs typeface="Arial"/>
              </a:rPr>
              <a:t>and </a:t>
            </a:r>
            <a:r>
              <a:rPr sz="1100" spc="-5" dirty="0">
                <a:solidFill>
                  <a:srgbClr val="525252"/>
                </a:solidFill>
                <a:latin typeface="Arial"/>
                <a:cs typeface="Arial"/>
              </a:rPr>
              <a:t>then drive </a:t>
            </a:r>
            <a:r>
              <a:rPr sz="1100" dirty="0">
                <a:solidFill>
                  <a:srgbClr val="525252"/>
                </a:solidFill>
                <a:latin typeface="Arial"/>
                <a:cs typeface="Arial"/>
              </a:rPr>
              <a:t>forward for 15 </a:t>
            </a:r>
            <a:r>
              <a:rPr sz="1100" spc="-5" dirty="0">
                <a:solidFill>
                  <a:srgbClr val="525252"/>
                </a:solidFill>
                <a:latin typeface="Arial"/>
                <a:cs typeface="Arial"/>
              </a:rPr>
              <a:t>inches </a:t>
            </a:r>
            <a:r>
              <a:rPr sz="1100" dirty="0">
                <a:solidFill>
                  <a:srgbClr val="525252"/>
                </a:solidFill>
                <a:latin typeface="Arial"/>
                <a:cs typeface="Arial"/>
              </a:rPr>
              <a:t>or as  far as it can </a:t>
            </a:r>
            <a:r>
              <a:rPr sz="1100" spc="-10" dirty="0">
                <a:solidFill>
                  <a:srgbClr val="525252"/>
                </a:solidFill>
                <a:latin typeface="Arial"/>
                <a:cs typeface="Arial"/>
              </a:rPr>
              <a:t>within </a:t>
            </a:r>
            <a:r>
              <a:rPr sz="1100" dirty="0">
                <a:solidFill>
                  <a:srgbClr val="525252"/>
                </a:solidFill>
                <a:latin typeface="Arial"/>
                <a:cs typeface="Arial"/>
              </a:rPr>
              <a:t>3</a:t>
            </a:r>
            <a:r>
              <a:rPr sz="1100" spc="-10" dirty="0">
                <a:solidFill>
                  <a:srgbClr val="525252"/>
                </a:solidFill>
                <a:latin typeface="Arial"/>
                <a:cs typeface="Arial"/>
              </a:rPr>
              <a:t> </a:t>
            </a:r>
            <a:r>
              <a:rPr sz="1100" spc="-5" dirty="0">
                <a:solidFill>
                  <a:srgbClr val="525252"/>
                </a:solidFill>
                <a:latin typeface="Arial"/>
                <a:cs typeface="Arial"/>
              </a:rPr>
              <a:t>seconds.</a:t>
            </a:r>
            <a:endParaRPr sz="1100">
              <a:latin typeface="Arial"/>
              <a:cs typeface="Arial"/>
            </a:endParaRPr>
          </a:p>
          <a:p>
            <a:pPr marL="241300" marR="99060" indent="-228600">
              <a:lnSpc>
                <a:spcPts val="1260"/>
              </a:lnSpc>
              <a:spcBef>
                <a:spcPts val="919"/>
              </a:spcBef>
              <a:buFont typeface="Courier New"/>
              <a:buChar char="o"/>
              <a:tabLst>
                <a:tab pos="240665" algn="l"/>
                <a:tab pos="241300" algn="l"/>
              </a:tabLst>
            </a:pPr>
            <a:r>
              <a:rPr sz="1100" dirty="0">
                <a:solidFill>
                  <a:srgbClr val="525252"/>
                </a:solidFill>
                <a:latin typeface="Arial"/>
                <a:cs typeface="Arial"/>
              </a:rPr>
              <a:t>The </a:t>
            </a:r>
            <a:r>
              <a:rPr sz="1100" spc="-5" dirty="0">
                <a:solidFill>
                  <a:srgbClr val="525252"/>
                </a:solidFill>
                <a:latin typeface="Arial"/>
                <a:cs typeface="Arial"/>
              </a:rPr>
              <a:t>robot </a:t>
            </a:r>
            <a:r>
              <a:rPr sz="1100" spc="-10" dirty="0">
                <a:solidFill>
                  <a:srgbClr val="525252"/>
                </a:solidFill>
                <a:latin typeface="Arial"/>
                <a:cs typeface="Arial"/>
              </a:rPr>
              <a:t>will </a:t>
            </a:r>
            <a:r>
              <a:rPr sz="1100" spc="-5" dirty="0">
                <a:solidFill>
                  <a:srgbClr val="525252"/>
                </a:solidFill>
                <a:latin typeface="Arial"/>
                <a:cs typeface="Arial"/>
              </a:rPr>
              <a:t>drive </a:t>
            </a:r>
            <a:r>
              <a:rPr sz="1100" dirty="0">
                <a:solidFill>
                  <a:srgbClr val="525252"/>
                </a:solidFill>
                <a:latin typeface="Arial"/>
                <a:cs typeface="Arial"/>
              </a:rPr>
              <a:t>forward </a:t>
            </a:r>
            <a:r>
              <a:rPr sz="1100" spc="-5" dirty="0">
                <a:solidFill>
                  <a:srgbClr val="525252"/>
                </a:solidFill>
                <a:latin typeface="Arial"/>
                <a:cs typeface="Arial"/>
              </a:rPr>
              <a:t>after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has </a:t>
            </a:r>
            <a:r>
              <a:rPr sz="1100" spc="-5" dirty="0">
                <a:solidFill>
                  <a:srgbClr val="525252"/>
                </a:solidFill>
                <a:latin typeface="Arial"/>
                <a:cs typeface="Arial"/>
              </a:rPr>
              <a:t>opened </a:t>
            </a:r>
            <a:r>
              <a:rPr sz="1100" dirty="0">
                <a:solidFill>
                  <a:srgbClr val="525252"/>
                </a:solidFill>
                <a:latin typeface="Arial"/>
                <a:cs typeface="Arial"/>
              </a:rPr>
              <a:t>200 </a:t>
            </a:r>
            <a:r>
              <a:rPr sz="1100" spc="-5" dirty="0">
                <a:solidFill>
                  <a:srgbClr val="525252"/>
                </a:solidFill>
                <a:latin typeface="Arial"/>
                <a:cs typeface="Arial"/>
              </a:rPr>
              <a:t>degrees </a:t>
            </a:r>
            <a:r>
              <a:rPr sz="1100" spc="-10" dirty="0">
                <a:solidFill>
                  <a:srgbClr val="525252"/>
                </a:solidFill>
                <a:latin typeface="Arial"/>
                <a:cs typeface="Arial"/>
              </a:rPr>
              <a:t>or </a:t>
            </a:r>
            <a:r>
              <a:rPr sz="1100" spc="-5" dirty="0">
                <a:solidFill>
                  <a:srgbClr val="525252"/>
                </a:solidFill>
                <a:latin typeface="Arial"/>
                <a:cs typeface="Arial"/>
              </a:rPr>
              <a:t>reached </a:t>
            </a:r>
            <a:r>
              <a:rPr sz="1100" dirty="0">
                <a:solidFill>
                  <a:srgbClr val="525252"/>
                </a:solidFill>
                <a:latin typeface="Arial"/>
                <a:cs typeface="Arial"/>
              </a:rPr>
              <a:t>the  </a:t>
            </a:r>
            <a:r>
              <a:rPr sz="1100" spc="-5" dirty="0">
                <a:solidFill>
                  <a:srgbClr val="525252"/>
                </a:solidFill>
                <a:latin typeface="Arial"/>
                <a:cs typeface="Arial"/>
              </a:rPr>
              <a:t>timeout limit </a:t>
            </a:r>
            <a:r>
              <a:rPr sz="1100" spc="-10" dirty="0">
                <a:solidFill>
                  <a:srgbClr val="525252"/>
                </a:solidFill>
                <a:latin typeface="Arial"/>
                <a:cs typeface="Arial"/>
              </a:rPr>
              <a:t>of </a:t>
            </a:r>
            <a:r>
              <a:rPr sz="1100" dirty="0">
                <a:solidFill>
                  <a:srgbClr val="525252"/>
                </a:solidFill>
                <a:latin typeface="Arial"/>
                <a:cs typeface="Arial"/>
              </a:rPr>
              <a:t>3</a:t>
            </a:r>
            <a:r>
              <a:rPr sz="1100" spc="15" dirty="0">
                <a:solidFill>
                  <a:srgbClr val="525252"/>
                </a:solidFill>
                <a:latin typeface="Arial"/>
                <a:cs typeface="Arial"/>
              </a:rPr>
              <a:t> </a:t>
            </a:r>
            <a:r>
              <a:rPr sz="1100" spc="-5" dirty="0">
                <a:solidFill>
                  <a:srgbClr val="525252"/>
                </a:solidFill>
                <a:latin typeface="Arial"/>
                <a:cs typeface="Arial"/>
              </a:rPr>
              <a:t>seconds.</a:t>
            </a:r>
            <a:endParaRPr sz="1100">
              <a:latin typeface="Arial"/>
              <a:cs typeface="Arial"/>
            </a:endParaRPr>
          </a:p>
        </p:txBody>
      </p:sp>
      <p:sp>
        <p:nvSpPr>
          <p:cNvPr id="4" name="object 4"/>
          <p:cNvSpPr/>
          <p:nvPr/>
        </p:nvSpPr>
        <p:spPr>
          <a:xfrm>
            <a:off x="1549400" y="476250"/>
            <a:ext cx="4864100" cy="2235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44574" y="471423"/>
            <a:ext cx="4873625" cy="2244725"/>
          </a:xfrm>
          <a:custGeom>
            <a:avLst/>
            <a:gdLst/>
            <a:ahLst/>
            <a:cxnLst/>
            <a:rect l="l" t="t" r="r" b="b"/>
            <a:pathLst>
              <a:path w="4873625" h="2244725">
                <a:moveTo>
                  <a:pt x="0" y="2244725"/>
                </a:moveTo>
                <a:lnTo>
                  <a:pt x="4873625" y="2244725"/>
                </a:lnTo>
                <a:lnTo>
                  <a:pt x="4873625" y="0"/>
                </a:lnTo>
                <a:lnTo>
                  <a:pt x="0" y="0"/>
                </a:lnTo>
                <a:lnTo>
                  <a:pt x="0" y="2244725"/>
                </a:lnTo>
                <a:close/>
              </a:path>
            </a:pathLst>
          </a:custGeom>
          <a:ln w="9525">
            <a:solidFill>
              <a:srgbClr val="BEBEBE"/>
            </a:solidFill>
          </a:ln>
        </p:spPr>
        <p:txBody>
          <a:bodyPr wrap="square" lIns="0" tIns="0" rIns="0" bIns="0" rtlCol="0"/>
          <a:lstStyle/>
          <a:p>
            <a:endParaRPr/>
          </a:p>
        </p:txBody>
      </p:sp>
      <p:sp>
        <p:nvSpPr>
          <p:cNvPr id="6" name="object 6"/>
          <p:cNvSpPr/>
          <p:nvPr/>
        </p:nvSpPr>
        <p:spPr>
          <a:xfrm>
            <a:off x="1562100" y="4666869"/>
            <a:ext cx="4838700" cy="226059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57274" y="4662042"/>
            <a:ext cx="4848225" cy="2270125"/>
          </a:xfrm>
          <a:custGeom>
            <a:avLst/>
            <a:gdLst/>
            <a:ahLst/>
            <a:cxnLst/>
            <a:rect l="l" t="t" r="r" b="b"/>
            <a:pathLst>
              <a:path w="4848225" h="2270125">
                <a:moveTo>
                  <a:pt x="0" y="2270124"/>
                </a:moveTo>
                <a:lnTo>
                  <a:pt x="4848225" y="2270124"/>
                </a:lnTo>
                <a:lnTo>
                  <a:pt x="4848225" y="0"/>
                </a:lnTo>
                <a:lnTo>
                  <a:pt x="0" y="0"/>
                </a:lnTo>
                <a:lnTo>
                  <a:pt x="0" y="2270124"/>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txBox="1"/>
          <p:nvPr/>
        </p:nvSpPr>
        <p:spPr>
          <a:xfrm>
            <a:off x="1084884" y="438403"/>
            <a:ext cx="5772150" cy="4097654"/>
          </a:xfrm>
          <a:prstGeom prst="rect">
            <a:avLst/>
          </a:prstGeom>
        </p:spPr>
        <p:txBody>
          <a:bodyPr vert="horz" wrap="square" lIns="0" tIns="20320" rIns="0" bIns="0" rtlCol="0">
            <a:spAutoFit/>
          </a:bodyPr>
          <a:lstStyle/>
          <a:p>
            <a:pPr marL="240665" marR="51435" indent="-228600">
              <a:lnSpc>
                <a:spcPts val="1300"/>
              </a:lnSpc>
              <a:spcBef>
                <a:spcPts val="160"/>
              </a:spcBef>
              <a:buFont typeface="Lucida Sans"/>
              <a:buAutoNum type="arabicPeriod" startAt="5"/>
              <a:tabLst>
                <a:tab pos="241300" algn="l"/>
              </a:tabLst>
            </a:pPr>
            <a:r>
              <a:rPr sz="1100" b="1" i="1" spc="-5" dirty="0">
                <a:latin typeface="Lucida Sans"/>
                <a:cs typeface="Lucida Sans"/>
              </a:rPr>
              <a:t>True or False: </a:t>
            </a:r>
            <a:r>
              <a:rPr sz="1100" b="1" dirty="0">
                <a:latin typeface="Lucida Sans"/>
                <a:cs typeface="Lucida Sans"/>
              </a:rPr>
              <a:t>A </a:t>
            </a:r>
            <a:r>
              <a:rPr sz="1100" b="1" spc="-5" dirty="0">
                <a:latin typeface="Lucida Sans"/>
                <a:cs typeface="Lucida Sans"/>
              </a:rPr>
              <a:t>programmer can use </a:t>
            </a:r>
            <a:r>
              <a:rPr sz="1100" b="1" dirty="0">
                <a:latin typeface="Lucida Sans"/>
                <a:cs typeface="Lucida Sans"/>
              </a:rPr>
              <a:t>a </a:t>
            </a:r>
            <a:r>
              <a:rPr sz="1100" b="1" i="1" spc="-5" dirty="0">
                <a:latin typeface="Lucida Sans"/>
                <a:cs typeface="Lucida Sans"/>
              </a:rPr>
              <a:t>set timeout </a:t>
            </a:r>
            <a:r>
              <a:rPr sz="1100" b="1" dirty="0">
                <a:latin typeface="Lucida Sans"/>
                <a:cs typeface="Lucida Sans"/>
              </a:rPr>
              <a:t>block </a:t>
            </a:r>
            <a:r>
              <a:rPr sz="1100" b="1" spc="5" dirty="0">
                <a:latin typeface="Lucida Sans"/>
                <a:cs typeface="Lucida Sans"/>
              </a:rPr>
              <a:t>to </a:t>
            </a:r>
            <a:r>
              <a:rPr sz="1100" b="1" dirty="0">
                <a:latin typeface="Lucida Sans"/>
                <a:cs typeface="Lucida Sans"/>
              </a:rPr>
              <a:t>make </a:t>
            </a:r>
            <a:r>
              <a:rPr sz="1100" b="1" spc="-5" dirty="0">
                <a:latin typeface="Lucida Sans"/>
                <a:cs typeface="Lucida Sans"/>
              </a:rPr>
              <a:t>sure that  </a:t>
            </a:r>
            <a:r>
              <a:rPr sz="1100" b="1" dirty="0">
                <a:latin typeface="Lucida Sans"/>
                <a:cs typeface="Lucida Sans"/>
              </a:rPr>
              <a:t>the </a:t>
            </a:r>
            <a:r>
              <a:rPr sz="1100" b="1" spc="-10" dirty="0">
                <a:latin typeface="Lucida Sans"/>
                <a:cs typeface="Lucida Sans"/>
              </a:rPr>
              <a:t>project </a:t>
            </a:r>
            <a:r>
              <a:rPr sz="1100" b="1" spc="-5" dirty="0">
                <a:latin typeface="Lucida Sans"/>
                <a:cs typeface="Lucida Sans"/>
              </a:rPr>
              <a:t>does not </a:t>
            </a:r>
            <a:r>
              <a:rPr sz="1100" b="1" spc="-10" dirty="0">
                <a:latin typeface="Lucida Sans"/>
                <a:cs typeface="Lucida Sans"/>
              </a:rPr>
              <a:t>get </a:t>
            </a:r>
            <a:r>
              <a:rPr sz="1100" b="1" spc="-5" dirty="0">
                <a:latin typeface="Lucida Sans"/>
                <a:cs typeface="Lucida Sans"/>
              </a:rPr>
              <a:t>stuck </a:t>
            </a:r>
            <a:r>
              <a:rPr sz="1100" b="1" spc="-10" dirty="0">
                <a:latin typeface="Lucida Sans"/>
                <a:cs typeface="Lucida Sans"/>
              </a:rPr>
              <a:t>if </a:t>
            </a:r>
            <a:r>
              <a:rPr sz="1100" b="1" dirty="0">
                <a:latin typeface="Lucida Sans"/>
                <a:cs typeface="Lucida Sans"/>
              </a:rPr>
              <a:t>a motor's </a:t>
            </a:r>
            <a:r>
              <a:rPr sz="1100" b="1" spc="-5" dirty="0">
                <a:latin typeface="Lucida Sans"/>
                <a:cs typeface="Lucida Sans"/>
              </a:rPr>
              <a:t>motion </a:t>
            </a:r>
            <a:r>
              <a:rPr sz="1100" b="1" dirty="0">
                <a:latin typeface="Lucida Sans"/>
                <a:cs typeface="Lucida Sans"/>
              </a:rPr>
              <a:t>block </a:t>
            </a:r>
            <a:r>
              <a:rPr sz="1100" b="1" spc="-10" dirty="0">
                <a:latin typeface="Lucida Sans"/>
                <a:cs typeface="Lucida Sans"/>
              </a:rPr>
              <a:t>cannot </a:t>
            </a:r>
            <a:r>
              <a:rPr sz="1100" b="1" spc="-5" dirty="0">
                <a:latin typeface="Lucida Sans"/>
                <a:cs typeface="Lucida Sans"/>
              </a:rPr>
              <a:t>complete </a:t>
            </a:r>
            <a:r>
              <a:rPr sz="1100" b="1" dirty="0">
                <a:latin typeface="Lucida Sans"/>
                <a:cs typeface="Lucida Sans"/>
              </a:rPr>
              <a:t>its  </a:t>
            </a:r>
            <a:r>
              <a:rPr sz="1100" b="1" spc="-5" dirty="0">
                <a:latin typeface="Lucida Sans"/>
                <a:cs typeface="Lucida Sans"/>
              </a:rPr>
              <a:t>movement. </a:t>
            </a:r>
            <a:r>
              <a:rPr sz="1100" b="1" dirty="0">
                <a:latin typeface="Lucida Sans"/>
                <a:cs typeface="Lucida Sans"/>
              </a:rPr>
              <a:t>The </a:t>
            </a:r>
            <a:r>
              <a:rPr sz="1100" b="1" spc="-5" dirty="0">
                <a:latin typeface="Lucida Sans"/>
                <a:cs typeface="Lucida Sans"/>
              </a:rPr>
              <a:t>timeout </a:t>
            </a:r>
            <a:r>
              <a:rPr sz="1100" b="1" dirty="0">
                <a:latin typeface="Lucida Sans"/>
                <a:cs typeface="Lucida Sans"/>
              </a:rPr>
              <a:t>lets the </a:t>
            </a:r>
            <a:r>
              <a:rPr sz="1100" b="1" spc="-5" dirty="0">
                <a:latin typeface="Lucida Sans"/>
                <a:cs typeface="Lucida Sans"/>
              </a:rPr>
              <a:t>project continue </a:t>
            </a:r>
            <a:r>
              <a:rPr sz="1100" b="1" spc="5" dirty="0">
                <a:latin typeface="Lucida Sans"/>
                <a:cs typeface="Lucida Sans"/>
              </a:rPr>
              <a:t>to </a:t>
            </a:r>
            <a:r>
              <a:rPr sz="1100" b="1" dirty="0">
                <a:latin typeface="Lucida Sans"/>
                <a:cs typeface="Lucida Sans"/>
              </a:rPr>
              <a:t>the </a:t>
            </a:r>
            <a:r>
              <a:rPr sz="1100" b="1" spc="-10" dirty="0">
                <a:latin typeface="Lucida Sans"/>
                <a:cs typeface="Lucida Sans"/>
              </a:rPr>
              <a:t>next</a:t>
            </a:r>
            <a:r>
              <a:rPr sz="1100" b="1" spc="-70" dirty="0">
                <a:latin typeface="Lucida Sans"/>
                <a:cs typeface="Lucida Sans"/>
              </a:rPr>
              <a:t> </a:t>
            </a:r>
            <a:r>
              <a:rPr sz="1100" b="1" spc="-5" dirty="0">
                <a:latin typeface="Lucida Sans"/>
                <a:cs typeface="Lucida Sans"/>
              </a:rPr>
              <a:t>block.</a:t>
            </a:r>
            <a:endParaRPr sz="1100">
              <a:latin typeface="Lucida Sans"/>
              <a:cs typeface="Lucida Sans"/>
            </a:endParaRPr>
          </a:p>
          <a:p>
            <a:pPr marL="469265" lvl="1" indent="-229235">
              <a:lnSpc>
                <a:spcPct val="100000"/>
              </a:lnSpc>
              <a:spcBef>
                <a:spcPts val="819"/>
              </a:spcBef>
              <a:buFont typeface="Courier New"/>
              <a:buChar char="o"/>
              <a:tabLst>
                <a:tab pos="469265" algn="l"/>
                <a:tab pos="469900" algn="l"/>
              </a:tabLst>
            </a:pPr>
            <a:r>
              <a:rPr sz="1100" spc="-5" dirty="0">
                <a:solidFill>
                  <a:srgbClr val="525252"/>
                </a:solidFill>
                <a:latin typeface="Arial"/>
                <a:cs typeface="Arial"/>
              </a:rPr>
              <a:t>True</a:t>
            </a:r>
            <a:endParaRPr sz="1100">
              <a:latin typeface="Arial"/>
              <a:cs typeface="Arial"/>
            </a:endParaRPr>
          </a:p>
          <a:p>
            <a:pPr marL="469265" lvl="1" indent="-229235">
              <a:lnSpc>
                <a:spcPct val="100000"/>
              </a:lnSpc>
              <a:spcBef>
                <a:spcPts val="865"/>
              </a:spcBef>
              <a:buFont typeface="Courier New"/>
              <a:buChar char="o"/>
              <a:tabLst>
                <a:tab pos="469265" algn="l"/>
                <a:tab pos="469900" algn="l"/>
              </a:tabLst>
            </a:pPr>
            <a:r>
              <a:rPr sz="1100" spc="-5" dirty="0">
                <a:solidFill>
                  <a:srgbClr val="525252"/>
                </a:solidFill>
                <a:latin typeface="Arial"/>
                <a:cs typeface="Arial"/>
              </a:rPr>
              <a:t>False</a:t>
            </a:r>
            <a:endParaRPr sz="1100">
              <a:latin typeface="Arial"/>
              <a:cs typeface="Arial"/>
            </a:endParaRPr>
          </a:p>
          <a:p>
            <a:pPr lvl="1">
              <a:lnSpc>
                <a:spcPct val="100000"/>
              </a:lnSpc>
              <a:buClr>
                <a:srgbClr val="525252"/>
              </a:buClr>
              <a:buFont typeface="Courier New"/>
              <a:buChar char="o"/>
            </a:pPr>
            <a:endParaRPr sz="1300">
              <a:latin typeface="Arial"/>
              <a:cs typeface="Arial"/>
            </a:endParaRPr>
          </a:p>
          <a:p>
            <a:pPr lvl="1">
              <a:lnSpc>
                <a:spcPct val="100000"/>
              </a:lnSpc>
              <a:spcBef>
                <a:spcPts val="10"/>
              </a:spcBef>
              <a:buClr>
                <a:srgbClr val="525252"/>
              </a:buClr>
              <a:buFont typeface="Courier New"/>
              <a:buChar char="o"/>
            </a:pPr>
            <a:endParaRPr sz="1350">
              <a:latin typeface="Arial"/>
              <a:cs typeface="Arial"/>
            </a:endParaRPr>
          </a:p>
          <a:p>
            <a:pPr marL="240665" marR="74295" indent="-228600">
              <a:lnSpc>
                <a:spcPts val="1300"/>
              </a:lnSpc>
              <a:buAutoNum type="arabicPeriod" startAt="5"/>
              <a:tabLst>
                <a:tab pos="241300" algn="l"/>
              </a:tabLst>
            </a:pPr>
            <a:r>
              <a:rPr sz="1100" b="1" spc="-5" dirty="0">
                <a:latin typeface="Lucida Sans"/>
                <a:cs typeface="Lucida Sans"/>
              </a:rPr>
              <a:t>Which </a:t>
            </a:r>
            <a:r>
              <a:rPr sz="1100" b="1" dirty="0">
                <a:latin typeface="Lucida Sans"/>
                <a:cs typeface="Lucida Sans"/>
              </a:rPr>
              <a:t>of </a:t>
            </a:r>
            <a:r>
              <a:rPr sz="1100" b="1" spc="-5" dirty="0">
                <a:latin typeface="Lucida Sans"/>
                <a:cs typeface="Lucida Sans"/>
              </a:rPr>
              <a:t>these lines of pseudocode </a:t>
            </a:r>
            <a:r>
              <a:rPr sz="1100" b="1" dirty="0">
                <a:latin typeface="Lucida Sans"/>
                <a:cs typeface="Lucida Sans"/>
              </a:rPr>
              <a:t>would be </a:t>
            </a:r>
            <a:r>
              <a:rPr sz="1100" b="1" spc="-5" dirty="0">
                <a:latin typeface="Lucida Sans"/>
                <a:cs typeface="Lucida Sans"/>
              </a:rPr>
              <a:t>best </a:t>
            </a:r>
            <a:r>
              <a:rPr sz="1100" b="1" dirty="0">
                <a:latin typeface="Lucida Sans"/>
                <a:cs typeface="Lucida Sans"/>
              </a:rPr>
              <a:t>for </a:t>
            </a:r>
            <a:r>
              <a:rPr sz="1100" b="1" spc="-5" dirty="0">
                <a:latin typeface="Lucida Sans"/>
                <a:cs typeface="Lucida Sans"/>
              </a:rPr>
              <a:t>programming </a:t>
            </a:r>
            <a:r>
              <a:rPr sz="1100" b="1" dirty="0">
                <a:latin typeface="Lucida Sans"/>
                <a:cs typeface="Lucida Sans"/>
              </a:rPr>
              <a:t>a </a:t>
            </a:r>
            <a:r>
              <a:rPr sz="1100" b="1" spc="-5" dirty="0">
                <a:latin typeface="Lucida Sans"/>
                <a:cs typeface="Lucida Sans"/>
              </a:rPr>
              <a:t>robot  </a:t>
            </a:r>
            <a:r>
              <a:rPr sz="1100" b="1" spc="5" dirty="0">
                <a:latin typeface="Lucida Sans"/>
                <a:cs typeface="Lucida Sans"/>
              </a:rPr>
              <a:t>to </a:t>
            </a:r>
            <a:r>
              <a:rPr sz="1100" b="1" spc="-5" dirty="0">
                <a:latin typeface="Lucida Sans"/>
                <a:cs typeface="Lucida Sans"/>
              </a:rPr>
              <a:t>grasp and transport </a:t>
            </a:r>
            <a:r>
              <a:rPr sz="1100" b="1" dirty="0">
                <a:latin typeface="Lucida Sans"/>
                <a:cs typeface="Lucida Sans"/>
              </a:rPr>
              <a:t>an </a:t>
            </a:r>
            <a:r>
              <a:rPr sz="1100" b="1" spc="-5" dirty="0">
                <a:latin typeface="Lucida Sans"/>
                <a:cs typeface="Lucida Sans"/>
              </a:rPr>
              <a:t>object </a:t>
            </a:r>
            <a:r>
              <a:rPr sz="1100" b="1" spc="5" dirty="0">
                <a:latin typeface="Lucida Sans"/>
                <a:cs typeface="Lucida Sans"/>
              </a:rPr>
              <a:t>to </a:t>
            </a:r>
            <a:r>
              <a:rPr sz="1100" b="1" dirty="0">
                <a:latin typeface="Lucida Sans"/>
                <a:cs typeface="Lucida Sans"/>
              </a:rPr>
              <a:t>a </a:t>
            </a:r>
            <a:r>
              <a:rPr sz="1100" b="1" spc="-10" dirty="0">
                <a:latin typeface="Lucida Sans"/>
                <a:cs typeface="Lucida Sans"/>
              </a:rPr>
              <a:t>new</a:t>
            </a:r>
            <a:r>
              <a:rPr sz="1100" b="1" spc="-50" dirty="0">
                <a:latin typeface="Lucida Sans"/>
                <a:cs typeface="Lucida Sans"/>
              </a:rPr>
              <a:t> </a:t>
            </a:r>
            <a:r>
              <a:rPr sz="1100" b="1" spc="-5" dirty="0">
                <a:latin typeface="Lucida Sans"/>
                <a:cs typeface="Lucida Sans"/>
              </a:rPr>
              <a:t>location?</a:t>
            </a:r>
            <a:endParaRPr sz="1100">
              <a:latin typeface="Lucida Sans"/>
              <a:cs typeface="Lucida Sans"/>
            </a:endParaRPr>
          </a:p>
          <a:p>
            <a:pPr marL="469265" lvl="1" indent="-229235">
              <a:lnSpc>
                <a:spcPct val="100000"/>
              </a:lnSpc>
              <a:spcBef>
                <a:spcPts val="819"/>
              </a:spcBef>
              <a:buFont typeface="Courier New"/>
              <a:buChar char="o"/>
              <a:tabLst>
                <a:tab pos="469265" algn="l"/>
                <a:tab pos="469900" algn="l"/>
              </a:tabLst>
            </a:pPr>
            <a:r>
              <a:rPr sz="1100" spc="-5" dirty="0">
                <a:solidFill>
                  <a:srgbClr val="525252"/>
                </a:solidFill>
                <a:latin typeface="Arial"/>
                <a:cs typeface="Arial"/>
              </a:rPr>
              <a:t>Find </a:t>
            </a:r>
            <a:r>
              <a:rPr sz="1100" dirty="0">
                <a:solidFill>
                  <a:srgbClr val="525252"/>
                </a:solidFill>
                <a:latin typeface="Arial"/>
                <a:cs typeface="Arial"/>
              </a:rPr>
              <a:t>and </a:t>
            </a:r>
            <a:r>
              <a:rPr sz="1100" spc="-5" dirty="0">
                <a:solidFill>
                  <a:srgbClr val="525252"/>
                </a:solidFill>
                <a:latin typeface="Arial"/>
                <a:cs typeface="Arial"/>
              </a:rPr>
              <a:t>pick </a:t>
            </a:r>
            <a:r>
              <a:rPr sz="1100" dirty="0">
                <a:solidFill>
                  <a:srgbClr val="525252"/>
                </a:solidFill>
                <a:latin typeface="Arial"/>
                <a:cs typeface="Arial"/>
              </a:rPr>
              <a:t>up an</a:t>
            </a:r>
            <a:r>
              <a:rPr sz="1100" spc="10" dirty="0">
                <a:solidFill>
                  <a:srgbClr val="525252"/>
                </a:solidFill>
                <a:latin typeface="Arial"/>
                <a:cs typeface="Arial"/>
              </a:rPr>
              <a:t> </a:t>
            </a:r>
            <a:r>
              <a:rPr sz="1100" spc="-5" dirty="0">
                <a:solidFill>
                  <a:srgbClr val="525252"/>
                </a:solidFill>
                <a:latin typeface="Arial"/>
                <a:cs typeface="Arial"/>
              </a:rPr>
              <a:t>object.</a:t>
            </a:r>
            <a:endParaRPr sz="1100">
              <a:latin typeface="Arial"/>
              <a:cs typeface="Arial"/>
            </a:endParaRPr>
          </a:p>
          <a:p>
            <a:pPr marL="469265" marR="115570" lvl="1" indent="-228600">
              <a:lnSpc>
                <a:spcPts val="1260"/>
              </a:lnSpc>
              <a:spcBef>
                <a:spcPts val="960"/>
              </a:spcBef>
              <a:buFont typeface="Courier New"/>
              <a:buChar char="o"/>
              <a:tabLst>
                <a:tab pos="469265" algn="l"/>
                <a:tab pos="469900" algn="l"/>
              </a:tabLst>
            </a:pPr>
            <a:r>
              <a:rPr sz="1100" dirty="0">
                <a:solidFill>
                  <a:srgbClr val="525252"/>
                </a:solidFill>
                <a:latin typeface="Arial"/>
                <a:cs typeface="Arial"/>
              </a:rPr>
              <a:t>Open the </a:t>
            </a:r>
            <a:r>
              <a:rPr sz="1100" spc="-5" dirty="0">
                <a:solidFill>
                  <a:srgbClr val="525252"/>
                </a:solidFill>
                <a:latin typeface="Arial"/>
                <a:cs typeface="Arial"/>
              </a:rPr>
              <a:t>claw, drive forward </a:t>
            </a:r>
            <a:r>
              <a:rPr sz="1100" dirty="0">
                <a:solidFill>
                  <a:srgbClr val="525252"/>
                </a:solidFill>
                <a:latin typeface="Arial"/>
                <a:cs typeface="Arial"/>
              </a:rPr>
              <a:t>15 </a:t>
            </a:r>
            <a:r>
              <a:rPr sz="1100" spc="-5" dirty="0">
                <a:solidFill>
                  <a:srgbClr val="525252"/>
                </a:solidFill>
                <a:latin typeface="Arial"/>
                <a:cs typeface="Arial"/>
              </a:rPr>
              <a:t>mm, raise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360 </a:t>
            </a:r>
            <a:r>
              <a:rPr sz="1100" spc="-5" dirty="0">
                <a:solidFill>
                  <a:srgbClr val="525252"/>
                </a:solidFill>
                <a:latin typeface="Arial"/>
                <a:cs typeface="Arial"/>
              </a:rPr>
              <a:t>degrees, drive </a:t>
            </a:r>
            <a:r>
              <a:rPr sz="1100" dirty="0">
                <a:solidFill>
                  <a:srgbClr val="525252"/>
                </a:solidFill>
                <a:latin typeface="Arial"/>
                <a:cs typeface="Arial"/>
              </a:rPr>
              <a:t>in </a:t>
            </a:r>
            <a:r>
              <a:rPr sz="1100" spc="-5" dirty="0">
                <a:solidFill>
                  <a:srgbClr val="525252"/>
                </a:solidFill>
                <a:latin typeface="Arial"/>
                <a:cs typeface="Arial"/>
              </a:rPr>
              <a:t>reverse </a:t>
            </a:r>
            <a:r>
              <a:rPr sz="1100" dirty="0">
                <a:solidFill>
                  <a:srgbClr val="525252"/>
                </a:solidFill>
                <a:latin typeface="Arial"/>
                <a:cs typeface="Arial"/>
              </a:rPr>
              <a:t>15  </a:t>
            </a:r>
            <a:r>
              <a:rPr sz="1100" spc="-5" dirty="0">
                <a:solidFill>
                  <a:srgbClr val="525252"/>
                </a:solidFill>
                <a:latin typeface="Arial"/>
                <a:cs typeface="Arial"/>
              </a:rPr>
              <a:t>mm, lower </a:t>
            </a:r>
            <a:r>
              <a:rPr sz="1100" dirty="0">
                <a:solidFill>
                  <a:srgbClr val="525252"/>
                </a:solidFill>
                <a:latin typeface="Arial"/>
                <a:cs typeface="Arial"/>
              </a:rPr>
              <a:t>the </a:t>
            </a:r>
            <a:r>
              <a:rPr sz="1100" spc="-5" dirty="0">
                <a:solidFill>
                  <a:srgbClr val="525252"/>
                </a:solidFill>
                <a:latin typeface="Arial"/>
                <a:cs typeface="Arial"/>
              </a:rPr>
              <a:t>arm </a:t>
            </a:r>
            <a:r>
              <a:rPr sz="1100" dirty="0">
                <a:solidFill>
                  <a:srgbClr val="525252"/>
                </a:solidFill>
                <a:latin typeface="Arial"/>
                <a:cs typeface="Arial"/>
              </a:rPr>
              <a:t>360 </a:t>
            </a:r>
            <a:r>
              <a:rPr sz="1100" spc="-5" dirty="0">
                <a:solidFill>
                  <a:srgbClr val="525252"/>
                </a:solidFill>
                <a:latin typeface="Arial"/>
                <a:cs typeface="Arial"/>
              </a:rPr>
              <a:t>degrees, </a:t>
            </a:r>
            <a:r>
              <a:rPr sz="1100" dirty="0">
                <a:solidFill>
                  <a:srgbClr val="525252"/>
                </a:solidFill>
                <a:latin typeface="Arial"/>
                <a:cs typeface="Arial"/>
              </a:rPr>
              <a:t>and close the</a:t>
            </a:r>
            <a:r>
              <a:rPr sz="1100" spc="-10" dirty="0">
                <a:solidFill>
                  <a:srgbClr val="525252"/>
                </a:solidFill>
                <a:latin typeface="Arial"/>
                <a:cs typeface="Arial"/>
              </a:rPr>
              <a:t> claw.</a:t>
            </a:r>
            <a:endParaRPr sz="1100">
              <a:latin typeface="Arial"/>
              <a:cs typeface="Arial"/>
            </a:endParaRPr>
          </a:p>
          <a:p>
            <a:pPr marL="469265" marR="5080" lvl="1" indent="-228600">
              <a:lnSpc>
                <a:spcPct val="96000"/>
              </a:lnSpc>
              <a:spcBef>
                <a:spcPts val="885"/>
              </a:spcBef>
              <a:buFont typeface="Courier New"/>
              <a:buChar char="o"/>
              <a:tabLst>
                <a:tab pos="469265" algn="l"/>
                <a:tab pos="469900" algn="l"/>
              </a:tabLst>
            </a:pPr>
            <a:r>
              <a:rPr sz="1100" dirty="0">
                <a:solidFill>
                  <a:srgbClr val="525252"/>
                </a:solidFill>
                <a:latin typeface="Arial"/>
                <a:cs typeface="Arial"/>
              </a:rPr>
              <a:t>Open the </a:t>
            </a:r>
            <a:r>
              <a:rPr sz="1100" spc="-5" dirty="0">
                <a:solidFill>
                  <a:srgbClr val="525252"/>
                </a:solidFill>
                <a:latin typeface="Arial"/>
                <a:cs typeface="Arial"/>
              </a:rPr>
              <a:t>claw </a:t>
            </a:r>
            <a:r>
              <a:rPr sz="1100" dirty="0">
                <a:solidFill>
                  <a:srgbClr val="525252"/>
                </a:solidFill>
                <a:latin typeface="Arial"/>
                <a:cs typeface="Arial"/>
              </a:rPr>
              <a:t>75 </a:t>
            </a:r>
            <a:r>
              <a:rPr sz="1100" spc="-5" dirty="0">
                <a:solidFill>
                  <a:srgbClr val="525252"/>
                </a:solidFill>
                <a:latin typeface="Arial"/>
                <a:cs typeface="Arial"/>
              </a:rPr>
              <a:t>degrees, </a:t>
            </a:r>
            <a:r>
              <a:rPr sz="1100" spc="-10" dirty="0">
                <a:solidFill>
                  <a:srgbClr val="525252"/>
                </a:solidFill>
                <a:latin typeface="Arial"/>
                <a:cs typeface="Arial"/>
              </a:rPr>
              <a:t>drive </a:t>
            </a:r>
            <a:r>
              <a:rPr sz="1100" dirty="0">
                <a:solidFill>
                  <a:srgbClr val="525252"/>
                </a:solidFill>
                <a:latin typeface="Arial"/>
                <a:cs typeface="Arial"/>
              </a:rPr>
              <a:t>forward 10 </a:t>
            </a:r>
            <a:r>
              <a:rPr sz="1100" spc="-5" dirty="0">
                <a:solidFill>
                  <a:srgbClr val="525252"/>
                </a:solidFill>
                <a:latin typeface="Arial"/>
                <a:cs typeface="Arial"/>
              </a:rPr>
              <a:t>mm, close </a:t>
            </a:r>
            <a:r>
              <a:rPr sz="1100" dirty="0">
                <a:solidFill>
                  <a:srgbClr val="525252"/>
                </a:solidFill>
                <a:latin typeface="Arial"/>
                <a:cs typeface="Arial"/>
              </a:rPr>
              <a:t>the </a:t>
            </a:r>
            <a:r>
              <a:rPr sz="1100" spc="-5" dirty="0">
                <a:solidFill>
                  <a:srgbClr val="525252"/>
                </a:solidFill>
                <a:latin typeface="Arial"/>
                <a:cs typeface="Arial"/>
              </a:rPr>
              <a:t>claw </a:t>
            </a:r>
            <a:r>
              <a:rPr sz="1100" dirty="0">
                <a:solidFill>
                  <a:srgbClr val="525252"/>
                </a:solidFill>
                <a:latin typeface="Arial"/>
                <a:cs typeface="Arial"/>
              </a:rPr>
              <a:t>60 </a:t>
            </a:r>
            <a:r>
              <a:rPr sz="1100" spc="-5" dirty="0">
                <a:solidFill>
                  <a:srgbClr val="525252"/>
                </a:solidFill>
                <a:latin typeface="Arial"/>
                <a:cs typeface="Arial"/>
              </a:rPr>
              <a:t>degrees, raise </a:t>
            </a:r>
            <a:r>
              <a:rPr sz="1100" dirty="0">
                <a:solidFill>
                  <a:srgbClr val="525252"/>
                </a:solidFill>
                <a:latin typeface="Arial"/>
                <a:cs typeface="Arial"/>
              </a:rPr>
              <a:t>the  arm 315 degrees, </a:t>
            </a:r>
            <a:r>
              <a:rPr sz="1100" spc="-5" dirty="0">
                <a:solidFill>
                  <a:srgbClr val="525252"/>
                </a:solidFill>
                <a:latin typeface="Arial"/>
                <a:cs typeface="Arial"/>
              </a:rPr>
              <a:t>drive </a:t>
            </a:r>
            <a:r>
              <a:rPr sz="1100" dirty="0">
                <a:solidFill>
                  <a:srgbClr val="525252"/>
                </a:solidFill>
                <a:latin typeface="Arial"/>
                <a:cs typeface="Arial"/>
              </a:rPr>
              <a:t>in </a:t>
            </a:r>
            <a:r>
              <a:rPr sz="1100" spc="-5" dirty="0">
                <a:solidFill>
                  <a:srgbClr val="525252"/>
                </a:solidFill>
                <a:latin typeface="Arial"/>
                <a:cs typeface="Arial"/>
              </a:rPr>
              <a:t>reverse </a:t>
            </a:r>
            <a:r>
              <a:rPr sz="1100" dirty="0">
                <a:solidFill>
                  <a:srgbClr val="525252"/>
                </a:solidFill>
                <a:latin typeface="Arial"/>
                <a:cs typeface="Arial"/>
              </a:rPr>
              <a:t>10 </a:t>
            </a:r>
            <a:r>
              <a:rPr sz="1100" spc="-5" dirty="0">
                <a:solidFill>
                  <a:srgbClr val="525252"/>
                </a:solidFill>
                <a:latin typeface="Arial"/>
                <a:cs typeface="Arial"/>
              </a:rPr>
              <a:t>mm, lower the arm </a:t>
            </a:r>
            <a:r>
              <a:rPr sz="1100" dirty="0">
                <a:solidFill>
                  <a:srgbClr val="525252"/>
                </a:solidFill>
                <a:latin typeface="Arial"/>
                <a:cs typeface="Arial"/>
              </a:rPr>
              <a:t>315 </a:t>
            </a:r>
            <a:r>
              <a:rPr sz="1100" spc="-5" dirty="0">
                <a:solidFill>
                  <a:srgbClr val="525252"/>
                </a:solidFill>
                <a:latin typeface="Arial"/>
                <a:cs typeface="Arial"/>
              </a:rPr>
              <a:t>degrees, and </a:t>
            </a:r>
            <a:r>
              <a:rPr sz="1100" dirty="0">
                <a:solidFill>
                  <a:srgbClr val="525252"/>
                </a:solidFill>
                <a:latin typeface="Arial"/>
                <a:cs typeface="Arial"/>
              </a:rPr>
              <a:t>open the  </a:t>
            </a:r>
            <a:r>
              <a:rPr sz="1100" spc="-5" dirty="0">
                <a:solidFill>
                  <a:srgbClr val="525252"/>
                </a:solidFill>
                <a:latin typeface="Arial"/>
                <a:cs typeface="Arial"/>
              </a:rPr>
              <a:t>claw </a:t>
            </a:r>
            <a:r>
              <a:rPr sz="1100" dirty="0">
                <a:solidFill>
                  <a:srgbClr val="525252"/>
                </a:solidFill>
                <a:latin typeface="Arial"/>
                <a:cs typeface="Arial"/>
              </a:rPr>
              <a:t>60</a:t>
            </a:r>
            <a:r>
              <a:rPr sz="1100" spc="-15"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469265" lvl="1" indent="-229235">
              <a:lnSpc>
                <a:spcPct val="100000"/>
              </a:lnSpc>
              <a:spcBef>
                <a:spcPts val="860"/>
              </a:spcBef>
              <a:buFont typeface="Courier New"/>
              <a:buChar char="o"/>
              <a:tabLst>
                <a:tab pos="469265" algn="l"/>
                <a:tab pos="469900" algn="l"/>
              </a:tabLst>
            </a:pPr>
            <a:r>
              <a:rPr sz="1100" spc="-5" dirty="0">
                <a:solidFill>
                  <a:srgbClr val="525252"/>
                </a:solidFill>
                <a:latin typeface="Arial"/>
                <a:cs typeface="Arial"/>
              </a:rPr>
              <a:t>Pick </a:t>
            </a:r>
            <a:r>
              <a:rPr sz="1100" dirty="0">
                <a:solidFill>
                  <a:srgbClr val="525252"/>
                </a:solidFill>
                <a:latin typeface="Arial"/>
                <a:cs typeface="Arial"/>
              </a:rPr>
              <a:t>up the </a:t>
            </a:r>
            <a:r>
              <a:rPr sz="1100" spc="-5" dirty="0">
                <a:solidFill>
                  <a:srgbClr val="525252"/>
                </a:solidFill>
                <a:latin typeface="Arial"/>
                <a:cs typeface="Arial"/>
              </a:rPr>
              <a:t>object </a:t>
            </a:r>
            <a:r>
              <a:rPr sz="1100" dirty="0">
                <a:solidFill>
                  <a:srgbClr val="525252"/>
                </a:solidFill>
                <a:latin typeface="Arial"/>
                <a:cs typeface="Arial"/>
              </a:rPr>
              <a:t>and </a:t>
            </a:r>
            <a:r>
              <a:rPr sz="1100" spc="-5" dirty="0">
                <a:solidFill>
                  <a:srgbClr val="525252"/>
                </a:solidFill>
                <a:latin typeface="Arial"/>
                <a:cs typeface="Arial"/>
              </a:rPr>
              <a:t>move </a:t>
            </a:r>
            <a:r>
              <a:rPr sz="1100" dirty="0">
                <a:solidFill>
                  <a:srgbClr val="525252"/>
                </a:solidFill>
                <a:latin typeface="Arial"/>
                <a:cs typeface="Arial"/>
              </a:rPr>
              <a:t>it 15</a:t>
            </a:r>
            <a:r>
              <a:rPr sz="1100" spc="-15" dirty="0">
                <a:solidFill>
                  <a:srgbClr val="525252"/>
                </a:solidFill>
                <a:latin typeface="Arial"/>
                <a:cs typeface="Arial"/>
              </a:rPr>
              <a:t> </a:t>
            </a:r>
            <a:r>
              <a:rPr sz="1100" spc="-5" dirty="0">
                <a:solidFill>
                  <a:srgbClr val="525252"/>
                </a:solidFill>
                <a:latin typeface="Arial"/>
                <a:cs typeface="Arial"/>
              </a:rPr>
              <a:t>mm.</a:t>
            </a:r>
            <a:endParaRPr sz="1100">
              <a:latin typeface="Arial"/>
              <a:cs typeface="Arial"/>
            </a:endParaRPr>
          </a:p>
          <a:p>
            <a:pPr lvl="1">
              <a:lnSpc>
                <a:spcPct val="100000"/>
              </a:lnSpc>
              <a:buClr>
                <a:srgbClr val="525252"/>
              </a:buClr>
              <a:buFont typeface="Courier New"/>
              <a:buChar char="o"/>
            </a:pPr>
            <a:endParaRPr sz="1300">
              <a:latin typeface="Arial"/>
              <a:cs typeface="Arial"/>
            </a:endParaRPr>
          </a:p>
          <a:p>
            <a:pPr lvl="1">
              <a:lnSpc>
                <a:spcPct val="100000"/>
              </a:lnSpc>
              <a:spcBef>
                <a:spcPts val="25"/>
              </a:spcBef>
              <a:buClr>
                <a:srgbClr val="525252"/>
              </a:buClr>
              <a:buFont typeface="Courier New"/>
              <a:buChar char="o"/>
            </a:pPr>
            <a:endParaRPr sz="1350">
              <a:latin typeface="Arial"/>
              <a:cs typeface="Arial"/>
            </a:endParaRPr>
          </a:p>
          <a:p>
            <a:pPr marL="240665" marR="419734" indent="-228600">
              <a:lnSpc>
                <a:spcPts val="1300"/>
              </a:lnSpc>
              <a:buAutoNum type="arabicPeriod" startAt="5"/>
              <a:tabLst>
                <a:tab pos="241300" algn="l"/>
              </a:tabLst>
            </a:pPr>
            <a:r>
              <a:rPr sz="1100" b="1" dirty="0">
                <a:latin typeface="Lucida Sans"/>
                <a:cs typeface="Lucida Sans"/>
              </a:rPr>
              <a:t>Look </a:t>
            </a:r>
            <a:r>
              <a:rPr sz="1100" b="1" spc="-10" dirty="0">
                <a:latin typeface="Lucida Sans"/>
                <a:cs typeface="Lucida Sans"/>
              </a:rPr>
              <a:t>at </a:t>
            </a:r>
            <a:r>
              <a:rPr sz="1100" b="1" dirty="0">
                <a:latin typeface="Lucida Sans"/>
                <a:cs typeface="Lucida Sans"/>
              </a:rPr>
              <a:t>this </a:t>
            </a:r>
            <a:r>
              <a:rPr sz="1100" b="1" spc="-5" dirty="0">
                <a:latin typeface="Lucida Sans"/>
                <a:cs typeface="Lucida Sans"/>
              </a:rPr>
              <a:t>image of </a:t>
            </a:r>
            <a:r>
              <a:rPr sz="1100" b="1" spc="5" dirty="0">
                <a:latin typeface="Lucida Sans"/>
                <a:cs typeface="Lucida Sans"/>
              </a:rPr>
              <a:t>the </a:t>
            </a:r>
            <a:r>
              <a:rPr sz="1100" b="1" dirty="0">
                <a:latin typeface="Lucida Sans"/>
                <a:cs typeface="Lucida Sans"/>
              </a:rPr>
              <a:t>VEX IQ </a:t>
            </a:r>
            <a:r>
              <a:rPr sz="1100" b="1" spc="-5" dirty="0">
                <a:latin typeface="Lucida Sans"/>
                <a:cs typeface="Lucida Sans"/>
              </a:rPr>
              <a:t>Brain's Device </a:t>
            </a:r>
            <a:r>
              <a:rPr sz="1100" b="1" dirty="0">
                <a:latin typeface="Lucida Sans"/>
                <a:cs typeface="Lucida Sans"/>
              </a:rPr>
              <a:t>Info </a:t>
            </a:r>
            <a:r>
              <a:rPr sz="1100" b="1" spc="-5" dirty="0">
                <a:latin typeface="Lucida Sans"/>
                <a:cs typeface="Lucida Sans"/>
              </a:rPr>
              <a:t>screen. What is </a:t>
            </a:r>
            <a:r>
              <a:rPr sz="1100" b="1" spc="5" dirty="0">
                <a:latin typeface="Lucida Sans"/>
                <a:cs typeface="Lucida Sans"/>
              </a:rPr>
              <a:t>the  </a:t>
            </a:r>
            <a:r>
              <a:rPr sz="1100" b="1" spc="-5" dirty="0">
                <a:latin typeface="Lucida Sans"/>
                <a:cs typeface="Lucida Sans"/>
              </a:rPr>
              <a:t>current position of </a:t>
            </a:r>
            <a:r>
              <a:rPr sz="1100" b="1" dirty="0">
                <a:latin typeface="Lucida Sans"/>
                <a:cs typeface="Lucida Sans"/>
              </a:rPr>
              <a:t>the </a:t>
            </a:r>
            <a:r>
              <a:rPr sz="1100" b="1" spc="-5" dirty="0">
                <a:latin typeface="Lucida Sans"/>
                <a:cs typeface="Lucida Sans"/>
              </a:rPr>
              <a:t>Arm</a:t>
            </a:r>
            <a:r>
              <a:rPr sz="1100" b="1" spc="-15" dirty="0">
                <a:latin typeface="Lucida Sans"/>
                <a:cs typeface="Lucida Sans"/>
              </a:rPr>
              <a:t> </a:t>
            </a:r>
            <a:r>
              <a:rPr sz="1100" b="1" dirty="0">
                <a:latin typeface="Lucida Sans"/>
                <a:cs typeface="Lucida Sans"/>
              </a:rPr>
              <a:t>Motor?</a:t>
            </a:r>
            <a:endParaRPr sz="1100">
              <a:latin typeface="Lucida Sans"/>
              <a:cs typeface="Lucida Sans"/>
            </a:endParaRPr>
          </a:p>
        </p:txBody>
      </p:sp>
      <p:sp>
        <p:nvSpPr>
          <p:cNvPr id="4" name="object 4"/>
          <p:cNvSpPr txBox="1"/>
          <p:nvPr/>
        </p:nvSpPr>
        <p:spPr>
          <a:xfrm>
            <a:off x="1313433" y="7661909"/>
            <a:ext cx="1955164" cy="1026160"/>
          </a:xfrm>
          <a:prstGeom prst="rect">
            <a:avLst/>
          </a:prstGeom>
        </p:spPr>
        <p:txBody>
          <a:bodyPr vert="horz" wrap="square" lIns="0" tIns="12700" rIns="0" bIns="0" rtlCol="0">
            <a:spAutoFit/>
          </a:bodyPr>
          <a:lstStyle/>
          <a:p>
            <a:pPr marL="241300" indent="-228600">
              <a:lnSpc>
                <a:spcPct val="100000"/>
              </a:lnSpc>
              <a:spcBef>
                <a:spcPts val="100"/>
              </a:spcBef>
              <a:buFont typeface="Courier New"/>
              <a:buChar char="o"/>
              <a:tabLst>
                <a:tab pos="240665" algn="l"/>
                <a:tab pos="241300" algn="l"/>
              </a:tabLst>
            </a:pPr>
            <a:r>
              <a:rPr sz="1100" dirty="0">
                <a:solidFill>
                  <a:srgbClr val="525252"/>
                </a:solidFill>
                <a:latin typeface="Arial"/>
                <a:cs typeface="Arial"/>
              </a:rPr>
              <a:t>Its </a:t>
            </a:r>
            <a:r>
              <a:rPr sz="1100" spc="-5" dirty="0">
                <a:solidFill>
                  <a:srgbClr val="525252"/>
                </a:solidFill>
                <a:latin typeface="Arial"/>
                <a:cs typeface="Arial"/>
              </a:rPr>
              <a:t>position is </a:t>
            </a:r>
            <a:r>
              <a:rPr sz="1100" dirty="0">
                <a:solidFill>
                  <a:srgbClr val="525252"/>
                </a:solidFill>
                <a:latin typeface="Arial"/>
                <a:cs typeface="Arial"/>
              </a:rPr>
              <a:t>0</a:t>
            </a:r>
            <a:r>
              <a:rPr sz="1100" spc="-75" dirty="0">
                <a:solidFill>
                  <a:srgbClr val="525252"/>
                </a:solidFill>
                <a:latin typeface="Arial"/>
                <a:cs typeface="Arial"/>
              </a:rPr>
              <a:t> </a:t>
            </a:r>
            <a:r>
              <a:rPr sz="1100" dirty="0">
                <a:solidFill>
                  <a:srgbClr val="525252"/>
                </a:solidFill>
                <a:latin typeface="Arial"/>
                <a:cs typeface="Arial"/>
              </a:rPr>
              <a:t>degrees.</a:t>
            </a:r>
            <a:endParaRPr sz="1100">
              <a:latin typeface="Arial"/>
              <a:cs typeface="Arial"/>
            </a:endParaRPr>
          </a:p>
          <a:p>
            <a:pPr marL="241300" indent="-228600">
              <a:lnSpc>
                <a:spcPct val="100000"/>
              </a:lnSpc>
              <a:spcBef>
                <a:spcPts val="865"/>
              </a:spcBef>
              <a:buFont typeface="Courier New"/>
              <a:buChar char="o"/>
              <a:tabLst>
                <a:tab pos="240665" algn="l"/>
                <a:tab pos="241300" algn="l"/>
              </a:tabLst>
            </a:pPr>
            <a:r>
              <a:rPr sz="1100" dirty="0">
                <a:solidFill>
                  <a:srgbClr val="525252"/>
                </a:solidFill>
                <a:latin typeface="Arial"/>
                <a:cs typeface="Arial"/>
              </a:rPr>
              <a:t>Its </a:t>
            </a:r>
            <a:r>
              <a:rPr sz="1100" spc="-5" dirty="0">
                <a:solidFill>
                  <a:srgbClr val="525252"/>
                </a:solidFill>
                <a:latin typeface="Arial"/>
                <a:cs typeface="Arial"/>
              </a:rPr>
              <a:t>position is </a:t>
            </a:r>
            <a:r>
              <a:rPr sz="1100" dirty="0">
                <a:solidFill>
                  <a:srgbClr val="525252"/>
                </a:solidFill>
                <a:latin typeface="Arial"/>
                <a:cs typeface="Arial"/>
              </a:rPr>
              <a:t>271</a:t>
            </a:r>
            <a:r>
              <a:rPr sz="1100" spc="-50"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241300" indent="-228600">
              <a:lnSpc>
                <a:spcPct val="100000"/>
              </a:lnSpc>
              <a:spcBef>
                <a:spcPts val="865"/>
              </a:spcBef>
              <a:buFont typeface="Courier New"/>
              <a:buChar char="o"/>
              <a:tabLst>
                <a:tab pos="240665" algn="l"/>
                <a:tab pos="241300" algn="l"/>
              </a:tabLst>
            </a:pPr>
            <a:r>
              <a:rPr sz="1100" dirty="0">
                <a:solidFill>
                  <a:srgbClr val="525252"/>
                </a:solidFill>
                <a:latin typeface="Arial"/>
                <a:cs typeface="Arial"/>
              </a:rPr>
              <a:t>Its </a:t>
            </a:r>
            <a:r>
              <a:rPr sz="1100" spc="-5" dirty="0">
                <a:solidFill>
                  <a:srgbClr val="525252"/>
                </a:solidFill>
                <a:latin typeface="Arial"/>
                <a:cs typeface="Arial"/>
              </a:rPr>
              <a:t>position is </a:t>
            </a:r>
            <a:r>
              <a:rPr sz="1100" dirty="0">
                <a:solidFill>
                  <a:srgbClr val="525252"/>
                </a:solidFill>
                <a:latin typeface="Arial"/>
                <a:cs typeface="Arial"/>
              </a:rPr>
              <a:t>0.75</a:t>
            </a:r>
            <a:r>
              <a:rPr sz="1100" spc="-55" dirty="0">
                <a:solidFill>
                  <a:srgbClr val="525252"/>
                </a:solidFill>
                <a:latin typeface="Arial"/>
                <a:cs typeface="Arial"/>
              </a:rPr>
              <a:t> </a:t>
            </a:r>
            <a:r>
              <a:rPr sz="1100" spc="-5" dirty="0">
                <a:solidFill>
                  <a:srgbClr val="525252"/>
                </a:solidFill>
                <a:latin typeface="Arial"/>
                <a:cs typeface="Arial"/>
              </a:rPr>
              <a:t>degrees.</a:t>
            </a:r>
            <a:endParaRPr sz="1100">
              <a:latin typeface="Arial"/>
              <a:cs typeface="Arial"/>
            </a:endParaRPr>
          </a:p>
          <a:p>
            <a:pPr marL="241300" indent="-228600">
              <a:lnSpc>
                <a:spcPct val="100000"/>
              </a:lnSpc>
              <a:spcBef>
                <a:spcPts val="865"/>
              </a:spcBef>
              <a:buFont typeface="Courier New"/>
              <a:buChar char="o"/>
              <a:tabLst>
                <a:tab pos="240665" algn="l"/>
                <a:tab pos="241300" algn="l"/>
              </a:tabLst>
            </a:pPr>
            <a:r>
              <a:rPr sz="1100" dirty="0">
                <a:solidFill>
                  <a:srgbClr val="525252"/>
                </a:solidFill>
                <a:latin typeface="Arial"/>
                <a:cs typeface="Arial"/>
              </a:rPr>
              <a:t>Its </a:t>
            </a:r>
            <a:r>
              <a:rPr sz="1100" spc="-5" dirty="0">
                <a:solidFill>
                  <a:srgbClr val="525252"/>
                </a:solidFill>
                <a:latin typeface="Arial"/>
                <a:cs typeface="Arial"/>
              </a:rPr>
              <a:t>position is </a:t>
            </a:r>
            <a:r>
              <a:rPr sz="1100" dirty="0">
                <a:solidFill>
                  <a:srgbClr val="525252"/>
                </a:solidFill>
                <a:latin typeface="Arial"/>
                <a:cs typeface="Arial"/>
              </a:rPr>
              <a:t>271</a:t>
            </a:r>
            <a:r>
              <a:rPr sz="1100" spc="-35" dirty="0">
                <a:solidFill>
                  <a:srgbClr val="525252"/>
                </a:solidFill>
                <a:latin typeface="Arial"/>
                <a:cs typeface="Arial"/>
              </a:rPr>
              <a:t> </a:t>
            </a:r>
            <a:r>
              <a:rPr sz="1100" spc="-5" dirty="0">
                <a:solidFill>
                  <a:srgbClr val="525252"/>
                </a:solidFill>
                <a:latin typeface="Arial"/>
                <a:cs typeface="Arial"/>
              </a:rPr>
              <a:t>turns.</a:t>
            </a:r>
            <a:endParaRPr sz="1100">
              <a:latin typeface="Arial"/>
              <a:cs typeface="Arial"/>
            </a:endParaRPr>
          </a:p>
        </p:txBody>
      </p:sp>
      <p:sp>
        <p:nvSpPr>
          <p:cNvPr id="5" name="object 5"/>
          <p:cNvSpPr/>
          <p:nvPr/>
        </p:nvSpPr>
        <p:spPr>
          <a:xfrm>
            <a:off x="1116330" y="4619752"/>
            <a:ext cx="5760085" cy="29067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11567" y="4615053"/>
            <a:ext cx="5769610" cy="2916555"/>
          </a:xfrm>
          <a:custGeom>
            <a:avLst/>
            <a:gdLst/>
            <a:ahLst/>
            <a:cxnLst/>
            <a:rect l="l" t="t" r="r" b="b"/>
            <a:pathLst>
              <a:path w="5769609" h="2916554">
                <a:moveTo>
                  <a:pt x="0" y="2916301"/>
                </a:moveTo>
                <a:lnTo>
                  <a:pt x="5769610" y="2916301"/>
                </a:lnTo>
                <a:lnTo>
                  <a:pt x="5769610" y="0"/>
                </a:lnTo>
                <a:lnTo>
                  <a:pt x="0" y="0"/>
                </a:lnTo>
                <a:lnTo>
                  <a:pt x="0" y="2916301"/>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0445" y="1897126"/>
            <a:ext cx="4371975"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0077C7"/>
                </a:solidFill>
                <a:latin typeface="Arial"/>
                <a:cs typeface="Arial"/>
              </a:rPr>
              <a:t>Additional information, resources, and</a:t>
            </a:r>
            <a:r>
              <a:rPr sz="1600" spc="70" dirty="0">
                <a:solidFill>
                  <a:srgbClr val="0077C7"/>
                </a:solidFill>
                <a:latin typeface="Arial"/>
                <a:cs typeface="Arial"/>
              </a:rPr>
              <a:t> </a:t>
            </a:r>
            <a:r>
              <a:rPr sz="1600" spc="-5" dirty="0">
                <a:solidFill>
                  <a:srgbClr val="0077C7"/>
                </a:solidFill>
                <a:latin typeface="Arial"/>
                <a:cs typeface="Arial"/>
              </a:rPr>
              <a:t>materials.</a:t>
            </a:r>
            <a:endParaRPr sz="1600">
              <a:latin typeface="Arial"/>
              <a:cs typeface="Arial"/>
            </a:endParaRPr>
          </a:p>
        </p:txBody>
      </p:sp>
      <p:sp>
        <p:nvSpPr>
          <p:cNvPr id="3" name="object 3"/>
          <p:cNvSpPr/>
          <p:nvPr/>
        </p:nvSpPr>
        <p:spPr>
          <a:xfrm>
            <a:off x="1097280" y="472440"/>
            <a:ext cx="5758307" cy="1050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algn="ctr">
              <a:lnSpc>
                <a:spcPct val="100000"/>
              </a:lnSpc>
              <a:spcBef>
                <a:spcPts val="1365"/>
              </a:spcBef>
              <a:tabLst>
                <a:tab pos="2000885" algn="l"/>
                <a:tab pos="3018155" algn="l"/>
              </a:tabLst>
            </a:pPr>
            <a:r>
              <a:rPr spc="50" dirty="0"/>
              <a:t>Knowledge	</a:t>
            </a:r>
            <a:r>
              <a:rPr spc="55" dirty="0"/>
              <a:t>Base	</a:t>
            </a:r>
            <a:r>
              <a:rPr spc="35" dirty="0"/>
              <a:t>Articles</a:t>
            </a:r>
          </a:p>
        </p:txBody>
      </p:sp>
      <p:sp>
        <p:nvSpPr>
          <p:cNvPr id="3" name="object 3"/>
          <p:cNvSpPr txBox="1"/>
          <p:nvPr/>
        </p:nvSpPr>
        <p:spPr>
          <a:xfrm>
            <a:off x="1084884" y="1627377"/>
            <a:ext cx="5751830" cy="7490459"/>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525252"/>
                </a:solidFill>
                <a:latin typeface="Arial"/>
                <a:cs typeface="Arial"/>
              </a:rPr>
              <a:t>Links to the </a:t>
            </a:r>
            <a:r>
              <a:rPr sz="1100" b="1" spc="-5" dirty="0">
                <a:solidFill>
                  <a:srgbClr val="525252"/>
                </a:solidFill>
                <a:latin typeface="Arial"/>
                <a:cs typeface="Arial"/>
              </a:rPr>
              <a:t>VEX Robotics Knowledge Base Articles </a:t>
            </a:r>
            <a:r>
              <a:rPr sz="1100" b="1" dirty="0">
                <a:solidFill>
                  <a:srgbClr val="525252"/>
                </a:solidFill>
                <a:latin typeface="Arial"/>
                <a:cs typeface="Arial"/>
              </a:rPr>
              <a:t>for this </a:t>
            </a:r>
            <a:r>
              <a:rPr sz="1100" b="1" spc="-5" dirty="0">
                <a:solidFill>
                  <a:srgbClr val="525252"/>
                </a:solidFill>
                <a:latin typeface="Arial"/>
                <a:cs typeface="Arial"/>
              </a:rPr>
              <a:t>STEM</a:t>
            </a:r>
            <a:r>
              <a:rPr sz="1100" b="1" spc="-10" dirty="0">
                <a:solidFill>
                  <a:srgbClr val="525252"/>
                </a:solidFill>
                <a:latin typeface="Arial"/>
                <a:cs typeface="Arial"/>
              </a:rPr>
              <a:t> </a:t>
            </a:r>
            <a:r>
              <a:rPr sz="1100" b="1" spc="-5" dirty="0">
                <a:solidFill>
                  <a:srgbClr val="525252"/>
                </a:solidFill>
                <a:latin typeface="Arial"/>
                <a:cs typeface="Arial"/>
              </a:rPr>
              <a:t>Lab:</a:t>
            </a:r>
            <a:endParaRPr sz="1100">
              <a:latin typeface="Arial"/>
              <a:cs typeface="Arial"/>
            </a:endParaRPr>
          </a:p>
          <a:p>
            <a:pPr marL="184785" indent="-172720">
              <a:lnSpc>
                <a:spcPct val="100000"/>
              </a:lnSpc>
              <a:spcBef>
                <a:spcPts val="82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Turn </a:t>
            </a:r>
            <a:r>
              <a:rPr sz="1100" spc="-5" dirty="0">
                <a:solidFill>
                  <a:srgbClr val="525252"/>
                </a:solidFill>
                <a:latin typeface="Arial"/>
                <a:cs typeface="Arial"/>
              </a:rPr>
              <a:t>On/Off </a:t>
            </a:r>
            <a:r>
              <a:rPr sz="1100" dirty="0">
                <a:solidFill>
                  <a:srgbClr val="525252"/>
                </a:solidFill>
                <a:latin typeface="Arial"/>
                <a:cs typeface="Arial"/>
              </a:rPr>
              <a:t>a </a:t>
            </a:r>
            <a:r>
              <a:rPr sz="1100" spc="-5" dirty="0">
                <a:solidFill>
                  <a:srgbClr val="525252"/>
                </a:solidFill>
                <a:latin typeface="Arial"/>
                <a:cs typeface="Arial"/>
              </a:rPr>
              <a:t>VEX IQ Robot</a:t>
            </a:r>
            <a:r>
              <a:rPr sz="1100" spc="5" dirty="0">
                <a:solidFill>
                  <a:srgbClr val="525252"/>
                </a:solidFill>
                <a:latin typeface="Arial"/>
                <a:cs typeface="Arial"/>
              </a:rPr>
              <a:t> </a:t>
            </a:r>
            <a:r>
              <a:rPr sz="1100" spc="-5" dirty="0">
                <a:solidFill>
                  <a:srgbClr val="525252"/>
                </a:solidFill>
                <a:latin typeface="Arial"/>
                <a:cs typeface="Arial"/>
              </a:rPr>
              <a:t>Brain</a:t>
            </a:r>
            <a:endParaRPr sz="1100">
              <a:latin typeface="Arial"/>
              <a:cs typeface="Arial"/>
            </a:endParaRPr>
          </a:p>
          <a:p>
            <a:pPr marL="184785" marR="5080">
              <a:lnSpc>
                <a:spcPct val="110000"/>
              </a:lnSpc>
            </a:pPr>
            <a:r>
              <a:rPr sz="1100" spc="-5" dirty="0">
                <a:solidFill>
                  <a:srgbClr val="525252"/>
                </a:solidFill>
                <a:latin typeface="Arial"/>
                <a:cs typeface="Arial"/>
                <a:hlinkClick r:id="rId2"/>
              </a:rPr>
              <a:t>https://kb.vex.com/hc/en-us/articles/360035952571-How-to-Turn-On-Off-a-VEX-IQ-Robot- </a:t>
            </a:r>
            <a:r>
              <a:rPr sz="1100" spc="-5" dirty="0">
                <a:solidFill>
                  <a:srgbClr val="525252"/>
                </a:solidFill>
                <a:latin typeface="Arial"/>
                <a:cs typeface="Arial"/>
              </a:rPr>
              <a:t> </a:t>
            </a:r>
            <a:r>
              <a:rPr sz="1100" spc="-5" dirty="0">
                <a:solidFill>
                  <a:srgbClr val="525252"/>
                </a:solidFill>
                <a:latin typeface="Arial"/>
                <a:cs typeface="Arial"/>
                <a:hlinkClick r:id="rId2"/>
              </a:rPr>
              <a:t>Brain</a:t>
            </a:r>
            <a:endParaRPr sz="1100">
              <a:latin typeface="Arial"/>
              <a:cs typeface="Arial"/>
            </a:endParaRPr>
          </a:p>
          <a:p>
            <a:pPr marL="184785" indent="-172720">
              <a:lnSpc>
                <a:spcPct val="100000"/>
              </a:lnSpc>
              <a:spcBef>
                <a:spcPts val="815"/>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Read </a:t>
            </a:r>
            <a:r>
              <a:rPr sz="1100" spc="-5" dirty="0">
                <a:solidFill>
                  <a:srgbClr val="525252"/>
                </a:solidFill>
                <a:latin typeface="Arial"/>
                <a:cs typeface="Arial"/>
              </a:rPr>
              <a:t>Indicator Lights </a:t>
            </a:r>
            <a:r>
              <a:rPr sz="1100" dirty="0">
                <a:solidFill>
                  <a:srgbClr val="525252"/>
                </a:solidFill>
                <a:latin typeface="Arial"/>
                <a:cs typeface="Arial"/>
              </a:rPr>
              <a:t>on the </a:t>
            </a:r>
            <a:r>
              <a:rPr sz="1100" spc="-5" dirty="0">
                <a:solidFill>
                  <a:srgbClr val="525252"/>
                </a:solidFill>
                <a:latin typeface="Arial"/>
                <a:cs typeface="Arial"/>
              </a:rPr>
              <a:t>VEX </a:t>
            </a:r>
            <a:r>
              <a:rPr sz="1100" dirty="0">
                <a:solidFill>
                  <a:srgbClr val="525252"/>
                </a:solidFill>
                <a:latin typeface="Arial"/>
                <a:cs typeface="Arial"/>
              </a:rPr>
              <a:t>IQ </a:t>
            </a:r>
            <a:r>
              <a:rPr sz="1100" spc="-5" dirty="0">
                <a:solidFill>
                  <a:srgbClr val="525252"/>
                </a:solidFill>
                <a:latin typeface="Arial"/>
                <a:cs typeface="Arial"/>
              </a:rPr>
              <a:t>Robot</a:t>
            </a:r>
            <a:r>
              <a:rPr sz="1100" spc="-25" dirty="0">
                <a:solidFill>
                  <a:srgbClr val="525252"/>
                </a:solidFill>
                <a:latin typeface="Arial"/>
                <a:cs typeface="Arial"/>
              </a:rPr>
              <a:t> </a:t>
            </a:r>
            <a:r>
              <a:rPr sz="1100" spc="-5" dirty="0">
                <a:solidFill>
                  <a:srgbClr val="525252"/>
                </a:solidFill>
                <a:latin typeface="Arial"/>
                <a:cs typeface="Arial"/>
              </a:rPr>
              <a:t>Brain</a:t>
            </a:r>
            <a:endParaRPr sz="1100">
              <a:latin typeface="Arial"/>
              <a:cs typeface="Arial"/>
            </a:endParaRPr>
          </a:p>
          <a:p>
            <a:pPr marL="184785" marR="43180">
              <a:lnSpc>
                <a:spcPct val="108200"/>
              </a:lnSpc>
            </a:pPr>
            <a:r>
              <a:rPr sz="1100" spc="-5" dirty="0">
                <a:solidFill>
                  <a:srgbClr val="525252"/>
                </a:solidFill>
                <a:latin typeface="Arial"/>
                <a:cs typeface="Arial"/>
                <a:hlinkClick r:id="rId3"/>
              </a:rPr>
              <a:t>https://kb.vex.com/hc/en-us/articles/360035590672-How-to-Read-Indicator-Lights-on-the- </a:t>
            </a:r>
            <a:r>
              <a:rPr sz="1100" spc="-5" dirty="0">
                <a:solidFill>
                  <a:srgbClr val="525252"/>
                </a:solidFill>
                <a:latin typeface="Arial"/>
                <a:cs typeface="Arial"/>
              </a:rPr>
              <a:t> </a:t>
            </a:r>
            <a:r>
              <a:rPr sz="1100" spc="-5" dirty="0">
                <a:solidFill>
                  <a:srgbClr val="525252"/>
                </a:solidFill>
                <a:latin typeface="Arial"/>
                <a:cs typeface="Arial"/>
                <a:hlinkClick r:id="rId3"/>
              </a:rPr>
              <a:t>VEX-IQ-Robot-Brain</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Navigate </a:t>
            </a:r>
            <a:r>
              <a:rPr sz="1100" dirty="0">
                <a:solidFill>
                  <a:srgbClr val="525252"/>
                </a:solidFill>
                <a:latin typeface="Arial"/>
                <a:cs typeface="Arial"/>
              </a:rPr>
              <a:t>the </a:t>
            </a:r>
            <a:r>
              <a:rPr sz="1100" spc="-10" dirty="0">
                <a:solidFill>
                  <a:srgbClr val="525252"/>
                </a:solidFill>
                <a:latin typeface="Arial"/>
                <a:cs typeface="Arial"/>
              </a:rPr>
              <a:t>VEX </a:t>
            </a:r>
            <a:r>
              <a:rPr sz="1100" spc="-5" dirty="0">
                <a:solidFill>
                  <a:srgbClr val="525252"/>
                </a:solidFill>
                <a:latin typeface="Arial"/>
                <a:cs typeface="Arial"/>
              </a:rPr>
              <a:t>IQ Robot</a:t>
            </a:r>
            <a:r>
              <a:rPr sz="1100" spc="20" dirty="0">
                <a:solidFill>
                  <a:srgbClr val="525252"/>
                </a:solidFill>
                <a:latin typeface="Arial"/>
                <a:cs typeface="Arial"/>
              </a:rPr>
              <a:t> </a:t>
            </a:r>
            <a:r>
              <a:rPr sz="1100" spc="-5" dirty="0">
                <a:solidFill>
                  <a:srgbClr val="525252"/>
                </a:solidFill>
                <a:latin typeface="Arial"/>
                <a:cs typeface="Arial"/>
              </a:rPr>
              <a:t>Brain</a:t>
            </a:r>
            <a:endParaRPr sz="1100">
              <a:latin typeface="Arial"/>
              <a:cs typeface="Arial"/>
            </a:endParaRPr>
          </a:p>
          <a:p>
            <a:pPr marL="184785" marR="90170">
              <a:lnSpc>
                <a:spcPct val="108200"/>
              </a:lnSpc>
            </a:pPr>
            <a:r>
              <a:rPr sz="1100" spc="-5" dirty="0">
                <a:solidFill>
                  <a:srgbClr val="525252"/>
                </a:solidFill>
                <a:latin typeface="Arial"/>
                <a:cs typeface="Arial"/>
                <a:hlinkClick r:id="rId4"/>
              </a:rPr>
              <a:t>https://kb.vex.com/hc/en-us/articles/360035952331-How-to-Navigate-the-VEX-IQ-Robot- </a:t>
            </a:r>
            <a:r>
              <a:rPr sz="1100" spc="-5" dirty="0">
                <a:solidFill>
                  <a:srgbClr val="525252"/>
                </a:solidFill>
                <a:latin typeface="Arial"/>
                <a:cs typeface="Arial"/>
              </a:rPr>
              <a:t> </a:t>
            </a:r>
            <a:r>
              <a:rPr sz="1100" spc="-5" dirty="0">
                <a:solidFill>
                  <a:srgbClr val="525252"/>
                </a:solidFill>
                <a:latin typeface="Arial"/>
                <a:cs typeface="Arial"/>
                <a:hlinkClick r:id="rId4"/>
              </a:rPr>
              <a:t>Brain</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Connect </a:t>
            </a:r>
            <a:r>
              <a:rPr sz="1100" spc="-10" dirty="0">
                <a:solidFill>
                  <a:srgbClr val="525252"/>
                </a:solidFill>
                <a:latin typeface="Arial"/>
                <a:cs typeface="Arial"/>
              </a:rPr>
              <a:t>VEX </a:t>
            </a:r>
            <a:r>
              <a:rPr sz="1100" spc="-5" dirty="0">
                <a:solidFill>
                  <a:srgbClr val="525252"/>
                </a:solidFill>
                <a:latin typeface="Arial"/>
                <a:cs typeface="Arial"/>
              </a:rPr>
              <a:t>IQ Devices </a:t>
            </a:r>
            <a:r>
              <a:rPr sz="1100" dirty="0">
                <a:solidFill>
                  <a:srgbClr val="525252"/>
                </a:solidFill>
                <a:latin typeface="Arial"/>
                <a:cs typeface="Arial"/>
              </a:rPr>
              <a:t>to </a:t>
            </a:r>
            <a:r>
              <a:rPr sz="1100" spc="-5" dirty="0">
                <a:solidFill>
                  <a:srgbClr val="525252"/>
                </a:solidFill>
                <a:latin typeface="Arial"/>
                <a:cs typeface="Arial"/>
              </a:rPr>
              <a:t>Smart</a:t>
            </a:r>
            <a:r>
              <a:rPr sz="1100" spc="5" dirty="0">
                <a:solidFill>
                  <a:srgbClr val="525252"/>
                </a:solidFill>
                <a:latin typeface="Arial"/>
                <a:cs typeface="Arial"/>
              </a:rPr>
              <a:t> </a:t>
            </a:r>
            <a:r>
              <a:rPr sz="1100" spc="-5" dirty="0">
                <a:solidFill>
                  <a:srgbClr val="525252"/>
                </a:solidFill>
                <a:latin typeface="Arial"/>
                <a:cs typeface="Arial"/>
              </a:rPr>
              <a:t>Ports</a:t>
            </a:r>
            <a:endParaRPr sz="1100">
              <a:latin typeface="Arial"/>
              <a:cs typeface="Arial"/>
            </a:endParaRPr>
          </a:p>
          <a:p>
            <a:pPr marL="184785" marR="74930">
              <a:lnSpc>
                <a:spcPct val="108200"/>
              </a:lnSpc>
            </a:pPr>
            <a:r>
              <a:rPr sz="1100" spc="-5" dirty="0">
                <a:solidFill>
                  <a:srgbClr val="525252"/>
                </a:solidFill>
                <a:latin typeface="Arial"/>
                <a:cs typeface="Arial"/>
                <a:hlinkClick r:id="rId5"/>
              </a:rPr>
              <a:t>https://kb.vex.com/hc/en-us/articles/360035952151-How-to-Connect-VEX-IQ-Devices-to- </a:t>
            </a:r>
            <a:r>
              <a:rPr sz="1100" spc="-5" dirty="0">
                <a:solidFill>
                  <a:srgbClr val="525252"/>
                </a:solidFill>
                <a:latin typeface="Arial"/>
                <a:cs typeface="Arial"/>
              </a:rPr>
              <a:t> </a:t>
            </a:r>
            <a:r>
              <a:rPr sz="1100" spc="-5" dirty="0">
                <a:solidFill>
                  <a:srgbClr val="525252"/>
                </a:solidFill>
                <a:latin typeface="Arial"/>
                <a:cs typeface="Arial"/>
                <a:hlinkClick r:id="rId5"/>
              </a:rPr>
              <a:t>Smart-Ports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Install </a:t>
            </a:r>
            <a:r>
              <a:rPr sz="1100" spc="-10" dirty="0">
                <a:solidFill>
                  <a:srgbClr val="525252"/>
                </a:solidFill>
                <a:latin typeface="Arial"/>
                <a:cs typeface="Arial"/>
              </a:rPr>
              <a:t>or </a:t>
            </a:r>
            <a:r>
              <a:rPr sz="1100" spc="-5" dirty="0">
                <a:solidFill>
                  <a:srgbClr val="525252"/>
                </a:solidFill>
                <a:latin typeface="Arial"/>
                <a:cs typeface="Arial"/>
              </a:rPr>
              <a:t>Remove </a:t>
            </a:r>
            <a:r>
              <a:rPr sz="1100" dirty="0">
                <a:solidFill>
                  <a:srgbClr val="525252"/>
                </a:solidFill>
                <a:latin typeface="Arial"/>
                <a:cs typeface="Arial"/>
              </a:rPr>
              <a:t>the </a:t>
            </a:r>
            <a:r>
              <a:rPr sz="1100" spc="-5" dirty="0">
                <a:solidFill>
                  <a:srgbClr val="525252"/>
                </a:solidFill>
                <a:latin typeface="Arial"/>
                <a:cs typeface="Arial"/>
              </a:rPr>
              <a:t>VEX IQ Robot</a:t>
            </a:r>
            <a:r>
              <a:rPr sz="1100" spc="25" dirty="0">
                <a:solidFill>
                  <a:srgbClr val="525252"/>
                </a:solidFill>
                <a:latin typeface="Arial"/>
                <a:cs typeface="Arial"/>
              </a:rPr>
              <a:t> </a:t>
            </a:r>
            <a:r>
              <a:rPr sz="1100" spc="-5" dirty="0">
                <a:solidFill>
                  <a:srgbClr val="525252"/>
                </a:solidFill>
                <a:latin typeface="Arial"/>
                <a:cs typeface="Arial"/>
              </a:rPr>
              <a:t>Battery</a:t>
            </a:r>
            <a:endParaRPr sz="1100">
              <a:latin typeface="Arial"/>
              <a:cs typeface="Arial"/>
            </a:endParaRPr>
          </a:p>
          <a:p>
            <a:pPr marL="184785" marR="152400">
              <a:lnSpc>
                <a:spcPct val="108200"/>
              </a:lnSpc>
              <a:spcBef>
                <a:spcPts val="15"/>
              </a:spcBef>
            </a:pPr>
            <a:r>
              <a:rPr sz="1100" spc="-5" dirty="0">
                <a:solidFill>
                  <a:srgbClr val="525252"/>
                </a:solidFill>
                <a:latin typeface="Arial"/>
                <a:cs typeface="Arial"/>
                <a:hlinkClick r:id="rId6"/>
              </a:rPr>
              <a:t>https://kb.vex.com/hc/en-us/articles/360035951991-How-to-Install-or-Remove-the-VEX- </a:t>
            </a:r>
            <a:r>
              <a:rPr sz="1100" spc="-5" dirty="0">
                <a:solidFill>
                  <a:srgbClr val="525252"/>
                </a:solidFill>
                <a:latin typeface="Arial"/>
                <a:cs typeface="Arial"/>
              </a:rPr>
              <a:t> </a:t>
            </a:r>
            <a:r>
              <a:rPr sz="1100" spc="-5" dirty="0">
                <a:solidFill>
                  <a:srgbClr val="525252"/>
                </a:solidFill>
                <a:latin typeface="Arial"/>
                <a:cs typeface="Arial"/>
                <a:hlinkClick r:id="rId6"/>
              </a:rPr>
              <a:t>IQ-Robot-Battery</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Charge the </a:t>
            </a:r>
            <a:r>
              <a:rPr sz="1100" spc="-10" dirty="0">
                <a:solidFill>
                  <a:srgbClr val="525252"/>
                </a:solidFill>
                <a:latin typeface="Arial"/>
                <a:cs typeface="Arial"/>
              </a:rPr>
              <a:t>VEX </a:t>
            </a:r>
            <a:r>
              <a:rPr sz="1100" dirty="0">
                <a:solidFill>
                  <a:srgbClr val="525252"/>
                </a:solidFill>
                <a:latin typeface="Arial"/>
                <a:cs typeface="Arial"/>
              </a:rPr>
              <a:t>IQ </a:t>
            </a:r>
            <a:r>
              <a:rPr sz="1100" spc="-5" dirty="0">
                <a:solidFill>
                  <a:srgbClr val="525252"/>
                </a:solidFill>
                <a:latin typeface="Arial"/>
                <a:cs typeface="Arial"/>
              </a:rPr>
              <a:t>Robot</a:t>
            </a:r>
            <a:r>
              <a:rPr sz="1100" spc="-25" dirty="0">
                <a:solidFill>
                  <a:srgbClr val="525252"/>
                </a:solidFill>
                <a:latin typeface="Arial"/>
                <a:cs typeface="Arial"/>
              </a:rPr>
              <a:t> </a:t>
            </a:r>
            <a:r>
              <a:rPr sz="1100" spc="-5" dirty="0">
                <a:solidFill>
                  <a:srgbClr val="525252"/>
                </a:solidFill>
                <a:latin typeface="Arial"/>
                <a:cs typeface="Arial"/>
              </a:rPr>
              <a:t>Battery</a:t>
            </a:r>
            <a:endParaRPr sz="1100">
              <a:latin typeface="Arial"/>
              <a:cs typeface="Arial"/>
            </a:endParaRPr>
          </a:p>
          <a:p>
            <a:pPr marL="184785" marR="182880">
              <a:lnSpc>
                <a:spcPct val="108200"/>
              </a:lnSpc>
            </a:pPr>
            <a:r>
              <a:rPr sz="1100" spc="-5" dirty="0">
                <a:solidFill>
                  <a:srgbClr val="525252"/>
                </a:solidFill>
                <a:latin typeface="Arial"/>
                <a:cs typeface="Arial"/>
                <a:hlinkClick r:id="rId7"/>
              </a:rPr>
              <a:t>https://kb.vex.com/hc/en-us/articles/360035955011-How-to-Charge-the-VEX-IQ-Robot- </a:t>
            </a:r>
            <a:r>
              <a:rPr sz="1100" spc="-5" dirty="0">
                <a:solidFill>
                  <a:srgbClr val="525252"/>
                </a:solidFill>
                <a:latin typeface="Arial"/>
                <a:cs typeface="Arial"/>
              </a:rPr>
              <a:t> </a:t>
            </a:r>
            <a:r>
              <a:rPr sz="1100" dirty="0">
                <a:solidFill>
                  <a:srgbClr val="525252"/>
                </a:solidFill>
                <a:latin typeface="Arial"/>
                <a:cs typeface="Arial"/>
                <a:hlinkClick r:id="rId7"/>
              </a:rPr>
              <a:t>Battery</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Use the </a:t>
            </a:r>
            <a:r>
              <a:rPr sz="1100" spc="-5" dirty="0">
                <a:solidFill>
                  <a:srgbClr val="525252"/>
                </a:solidFill>
                <a:latin typeface="Arial"/>
                <a:cs typeface="Arial"/>
              </a:rPr>
              <a:t>Autopilot Program in </a:t>
            </a:r>
            <a:r>
              <a:rPr sz="1100" dirty="0">
                <a:solidFill>
                  <a:srgbClr val="525252"/>
                </a:solidFill>
                <a:latin typeface="Arial"/>
                <a:cs typeface="Arial"/>
              </a:rPr>
              <a:t>the Demos</a:t>
            </a:r>
            <a:r>
              <a:rPr sz="1100" spc="-45" dirty="0">
                <a:solidFill>
                  <a:srgbClr val="525252"/>
                </a:solidFill>
                <a:latin typeface="Arial"/>
                <a:cs typeface="Arial"/>
              </a:rPr>
              <a:t> </a:t>
            </a:r>
            <a:r>
              <a:rPr sz="1100" spc="-5" dirty="0">
                <a:solidFill>
                  <a:srgbClr val="525252"/>
                </a:solidFill>
                <a:latin typeface="Arial"/>
                <a:cs typeface="Arial"/>
              </a:rPr>
              <a:t>Folder</a:t>
            </a:r>
            <a:endParaRPr sz="1100">
              <a:latin typeface="Arial"/>
              <a:cs typeface="Arial"/>
            </a:endParaRPr>
          </a:p>
          <a:p>
            <a:pPr marL="184785" marR="5080">
              <a:lnSpc>
                <a:spcPct val="108200"/>
              </a:lnSpc>
            </a:pPr>
            <a:r>
              <a:rPr sz="1100" spc="-5" dirty="0">
                <a:solidFill>
                  <a:srgbClr val="525252"/>
                </a:solidFill>
                <a:latin typeface="Arial"/>
                <a:cs typeface="Arial"/>
                <a:hlinkClick r:id="rId8"/>
              </a:rPr>
              <a:t>https://kb.vex.com/hc/en-us/articles/360035952031-How-to-Use-the-Autopilot-Program-in- </a:t>
            </a:r>
            <a:r>
              <a:rPr sz="1100" spc="-5" dirty="0">
                <a:solidFill>
                  <a:srgbClr val="525252"/>
                </a:solidFill>
                <a:latin typeface="Arial"/>
                <a:cs typeface="Arial"/>
              </a:rPr>
              <a:t> </a:t>
            </a:r>
            <a:r>
              <a:rPr sz="1100" spc="-5" dirty="0">
                <a:solidFill>
                  <a:srgbClr val="525252"/>
                </a:solidFill>
                <a:latin typeface="Arial"/>
                <a:cs typeface="Arial"/>
                <a:hlinkClick r:id="rId8"/>
              </a:rPr>
              <a:t>the-Demos-Folder</a:t>
            </a:r>
            <a:endParaRPr sz="1100">
              <a:latin typeface="Arial"/>
              <a:cs typeface="Arial"/>
            </a:endParaRPr>
          </a:p>
          <a:p>
            <a:pPr marL="184785" marR="245745" indent="-172720">
              <a:lnSpc>
                <a:spcPct val="108200"/>
              </a:lnSpc>
              <a:spcBef>
                <a:spcPts val="670"/>
              </a:spcBef>
              <a:buClr>
                <a:srgbClr val="000000"/>
              </a:buClr>
              <a:buFont typeface="Symbol"/>
              <a:buChar char=""/>
              <a:tabLst>
                <a:tab pos="185420" algn="l"/>
              </a:tabLst>
            </a:pPr>
            <a:r>
              <a:rPr sz="1100" spc="-5" dirty="0">
                <a:solidFill>
                  <a:srgbClr val="525252"/>
                </a:solidFill>
                <a:latin typeface="Arial"/>
                <a:cs typeface="Arial"/>
              </a:rPr>
              <a:t>Best Practices </a:t>
            </a:r>
            <a:r>
              <a:rPr sz="1100" dirty="0">
                <a:solidFill>
                  <a:srgbClr val="525252"/>
                </a:solidFill>
                <a:latin typeface="Arial"/>
                <a:cs typeface="Arial"/>
              </a:rPr>
              <a:t>for </a:t>
            </a:r>
            <a:r>
              <a:rPr sz="1100" spc="-10" dirty="0">
                <a:solidFill>
                  <a:srgbClr val="525252"/>
                </a:solidFill>
                <a:latin typeface="Arial"/>
                <a:cs typeface="Arial"/>
              </a:rPr>
              <a:t>Preserving </a:t>
            </a:r>
            <a:r>
              <a:rPr sz="1100" dirty="0">
                <a:solidFill>
                  <a:srgbClr val="525252"/>
                </a:solidFill>
                <a:latin typeface="Arial"/>
                <a:cs typeface="Arial"/>
              </a:rPr>
              <a:t>the </a:t>
            </a:r>
            <a:r>
              <a:rPr sz="1100" spc="-10" dirty="0">
                <a:solidFill>
                  <a:srgbClr val="525252"/>
                </a:solidFill>
                <a:latin typeface="Arial"/>
                <a:cs typeface="Arial"/>
              </a:rPr>
              <a:t>VEX </a:t>
            </a:r>
            <a:r>
              <a:rPr sz="1100" spc="-5" dirty="0">
                <a:solidFill>
                  <a:srgbClr val="525252"/>
                </a:solidFill>
                <a:latin typeface="Arial"/>
                <a:cs typeface="Arial"/>
              </a:rPr>
              <a:t>IQ Robot </a:t>
            </a:r>
            <a:r>
              <a:rPr sz="1100" spc="-10" dirty="0">
                <a:solidFill>
                  <a:srgbClr val="525252"/>
                </a:solidFill>
                <a:latin typeface="Arial"/>
                <a:cs typeface="Arial"/>
              </a:rPr>
              <a:t>Battery’s </a:t>
            </a:r>
            <a:r>
              <a:rPr sz="1100" dirty="0">
                <a:solidFill>
                  <a:srgbClr val="525252"/>
                </a:solidFill>
                <a:latin typeface="Arial"/>
                <a:cs typeface="Arial"/>
              </a:rPr>
              <a:t>Life  </a:t>
            </a:r>
            <a:r>
              <a:rPr sz="1100" spc="-5" dirty="0">
                <a:solidFill>
                  <a:srgbClr val="525252"/>
                </a:solidFill>
                <a:latin typeface="Arial"/>
                <a:cs typeface="Arial"/>
                <a:hlinkClick r:id="rId9"/>
              </a:rPr>
              <a:t>https://kb.vex.com/hc/en-us/articles/360035953671-Best-Practices-for-Preserving-the-  VEX-IQ-Robot-Battery-s-Life</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dirty="0">
                <a:solidFill>
                  <a:srgbClr val="525252"/>
                </a:solidFill>
                <a:latin typeface="Arial"/>
                <a:cs typeface="Arial"/>
              </a:rPr>
              <a:t>Ideas for </a:t>
            </a:r>
            <a:r>
              <a:rPr sz="1100" spc="-5" dirty="0">
                <a:solidFill>
                  <a:srgbClr val="525252"/>
                </a:solidFill>
                <a:latin typeface="Arial"/>
                <a:cs typeface="Arial"/>
              </a:rPr>
              <a:t>Organizing </a:t>
            </a:r>
            <a:r>
              <a:rPr sz="1100" dirty="0">
                <a:solidFill>
                  <a:srgbClr val="525252"/>
                </a:solidFill>
                <a:latin typeface="Arial"/>
                <a:cs typeface="Arial"/>
              </a:rPr>
              <a:t>the </a:t>
            </a:r>
            <a:r>
              <a:rPr sz="1100" spc="-5" dirty="0">
                <a:solidFill>
                  <a:srgbClr val="525252"/>
                </a:solidFill>
                <a:latin typeface="Arial"/>
                <a:cs typeface="Arial"/>
              </a:rPr>
              <a:t>VEX </a:t>
            </a:r>
            <a:r>
              <a:rPr sz="1100" dirty="0">
                <a:solidFill>
                  <a:srgbClr val="525252"/>
                </a:solidFill>
                <a:latin typeface="Arial"/>
                <a:cs typeface="Arial"/>
              </a:rPr>
              <a:t>IQ Super</a:t>
            </a:r>
            <a:r>
              <a:rPr sz="1100" spc="-45" dirty="0">
                <a:solidFill>
                  <a:srgbClr val="525252"/>
                </a:solidFill>
                <a:latin typeface="Arial"/>
                <a:cs typeface="Arial"/>
              </a:rPr>
              <a:t> </a:t>
            </a:r>
            <a:r>
              <a:rPr sz="1100" spc="-5" dirty="0">
                <a:solidFill>
                  <a:srgbClr val="525252"/>
                </a:solidFill>
                <a:latin typeface="Arial"/>
                <a:cs typeface="Arial"/>
              </a:rPr>
              <a:t>Kit</a:t>
            </a:r>
            <a:endParaRPr sz="1100">
              <a:latin typeface="Arial"/>
              <a:cs typeface="Arial"/>
            </a:endParaRPr>
          </a:p>
          <a:p>
            <a:pPr marL="184785" marR="276225">
              <a:lnSpc>
                <a:spcPct val="108400"/>
              </a:lnSpc>
              <a:spcBef>
                <a:spcPts val="10"/>
              </a:spcBef>
            </a:pPr>
            <a:r>
              <a:rPr sz="1100" spc="-5" dirty="0">
                <a:solidFill>
                  <a:srgbClr val="525252"/>
                </a:solidFill>
                <a:latin typeface="Arial"/>
                <a:cs typeface="Arial"/>
                <a:hlinkClick r:id="rId10"/>
              </a:rPr>
              <a:t>https://kb.vex.com/hc/en-us/articles/360035590332-Ideas-for-Organizing-the-VEX-IQ- </a:t>
            </a:r>
            <a:r>
              <a:rPr sz="1100" spc="-5" dirty="0">
                <a:solidFill>
                  <a:srgbClr val="525252"/>
                </a:solidFill>
                <a:latin typeface="Arial"/>
                <a:cs typeface="Arial"/>
              </a:rPr>
              <a:t> </a:t>
            </a:r>
            <a:r>
              <a:rPr sz="1100" spc="-5" dirty="0">
                <a:solidFill>
                  <a:srgbClr val="525252"/>
                </a:solidFill>
                <a:latin typeface="Arial"/>
                <a:cs typeface="Arial"/>
                <a:hlinkClick r:id="rId10"/>
              </a:rPr>
              <a:t>Super-Kit</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VEX </a:t>
            </a:r>
            <a:r>
              <a:rPr sz="1100" dirty="0">
                <a:solidFill>
                  <a:srgbClr val="525252"/>
                </a:solidFill>
                <a:latin typeface="Arial"/>
                <a:cs typeface="Arial"/>
              </a:rPr>
              <a:t>IQ </a:t>
            </a:r>
            <a:r>
              <a:rPr sz="1100" spc="-5" dirty="0">
                <a:solidFill>
                  <a:srgbClr val="525252"/>
                </a:solidFill>
                <a:latin typeface="Arial"/>
                <a:cs typeface="Arial"/>
              </a:rPr>
              <a:t>Brain Status </a:t>
            </a:r>
            <a:r>
              <a:rPr sz="1100" spc="-10" dirty="0">
                <a:solidFill>
                  <a:srgbClr val="525252"/>
                </a:solidFill>
                <a:latin typeface="Arial"/>
                <a:cs typeface="Arial"/>
              </a:rPr>
              <a:t>(USB</a:t>
            </a:r>
            <a:r>
              <a:rPr sz="1100" spc="-5" dirty="0">
                <a:solidFill>
                  <a:srgbClr val="525252"/>
                </a:solidFill>
                <a:latin typeface="Arial"/>
                <a:cs typeface="Arial"/>
              </a:rPr>
              <a:t> Cable)</a:t>
            </a:r>
            <a:endParaRPr sz="1100">
              <a:latin typeface="Arial"/>
              <a:cs typeface="Arial"/>
            </a:endParaRPr>
          </a:p>
          <a:p>
            <a:pPr marL="184785" marR="338455">
              <a:lnSpc>
                <a:spcPct val="110000"/>
              </a:lnSpc>
            </a:pPr>
            <a:r>
              <a:rPr sz="1100" spc="-5" dirty="0">
                <a:solidFill>
                  <a:srgbClr val="525252"/>
                </a:solidFill>
                <a:latin typeface="Arial"/>
                <a:cs typeface="Arial"/>
                <a:hlinkClick r:id="rId11"/>
              </a:rPr>
              <a:t>https://kb.vex.com/hc/en-us/articles/360035955411-How-to-Understand-the-VEX-IQ- </a:t>
            </a:r>
            <a:r>
              <a:rPr sz="1100" spc="-5" dirty="0">
                <a:solidFill>
                  <a:srgbClr val="525252"/>
                </a:solidFill>
                <a:latin typeface="Arial"/>
                <a:cs typeface="Arial"/>
              </a:rPr>
              <a:t> </a:t>
            </a:r>
            <a:r>
              <a:rPr sz="1100" spc="-5" dirty="0">
                <a:solidFill>
                  <a:srgbClr val="525252"/>
                </a:solidFill>
                <a:latin typeface="Arial"/>
                <a:cs typeface="Arial"/>
                <a:hlinkClick r:id="rId11"/>
              </a:rPr>
              <a:t>Brain-Status-Icon-USB-VEXcode-IQ-Blocks</a:t>
            </a:r>
            <a:endParaRPr sz="1100">
              <a:latin typeface="Arial"/>
              <a:cs typeface="Arial"/>
            </a:endParaRPr>
          </a:p>
          <a:p>
            <a:pPr>
              <a:lnSpc>
                <a:spcPct val="100000"/>
              </a:lnSpc>
            </a:pPr>
            <a:endParaRPr sz="1150">
              <a:latin typeface="Arial"/>
              <a:cs typeface="Arial"/>
            </a:endParaRPr>
          </a:p>
          <a:p>
            <a:pPr marL="12700">
              <a:lnSpc>
                <a:spcPct val="100000"/>
              </a:lnSpc>
            </a:pPr>
            <a:r>
              <a:rPr sz="1100" b="1" dirty="0">
                <a:solidFill>
                  <a:srgbClr val="525252"/>
                </a:solidFill>
                <a:latin typeface="Arial"/>
                <a:cs typeface="Arial"/>
              </a:rPr>
              <a:t>Links to </a:t>
            </a:r>
            <a:r>
              <a:rPr sz="1100" b="1" spc="-5" dirty="0">
                <a:solidFill>
                  <a:srgbClr val="525252"/>
                </a:solidFill>
                <a:latin typeface="Arial"/>
                <a:cs typeface="Arial"/>
              </a:rPr>
              <a:t>VEXCode </a:t>
            </a:r>
            <a:r>
              <a:rPr sz="1100" b="1" dirty="0">
                <a:solidFill>
                  <a:srgbClr val="525252"/>
                </a:solidFill>
                <a:latin typeface="Arial"/>
                <a:cs typeface="Arial"/>
              </a:rPr>
              <a:t>IQ </a:t>
            </a:r>
            <a:r>
              <a:rPr sz="1100" b="1" spc="-5" dirty="0">
                <a:solidFill>
                  <a:srgbClr val="525252"/>
                </a:solidFill>
                <a:latin typeface="Arial"/>
                <a:cs typeface="Arial"/>
              </a:rPr>
              <a:t>Blocks Knowledge Base Articles </a:t>
            </a:r>
            <a:r>
              <a:rPr sz="1100" b="1" dirty="0">
                <a:solidFill>
                  <a:srgbClr val="525252"/>
                </a:solidFill>
                <a:latin typeface="Arial"/>
                <a:cs typeface="Arial"/>
              </a:rPr>
              <a:t>for </a:t>
            </a:r>
            <a:r>
              <a:rPr sz="1100" b="1" spc="-5" dirty="0">
                <a:solidFill>
                  <a:srgbClr val="525252"/>
                </a:solidFill>
                <a:latin typeface="Arial"/>
                <a:cs typeface="Arial"/>
              </a:rPr>
              <a:t>this STEM</a:t>
            </a:r>
            <a:r>
              <a:rPr sz="1100" b="1" spc="-20" dirty="0">
                <a:solidFill>
                  <a:srgbClr val="525252"/>
                </a:solidFill>
                <a:latin typeface="Arial"/>
                <a:cs typeface="Arial"/>
              </a:rPr>
              <a:t> </a:t>
            </a:r>
            <a:r>
              <a:rPr sz="1100" b="1" dirty="0">
                <a:solidFill>
                  <a:srgbClr val="525252"/>
                </a:solidFill>
                <a:latin typeface="Arial"/>
                <a:cs typeface="Arial"/>
              </a:rPr>
              <a:t>Lab:</a:t>
            </a:r>
            <a:endParaRPr sz="1100">
              <a:latin typeface="Arial"/>
              <a:cs typeface="Arial"/>
            </a:endParaRPr>
          </a:p>
          <a:p>
            <a:pPr marL="184785" indent="-172720">
              <a:lnSpc>
                <a:spcPct val="100000"/>
              </a:lnSpc>
              <a:spcBef>
                <a:spcPts val="825"/>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Begin a </a:t>
            </a:r>
            <a:r>
              <a:rPr sz="1100" spc="-5" dirty="0">
                <a:solidFill>
                  <a:srgbClr val="525252"/>
                </a:solidFill>
                <a:latin typeface="Arial"/>
                <a:cs typeface="Arial"/>
              </a:rPr>
              <a:t>New Project in </a:t>
            </a:r>
            <a:r>
              <a:rPr sz="1100" dirty="0">
                <a:solidFill>
                  <a:srgbClr val="525252"/>
                </a:solidFill>
                <a:latin typeface="Arial"/>
                <a:cs typeface="Arial"/>
              </a:rPr>
              <a:t>VEXcode </a:t>
            </a:r>
            <a:r>
              <a:rPr sz="1100" spc="-5" dirty="0">
                <a:solidFill>
                  <a:srgbClr val="525252"/>
                </a:solidFill>
                <a:latin typeface="Arial"/>
                <a:cs typeface="Arial"/>
              </a:rPr>
              <a:t>IQ</a:t>
            </a:r>
            <a:r>
              <a:rPr sz="1100" spc="-20" dirty="0">
                <a:solidFill>
                  <a:srgbClr val="525252"/>
                </a:solidFill>
                <a:latin typeface="Arial"/>
                <a:cs typeface="Arial"/>
              </a:rPr>
              <a:t> </a:t>
            </a:r>
            <a:r>
              <a:rPr sz="1100" spc="-5" dirty="0">
                <a:solidFill>
                  <a:srgbClr val="525252"/>
                </a:solidFill>
                <a:latin typeface="Arial"/>
                <a:cs typeface="Arial"/>
              </a:rPr>
              <a:t>Blocks</a:t>
            </a:r>
            <a:endParaRPr sz="1100">
              <a:latin typeface="Arial"/>
              <a:cs typeface="Arial"/>
            </a:endParaRPr>
          </a:p>
          <a:p>
            <a:pPr marL="184785" marR="532130">
              <a:lnSpc>
                <a:spcPct val="110000"/>
              </a:lnSpc>
            </a:pPr>
            <a:r>
              <a:rPr sz="1100" spc="-5" dirty="0">
                <a:solidFill>
                  <a:srgbClr val="525252"/>
                </a:solidFill>
                <a:latin typeface="Arial"/>
                <a:cs typeface="Arial"/>
                <a:hlinkClick r:id="rId12"/>
              </a:rPr>
              <a:t>https://kb.vex.com/hc/en-us/articles/360035954551-How-to-Begin-a-New-Project- </a:t>
            </a:r>
            <a:r>
              <a:rPr sz="1100" spc="-5" dirty="0">
                <a:solidFill>
                  <a:srgbClr val="525252"/>
                </a:solidFill>
                <a:latin typeface="Arial"/>
                <a:cs typeface="Arial"/>
              </a:rPr>
              <a:t> </a:t>
            </a:r>
            <a:r>
              <a:rPr sz="1100" spc="-5" dirty="0">
                <a:solidFill>
                  <a:srgbClr val="525252"/>
                </a:solidFill>
                <a:latin typeface="Arial"/>
                <a:cs typeface="Arial"/>
                <a:hlinkClick r:id="rId12"/>
              </a:rPr>
              <a:t>VEXcode-IQ-Blocks</a:t>
            </a:r>
            <a:endParaRPr sz="11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884" y="429869"/>
            <a:ext cx="5745480" cy="3096895"/>
          </a:xfrm>
          <a:prstGeom prst="rect">
            <a:avLst/>
          </a:prstGeom>
        </p:spPr>
        <p:txBody>
          <a:bodyPr vert="horz" wrap="square" lIns="0" tIns="26034" rIns="0" bIns="0" rtlCol="0">
            <a:spAutoFit/>
          </a:bodyPr>
          <a:lstStyle/>
          <a:p>
            <a:pPr marL="184785" indent="-172720">
              <a:lnSpc>
                <a:spcPct val="100000"/>
              </a:lnSpc>
              <a:spcBef>
                <a:spcPts val="204"/>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Download </a:t>
            </a:r>
            <a:r>
              <a:rPr sz="1100" dirty="0">
                <a:solidFill>
                  <a:srgbClr val="525252"/>
                </a:solidFill>
                <a:latin typeface="Arial"/>
                <a:cs typeface="Arial"/>
              </a:rPr>
              <a:t>and Run a</a:t>
            </a:r>
            <a:r>
              <a:rPr sz="1100" spc="-5" dirty="0">
                <a:solidFill>
                  <a:srgbClr val="525252"/>
                </a:solidFill>
                <a:latin typeface="Arial"/>
                <a:cs typeface="Arial"/>
              </a:rPr>
              <a:t> Project</a:t>
            </a:r>
            <a:endParaRPr sz="1100">
              <a:latin typeface="Arial"/>
              <a:cs typeface="Arial"/>
            </a:endParaRPr>
          </a:p>
          <a:p>
            <a:pPr marL="184785" marR="5080">
              <a:lnSpc>
                <a:spcPct val="108200"/>
              </a:lnSpc>
            </a:pPr>
            <a:r>
              <a:rPr sz="1100" spc="-5" dirty="0">
                <a:solidFill>
                  <a:srgbClr val="525252"/>
                </a:solidFill>
                <a:latin typeface="Arial"/>
                <a:cs typeface="Arial"/>
                <a:hlinkClick r:id="rId2"/>
              </a:rPr>
              <a:t>https://kb.vex.com/hc/en-us/articles/360035591232-How-to-Download-and-Run-a-Project- </a:t>
            </a:r>
            <a:r>
              <a:rPr sz="1100" spc="-5" dirty="0">
                <a:solidFill>
                  <a:srgbClr val="525252"/>
                </a:solidFill>
                <a:latin typeface="Arial"/>
                <a:cs typeface="Arial"/>
              </a:rPr>
              <a:t> </a:t>
            </a:r>
            <a:r>
              <a:rPr sz="1100" spc="-5" dirty="0">
                <a:solidFill>
                  <a:srgbClr val="525252"/>
                </a:solidFill>
                <a:latin typeface="Arial"/>
                <a:cs typeface="Arial"/>
                <a:hlinkClick r:id="rId2"/>
              </a:rPr>
              <a:t>VEXcode-IQ-Blocks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Save </a:t>
            </a:r>
            <a:r>
              <a:rPr sz="1100" dirty="0">
                <a:solidFill>
                  <a:srgbClr val="525252"/>
                </a:solidFill>
                <a:latin typeface="Arial"/>
                <a:cs typeface="Arial"/>
              </a:rPr>
              <a:t>a </a:t>
            </a:r>
            <a:r>
              <a:rPr sz="1100" spc="-5" dirty="0">
                <a:solidFill>
                  <a:srgbClr val="525252"/>
                </a:solidFill>
                <a:latin typeface="Arial"/>
                <a:cs typeface="Arial"/>
              </a:rPr>
              <a:t>Project </a:t>
            </a:r>
            <a:r>
              <a:rPr sz="1100" spc="-10" dirty="0">
                <a:solidFill>
                  <a:srgbClr val="525252"/>
                </a:solidFill>
                <a:latin typeface="Arial"/>
                <a:cs typeface="Arial"/>
              </a:rPr>
              <a:t>on</a:t>
            </a:r>
            <a:r>
              <a:rPr sz="1100" spc="-25" dirty="0">
                <a:solidFill>
                  <a:srgbClr val="525252"/>
                </a:solidFill>
                <a:latin typeface="Arial"/>
                <a:cs typeface="Arial"/>
              </a:rPr>
              <a:t> </a:t>
            </a:r>
            <a:r>
              <a:rPr sz="1100" dirty="0">
                <a:solidFill>
                  <a:srgbClr val="525252"/>
                </a:solidFill>
                <a:latin typeface="Arial"/>
                <a:cs typeface="Arial"/>
              </a:rPr>
              <a:t>Windows</a:t>
            </a:r>
            <a:endParaRPr sz="1100">
              <a:latin typeface="Arial"/>
              <a:cs typeface="Arial"/>
            </a:endParaRPr>
          </a:p>
          <a:p>
            <a:pPr marL="184785" marR="76200">
              <a:lnSpc>
                <a:spcPct val="108200"/>
              </a:lnSpc>
            </a:pPr>
            <a:r>
              <a:rPr sz="1100" spc="-5" dirty="0">
                <a:solidFill>
                  <a:srgbClr val="525252"/>
                </a:solidFill>
                <a:latin typeface="Arial"/>
                <a:cs typeface="Arial"/>
                <a:hlinkClick r:id="rId3"/>
              </a:rPr>
              <a:t>https://kb.vex.com/hc/en-us/articles/360035954531-How-to-Save-a-Project-on-Windows- </a:t>
            </a:r>
            <a:r>
              <a:rPr sz="1100" spc="-5" dirty="0">
                <a:solidFill>
                  <a:srgbClr val="525252"/>
                </a:solidFill>
                <a:latin typeface="Arial"/>
                <a:cs typeface="Arial"/>
              </a:rPr>
              <a:t> </a:t>
            </a:r>
            <a:r>
              <a:rPr sz="1100" spc="-5" dirty="0">
                <a:solidFill>
                  <a:srgbClr val="525252"/>
                </a:solidFill>
                <a:latin typeface="Arial"/>
                <a:cs typeface="Arial"/>
                <a:hlinkClick r:id="rId3"/>
              </a:rPr>
              <a:t>VEXcode-IQ-Blocks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Save </a:t>
            </a:r>
            <a:r>
              <a:rPr sz="1100" dirty="0">
                <a:solidFill>
                  <a:srgbClr val="525252"/>
                </a:solidFill>
                <a:latin typeface="Arial"/>
                <a:cs typeface="Arial"/>
              </a:rPr>
              <a:t>a </a:t>
            </a:r>
            <a:r>
              <a:rPr sz="1100" spc="-5" dirty="0">
                <a:solidFill>
                  <a:srgbClr val="525252"/>
                </a:solidFill>
                <a:latin typeface="Arial"/>
                <a:cs typeface="Arial"/>
              </a:rPr>
              <a:t>Project </a:t>
            </a:r>
            <a:r>
              <a:rPr sz="1100" spc="-10" dirty="0">
                <a:solidFill>
                  <a:srgbClr val="525252"/>
                </a:solidFill>
                <a:latin typeface="Arial"/>
                <a:cs typeface="Arial"/>
              </a:rPr>
              <a:t>on</a:t>
            </a:r>
            <a:r>
              <a:rPr sz="1100" spc="-5" dirty="0">
                <a:solidFill>
                  <a:srgbClr val="525252"/>
                </a:solidFill>
                <a:latin typeface="Arial"/>
                <a:cs typeface="Arial"/>
              </a:rPr>
              <a:t> </a:t>
            </a:r>
            <a:r>
              <a:rPr sz="1100" dirty="0">
                <a:solidFill>
                  <a:srgbClr val="525252"/>
                </a:solidFill>
                <a:latin typeface="Arial"/>
                <a:cs typeface="Arial"/>
              </a:rPr>
              <a:t>macOS</a:t>
            </a:r>
            <a:endParaRPr sz="1100">
              <a:latin typeface="Arial"/>
              <a:cs typeface="Arial"/>
            </a:endParaRPr>
          </a:p>
          <a:p>
            <a:pPr marL="184785" marR="177165">
              <a:lnSpc>
                <a:spcPct val="108200"/>
              </a:lnSpc>
              <a:spcBef>
                <a:spcPts val="15"/>
              </a:spcBef>
            </a:pPr>
            <a:r>
              <a:rPr sz="1100" spc="-5" dirty="0">
                <a:solidFill>
                  <a:srgbClr val="525252"/>
                </a:solidFill>
                <a:latin typeface="Arial"/>
                <a:cs typeface="Arial"/>
                <a:hlinkClick r:id="rId4"/>
              </a:rPr>
              <a:t>https://kb.vex.com/hc/en-us/articles/360035954511-How-to-Save-a-Project-on-macOS- </a:t>
            </a:r>
            <a:r>
              <a:rPr sz="1100" spc="-5" dirty="0">
                <a:solidFill>
                  <a:srgbClr val="525252"/>
                </a:solidFill>
                <a:latin typeface="Arial"/>
                <a:cs typeface="Arial"/>
              </a:rPr>
              <a:t> </a:t>
            </a:r>
            <a:r>
              <a:rPr sz="1100" spc="-5" dirty="0">
                <a:solidFill>
                  <a:srgbClr val="525252"/>
                </a:solidFill>
                <a:latin typeface="Arial"/>
                <a:cs typeface="Arial"/>
                <a:hlinkClick r:id="rId4"/>
              </a:rPr>
              <a:t>VEXcode-IQ-Blocks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Save </a:t>
            </a:r>
            <a:r>
              <a:rPr sz="1100" dirty="0">
                <a:solidFill>
                  <a:srgbClr val="525252"/>
                </a:solidFill>
                <a:latin typeface="Arial"/>
                <a:cs typeface="Arial"/>
              </a:rPr>
              <a:t>a </a:t>
            </a:r>
            <a:r>
              <a:rPr sz="1100" spc="-5" dirty="0">
                <a:solidFill>
                  <a:srgbClr val="525252"/>
                </a:solidFill>
                <a:latin typeface="Arial"/>
                <a:cs typeface="Arial"/>
              </a:rPr>
              <a:t>Project </a:t>
            </a:r>
            <a:r>
              <a:rPr sz="1100" spc="-10" dirty="0">
                <a:solidFill>
                  <a:srgbClr val="525252"/>
                </a:solidFill>
                <a:latin typeface="Arial"/>
                <a:cs typeface="Arial"/>
              </a:rPr>
              <a:t>on</a:t>
            </a:r>
            <a:r>
              <a:rPr sz="1100" spc="-5" dirty="0">
                <a:solidFill>
                  <a:srgbClr val="525252"/>
                </a:solidFill>
                <a:latin typeface="Arial"/>
                <a:cs typeface="Arial"/>
              </a:rPr>
              <a:t> Chromebook</a:t>
            </a:r>
            <a:endParaRPr sz="1100">
              <a:latin typeface="Arial"/>
              <a:cs typeface="Arial"/>
            </a:endParaRPr>
          </a:p>
          <a:p>
            <a:pPr marL="184785" marR="323215">
              <a:lnSpc>
                <a:spcPct val="108200"/>
              </a:lnSpc>
            </a:pPr>
            <a:r>
              <a:rPr sz="1100" spc="-5" dirty="0">
                <a:solidFill>
                  <a:srgbClr val="525252"/>
                </a:solidFill>
                <a:latin typeface="Arial"/>
                <a:cs typeface="Arial"/>
                <a:hlinkClick r:id="rId5"/>
              </a:rPr>
              <a:t>https://kb.vex.com/hc/en-us/articles/360035955351-How-to-Save-on-a-Chromebook- </a:t>
            </a:r>
            <a:r>
              <a:rPr sz="1100" spc="-5" dirty="0">
                <a:solidFill>
                  <a:srgbClr val="525252"/>
                </a:solidFill>
                <a:latin typeface="Arial"/>
                <a:cs typeface="Arial"/>
              </a:rPr>
              <a:t> </a:t>
            </a:r>
            <a:r>
              <a:rPr sz="1100" spc="-5" dirty="0">
                <a:solidFill>
                  <a:srgbClr val="525252"/>
                </a:solidFill>
                <a:latin typeface="Arial"/>
                <a:cs typeface="Arial"/>
                <a:hlinkClick r:id="rId5"/>
              </a:rPr>
              <a:t>VEXcode-IQ-Blocks</a:t>
            </a:r>
            <a:endParaRPr sz="1100">
              <a:latin typeface="Arial"/>
              <a:cs typeface="Arial"/>
            </a:endParaRPr>
          </a:p>
          <a:p>
            <a:pPr marL="184785" indent="-172720">
              <a:lnSpc>
                <a:spcPct val="100000"/>
              </a:lnSpc>
              <a:spcBef>
                <a:spcPts val="780"/>
              </a:spcBef>
              <a:buClr>
                <a:srgbClr val="000000"/>
              </a:buClr>
              <a:buFont typeface="Symbol"/>
              <a:buChar char=""/>
              <a:tabLst>
                <a:tab pos="185420" algn="l"/>
              </a:tabLst>
            </a:pPr>
            <a:r>
              <a:rPr sz="1100" spc="-5" dirty="0">
                <a:solidFill>
                  <a:srgbClr val="525252"/>
                </a:solidFill>
                <a:latin typeface="Arial"/>
                <a:cs typeface="Arial"/>
              </a:rPr>
              <a:t>How </a:t>
            </a:r>
            <a:r>
              <a:rPr sz="1100" dirty="0">
                <a:solidFill>
                  <a:srgbClr val="525252"/>
                </a:solidFill>
                <a:latin typeface="Arial"/>
                <a:cs typeface="Arial"/>
              </a:rPr>
              <a:t>to </a:t>
            </a:r>
            <a:r>
              <a:rPr sz="1100" spc="-5" dirty="0">
                <a:solidFill>
                  <a:srgbClr val="525252"/>
                </a:solidFill>
                <a:latin typeface="Arial"/>
                <a:cs typeface="Arial"/>
              </a:rPr>
              <a:t>Download </a:t>
            </a:r>
            <a:r>
              <a:rPr sz="1100" dirty="0">
                <a:solidFill>
                  <a:srgbClr val="525252"/>
                </a:solidFill>
                <a:latin typeface="Arial"/>
                <a:cs typeface="Arial"/>
              </a:rPr>
              <a:t>to a </a:t>
            </a:r>
            <a:r>
              <a:rPr sz="1100" spc="-5" dirty="0">
                <a:solidFill>
                  <a:srgbClr val="525252"/>
                </a:solidFill>
                <a:latin typeface="Arial"/>
                <a:cs typeface="Arial"/>
              </a:rPr>
              <a:t>Selected Slot </a:t>
            </a:r>
            <a:r>
              <a:rPr sz="1100" spc="-10" dirty="0">
                <a:solidFill>
                  <a:srgbClr val="525252"/>
                </a:solidFill>
                <a:latin typeface="Arial"/>
                <a:cs typeface="Arial"/>
              </a:rPr>
              <a:t>on </a:t>
            </a:r>
            <a:r>
              <a:rPr sz="1100" dirty="0">
                <a:solidFill>
                  <a:srgbClr val="525252"/>
                </a:solidFill>
                <a:latin typeface="Arial"/>
                <a:cs typeface="Arial"/>
              </a:rPr>
              <a:t>the </a:t>
            </a:r>
            <a:r>
              <a:rPr sz="1100" spc="-5" dirty="0">
                <a:solidFill>
                  <a:srgbClr val="525252"/>
                </a:solidFill>
                <a:latin typeface="Arial"/>
                <a:cs typeface="Arial"/>
              </a:rPr>
              <a:t>Brain</a:t>
            </a:r>
            <a:endParaRPr sz="1100">
              <a:latin typeface="Arial"/>
              <a:cs typeface="Arial"/>
            </a:endParaRPr>
          </a:p>
          <a:p>
            <a:pPr marL="184785" marR="29209">
              <a:lnSpc>
                <a:spcPts val="1460"/>
              </a:lnSpc>
              <a:spcBef>
                <a:spcPts val="65"/>
              </a:spcBef>
            </a:pPr>
            <a:r>
              <a:rPr sz="1100" spc="-5" dirty="0">
                <a:solidFill>
                  <a:srgbClr val="525252"/>
                </a:solidFill>
                <a:latin typeface="Arial"/>
                <a:cs typeface="Arial"/>
                <a:hlinkClick r:id="rId6"/>
              </a:rPr>
              <a:t>https://kb.vex.com/hc/en-us/articles/360035591292-How-to-Download-to-a-Selected-Slot- </a:t>
            </a:r>
            <a:r>
              <a:rPr sz="1100" spc="-5" dirty="0">
                <a:solidFill>
                  <a:srgbClr val="525252"/>
                </a:solidFill>
                <a:latin typeface="Arial"/>
                <a:cs typeface="Arial"/>
              </a:rPr>
              <a:t> </a:t>
            </a:r>
            <a:r>
              <a:rPr sz="1100" spc="-5" dirty="0">
                <a:solidFill>
                  <a:srgbClr val="525252"/>
                </a:solidFill>
                <a:latin typeface="Arial"/>
                <a:cs typeface="Arial"/>
                <a:hlinkClick r:id="rId6"/>
              </a:rPr>
              <a:t>on-the-Brain-VEXcode-IQ-Blocks</a:t>
            </a:r>
            <a:endParaRPr sz="110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814069"/>
          </a:xfrm>
          <a:prstGeom prst="rect">
            <a:avLst/>
          </a:prstGeom>
          <a:solidFill>
            <a:srgbClr val="0077C7"/>
          </a:solidFill>
        </p:spPr>
        <p:txBody>
          <a:bodyPr vert="horz" wrap="square" lIns="0" tIns="173355" rIns="0" bIns="0" rtlCol="0">
            <a:spAutoFit/>
          </a:bodyPr>
          <a:lstStyle/>
          <a:p>
            <a:pPr algn="ctr">
              <a:lnSpc>
                <a:spcPct val="100000"/>
              </a:lnSpc>
              <a:spcBef>
                <a:spcPts val="1365"/>
              </a:spcBef>
              <a:tabLst>
                <a:tab pos="1860550" algn="l"/>
                <a:tab pos="2983230" algn="l"/>
              </a:tabLst>
            </a:pPr>
            <a:r>
              <a:rPr spc="40" dirty="0"/>
              <a:t>Identifying	</a:t>
            </a:r>
            <a:r>
              <a:rPr spc="50" dirty="0"/>
              <a:t>Angle	</a:t>
            </a:r>
            <a:r>
              <a:rPr spc="55" dirty="0"/>
              <a:t>Beams</a:t>
            </a:r>
          </a:p>
        </p:txBody>
      </p:sp>
      <p:sp>
        <p:nvSpPr>
          <p:cNvPr id="3" name="object 3"/>
          <p:cNvSpPr txBox="1"/>
          <p:nvPr/>
        </p:nvSpPr>
        <p:spPr>
          <a:xfrm>
            <a:off x="1059484" y="5372480"/>
            <a:ext cx="5805805" cy="1753235"/>
          </a:xfrm>
          <a:prstGeom prst="rect">
            <a:avLst/>
          </a:prstGeom>
        </p:spPr>
        <p:txBody>
          <a:bodyPr vert="horz" wrap="square" lIns="0" tIns="3175" rIns="0" bIns="0" rtlCol="0">
            <a:spAutoFit/>
          </a:bodyPr>
          <a:lstStyle/>
          <a:p>
            <a:pPr marL="38100" marR="766445">
              <a:lnSpc>
                <a:spcPct val="103299"/>
              </a:lnSpc>
              <a:spcBef>
                <a:spcPts val="25"/>
              </a:spcBef>
            </a:pPr>
            <a:r>
              <a:rPr sz="1800" dirty="0">
                <a:solidFill>
                  <a:srgbClr val="0077C7"/>
                </a:solidFill>
                <a:latin typeface="Arial"/>
                <a:cs typeface="Arial"/>
              </a:rPr>
              <a:t>How to Identify the </a:t>
            </a:r>
            <a:r>
              <a:rPr sz="1800" spc="-5" dirty="0">
                <a:solidFill>
                  <a:srgbClr val="0077C7"/>
                </a:solidFill>
                <a:latin typeface="Arial"/>
                <a:cs typeface="Arial"/>
              </a:rPr>
              <a:t>Different </a:t>
            </a:r>
            <a:r>
              <a:rPr sz="1800" dirty="0">
                <a:solidFill>
                  <a:srgbClr val="0077C7"/>
                </a:solidFill>
                <a:latin typeface="Arial"/>
                <a:cs typeface="Arial"/>
              </a:rPr>
              <a:t>Angles </a:t>
            </a:r>
            <a:r>
              <a:rPr sz="1800" spc="-5" dirty="0">
                <a:solidFill>
                  <a:srgbClr val="0077C7"/>
                </a:solidFill>
                <a:latin typeface="Arial"/>
                <a:cs typeface="Arial"/>
              </a:rPr>
              <a:t>of </a:t>
            </a:r>
            <a:r>
              <a:rPr sz="1800" dirty="0">
                <a:solidFill>
                  <a:srgbClr val="0077C7"/>
                </a:solidFill>
                <a:latin typeface="Arial"/>
                <a:cs typeface="Arial"/>
              </a:rPr>
              <a:t>the</a:t>
            </a:r>
            <a:r>
              <a:rPr sz="1800" spc="-55" dirty="0">
                <a:solidFill>
                  <a:srgbClr val="0077C7"/>
                </a:solidFill>
                <a:latin typeface="Arial"/>
                <a:cs typeface="Arial"/>
              </a:rPr>
              <a:t> </a:t>
            </a:r>
            <a:r>
              <a:rPr sz="1800" spc="-5" dirty="0">
                <a:solidFill>
                  <a:srgbClr val="0077C7"/>
                </a:solidFill>
                <a:latin typeface="Arial"/>
                <a:cs typeface="Arial"/>
              </a:rPr>
              <a:t>Angled  Beams</a:t>
            </a:r>
            <a:endParaRPr sz="1800">
              <a:latin typeface="Arial"/>
              <a:cs typeface="Arial"/>
            </a:endParaRPr>
          </a:p>
          <a:p>
            <a:pPr marL="38100" marR="30480">
              <a:lnSpc>
                <a:spcPct val="124300"/>
              </a:lnSpc>
              <a:spcBef>
                <a:spcPts val="1005"/>
              </a:spcBef>
            </a:pPr>
            <a:r>
              <a:rPr sz="1100" spc="-5" dirty="0">
                <a:solidFill>
                  <a:srgbClr val="525252"/>
                </a:solidFill>
                <a:latin typeface="Arial"/>
                <a:cs typeface="Arial"/>
              </a:rPr>
              <a:t>There are </a:t>
            </a:r>
            <a:r>
              <a:rPr sz="1100" dirty="0">
                <a:solidFill>
                  <a:srgbClr val="525252"/>
                </a:solidFill>
                <a:latin typeface="Arial"/>
                <a:cs typeface="Arial"/>
              </a:rPr>
              <a:t>four </a:t>
            </a:r>
            <a:r>
              <a:rPr sz="1100" spc="-5" dirty="0">
                <a:solidFill>
                  <a:srgbClr val="525252"/>
                </a:solidFill>
                <a:latin typeface="Arial"/>
                <a:cs typeface="Arial"/>
              </a:rPr>
              <a:t>different types </a:t>
            </a:r>
            <a:r>
              <a:rPr sz="1100" dirty="0">
                <a:solidFill>
                  <a:srgbClr val="525252"/>
                </a:solidFill>
                <a:latin typeface="Arial"/>
                <a:cs typeface="Arial"/>
              </a:rPr>
              <a:t>of </a:t>
            </a:r>
            <a:r>
              <a:rPr sz="1100" spc="-5" dirty="0">
                <a:solidFill>
                  <a:srgbClr val="525252"/>
                </a:solidFill>
                <a:latin typeface="Arial"/>
                <a:cs typeface="Arial"/>
              </a:rPr>
              <a:t>beams </a:t>
            </a:r>
            <a:r>
              <a:rPr sz="1100" dirty="0">
                <a:solidFill>
                  <a:srgbClr val="525252"/>
                </a:solidFill>
                <a:latin typeface="Arial"/>
                <a:cs typeface="Arial"/>
              </a:rPr>
              <a:t>that </a:t>
            </a:r>
            <a:r>
              <a:rPr sz="1100" spc="-5" dirty="0">
                <a:solidFill>
                  <a:srgbClr val="525252"/>
                </a:solidFill>
                <a:latin typeface="Arial"/>
                <a:cs typeface="Arial"/>
              </a:rPr>
              <a:t>have </a:t>
            </a:r>
            <a:r>
              <a:rPr sz="1100" dirty="0">
                <a:solidFill>
                  <a:srgbClr val="525252"/>
                </a:solidFill>
                <a:latin typeface="Arial"/>
                <a:cs typeface="Arial"/>
              </a:rPr>
              <a:t>a bend at an </a:t>
            </a:r>
            <a:r>
              <a:rPr sz="1100" spc="-5" dirty="0">
                <a:solidFill>
                  <a:srgbClr val="525252"/>
                </a:solidFill>
                <a:latin typeface="Arial"/>
                <a:cs typeface="Arial"/>
              </a:rPr>
              <a:t>angle: </a:t>
            </a:r>
            <a:r>
              <a:rPr sz="1100" spc="5" dirty="0">
                <a:solidFill>
                  <a:srgbClr val="525252"/>
                </a:solidFill>
                <a:latin typeface="Arial"/>
                <a:cs typeface="Arial"/>
              </a:rPr>
              <a:t>30</a:t>
            </a:r>
            <a:r>
              <a:rPr sz="1050" spc="7" baseline="39682" dirty="0">
                <a:solidFill>
                  <a:srgbClr val="525252"/>
                </a:solidFill>
                <a:latin typeface="Arial"/>
                <a:cs typeface="Arial"/>
              </a:rPr>
              <a:t>o </a:t>
            </a:r>
            <a:r>
              <a:rPr sz="1100" spc="-5" dirty="0">
                <a:solidFill>
                  <a:srgbClr val="525252"/>
                </a:solidFill>
                <a:latin typeface="Arial"/>
                <a:cs typeface="Arial"/>
              </a:rPr>
              <a:t>Angle Beams, </a:t>
            </a:r>
            <a:r>
              <a:rPr sz="1100" dirty="0">
                <a:solidFill>
                  <a:srgbClr val="525252"/>
                </a:solidFill>
                <a:latin typeface="Arial"/>
                <a:cs typeface="Arial"/>
              </a:rPr>
              <a:t>45</a:t>
            </a:r>
            <a:r>
              <a:rPr sz="1050" baseline="39682" dirty="0">
                <a:solidFill>
                  <a:srgbClr val="525252"/>
                </a:solidFill>
                <a:latin typeface="Arial"/>
                <a:cs typeface="Arial"/>
              </a:rPr>
              <a:t>o  </a:t>
            </a:r>
            <a:r>
              <a:rPr sz="1100" spc="-5" dirty="0">
                <a:solidFill>
                  <a:srgbClr val="525252"/>
                </a:solidFill>
                <a:latin typeface="Arial"/>
                <a:cs typeface="Arial"/>
              </a:rPr>
              <a:t>Angle Beams, 60</a:t>
            </a:r>
            <a:r>
              <a:rPr sz="1050" spc="-7" baseline="39682" dirty="0">
                <a:solidFill>
                  <a:srgbClr val="525252"/>
                </a:solidFill>
                <a:latin typeface="Arial"/>
                <a:cs typeface="Arial"/>
              </a:rPr>
              <a:t>o </a:t>
            </a:r>
            <a:r>
              <a:rPr sz="1100" spc="-5" dirty="0">
                <a:solidFill>
                  <a:srgbClr val="525252"/>
                </a:solidFill>
                <a:latin typeface="Arial"/>
                <a:cs typeface="Arial"/>
              </a:rPr>
              <a:t>Angle </a:t>
            </a:r>
            <a:r>
              <a:rPr sz="1100" dirty="0">
                <a:solidFill>
                  <a:srgbClr val="525252"/>
                </a:solidFill>
                <a:latin typeface="Arial"/>
                <a:cs typeface="Arial"/>
              </a:rPr>
              <a:t>Beams, and </a:t>
            </a:r>
            <a:r>
              <a:rPr sz="1100" spc="-5" dirty="0">
                <a:solidFill>
                  <a:srgbClr val="525252"/>
                </a:solidFill>
                <a:latin typeface="Arial"/>
                <a:cs typeface="Arial"/>
              </a:rPr>
              <a:t>Right Angle </a:t>
            </a:r>
            <a:r>
              <a:rPr sz="1100" dirty="0">
                <a:solidFill>
                  <a:srgbClr val="525252"/>
                </a:solidFill>
                <a:latin typeface="Arial"/>
                <a:cs typeface="Arial"/>
              </a:rPr>
              <a:t>(90</a:t>
            </a:r>
            <a:r>
              <a:rPr sz="1050" baseline="39682" dirty="0">
                <a:solidFill>
                  <a:srgbClr val="525252"/>
                </a:solidFill>
                <a:latin typeface="Arial"/>
                <a:cs typeface="Arial"/>
              </a:rPr>
              <a:t>o</a:t>
            </a:r>
            <a:r>
              <a:rPr sz="1100" dirty="0">
                <a:solidFill>
                  <a:srgbClr val="525252"/>
                </a:solidFill>
                <a:latin typeface="Arial"/>
                <a:cs typeface="Arial"/>
              </a:rPr>
              <a:t>) </a:t>
            </a:r>
            <a:r>
              <a:rPr sz="1100" spc="-5" dirty="0">
                <a:solidFill>
                  <a:srgbClr val="525252"/>
                </a:solidFill>
                <a:latin typeface="Arial"/>
                <a:cs typeface="Arial"/>
              </a:rPr>
              <a:t>Beams. </a:t>
            </a:r>
            <a:r>
              <a:rPr sz="1100" dirty="0">
                <a:solidFill>
                  <a:srgbClr val="525252"/>
                </a:solidFill>
                <a:latin typeface="Arial"/>
                <a:cs typeface="Arial"/>
              </a:rPr>
              <a:t>There are </a:t>
            </a:r>
            <a:r>
              <a:rPr sz="1100" spc="-5" dirty="0">
                <a:solidFill>
                  <a:srgbClr val="525252"/>
                </a:solidFill>
                <a:latin typeface="Arial"/>
                <a:cs typeface="Arial"/>
              </a:rPr>
              <a:t>also </a:t>
            </a:r>
            <a:r>
              <a:rPr sz="1100" dirty="0">
                <a:solidFill>
                  <a:srgbClr val="525252"/>
                </a:solidFill>
                <a:latin typeface="Arial"/>
                <a:cs typeface="Arial"/>
              </a:rPr>
              <a:t>three </a:t>
            </a:r>
            <a:r>
              <a:rPr sz="1100" spc="-5" dirty="0">
                <a:solidFill>
                  <a:srgbClr val="525252"/>
                </a:solidFill>
                <a:latin typeface="Arial"/>
                <a:cs typeface="Arial"/>
              </a:rPr>
              <a:t>types </a:t>
            </a:r>
            <a:r>
              <a:rPr sz="1100" spc="-10" dirty="0">
                <a:solidFill>
                  <a:srgbClr val="525252"/>
                </a:solidFill>
                <a:latin typeface="Arial"/>
                <a:cs typeface="Arial"/>
              </a:rPr>
              <a:t>of  </a:t>
            </a:r>
            <a:r>
              <a:rPr sz="1100" spc="-5" dirty="0">
                <a:solidFill>
                  <a:srgbClr val="525252"/>
                </a:solidFill>
                <a:latin typeface="Arial"/>
                <a:cs typeface="Arial"/>
              </a:rPr>
              <a:t>Right Angle Beams: 3x5, 2x3, </a:t>
            </a:r>
            <a:r>
              <a:rPr sz="1100" dirty="0">
                <a:solidFill>
                  <a:srgbClr val="525252"/>
                </a:solidFill>
                <a:latin typeface="Arial"/>
                <a:cs typeface="Arial"/>
              </a:rPr>
              <a:t>and </a:t>
            </a:r>
            <a:r>
              <a:rPr sz="1100" spc="-5" dirty="0">
                <a:solidFill>
                  <a:srgbClr val="525252"/>
                </a:solidFill>
                <a:latin typeface="Arial"/>
                <a:cs typeface="Arial"/>
              </a:rPr>
              <a:t>Offset. </a:t>
            </a:r>
            <a:r>
              <a:rPr sz="1100" dirty="0">
                <a:solidFill>
                  <a:srgbClr val="525252"/>
                </a:solidFill>
                <a:latin typeface="Arial"/>
                <a:cs typeface="Arial"/>
              </a:rPr>
              <a:t>The </a:t>
            </a:r>
            <a:r>
              <a:rPr sz="1100" spc="-5" dirty="0">
                <a:solidFill>
                  <a:srgbClr val="525252"/>
                </a:solidFill>
                <a:latin typeface="Arial"/>
                <a:cs typeface="Arial"/>
              </a:rPr>
              <a:t>best way </a:t>
            </a:r>
            <a:r>
              <a:rPr sz="1100" dirty="0">
                <a:solidFill>
                  <a:srgbClr val="525252"/>
                </a:solidFill>
                <a:latin typeface="Arial"/>
                <a:cs typeface="Arial"/>
              </a:rPr>
              <a:t>to </a:t>
            </a:r>
            <a:r>
              <a:rPr sz="1100" spc="-5" dirty="0">
                <a:solidFill>
                  <a:srgbClr val="525252"/>
                </a:solidFill>
                <a:latin typeface="Arial"/>
                <a:cs typeface="Arial"/>
              </a:rPr>
              <a:t>tell which angles </a:t>
            </a:r>
            <a:r>
              <a:rPr sz="1100" dirty="0">
                <a:solidFill>
                  <a:srgbClr val="525252"/>
                </a:solidFill>
                <a:latin typeface="Arial"/>
                <a:cs typeface="Arial"/>
              </a:rPr>
              <a:t>are </a:t>
            </a:r>
            <a:r>
              <a:rPr sz="1100" spc="-5" dirty="0">
                <a:solidFill>
                  <a:srgbClr val="525252"/>
                </a:solidFill>
                <a:latin typeface="Arial"/>
                <a:cs typeface="Arial"/>
              </a:rPr>
              <a:t>which </a:t>
            </a:r>
            <a:r>
              <a:rPr sz="1100" dirty="0">
                <a:solidFill>
                  <a:srgbClr val="525252"/>
                </a:solidFill>
                <a:latin typeface="Arial"/>
                <a:cs typeface="Arial"/>
              </a:rPr>
              <a:t>is to  </a:t>
            </a:r>
            <a:r>
              <a:rPr sz="1100" spc="-5" dirty="0">
                <a:solidFill>
                  <a:srgbClr val="525252"/>
                </a:solidFill>
                <a:latin typeface="Arial"/>
                <a:cs typeface="Arial"/>
              </a:rPr>
              <a:t>stack </a:t>
            </a:r>
            <a:r>
              <a:rPr sz="1100" dirty="0">
                <a:solidFill>
                  <a:srgbClr val="525252"/>
                </a:solidFill>
                <a:latin typeface="Arial"/>
                <a:cs typeface="Arial"/>
              </a:rPr>
              <a:t>the beams on top </a:t>
            </a:r>
            <a:r>
              <a:rPr sz="1100" spc="-10" dirty="0">
                <a:solidFill>
                  <a:srgbClr val="525252"/>
                </a:solidFill>
                <a:latin typeface="Arial"/>
                <a:cs typeface="Arial"/>
              </a:rPr>
              <a:t>of </a:t>
            </a:r>
            <a:r>
              <a:rPr sz="1100" dirty="0">
                <a:solidFill>
                  <a:srgbClr val="525252"/>
                </a:solidFill>
                <a:latin typeface="Arial"/>
                <a:cs typeface="Arial"/>
              </a:rPr>
              <a:t>each </a:t>
            </a:r>
            <a:r>
              <a:rPr sz="1100" spc="-5" dirty="0">
                <a:solidFill>
                  <a:srgbClr val="525252"/>
                </a:solidFill>
                <a:latin typeface="Arial"/>
                <a:cs typeface="Arial"/>
              </a:rPr>
              <a:t>other. </a:t>
            </a:r>
            <a:r>
              <a:rPr sz="1100" dirty="0">
                <a:solidFill>
                  <a:srgbClr val="525252"/>
                </a:solidFill>
                <a:latin typeface="Arial"/>
                <a:cs typeface="Arial"/>
              </a:rPr>
              <a:t>Then </a:t>
            </a:r>
            <a:r>
              <a:rPr sz="1100" spc="-5" dirty="0">
                <a:solidFill>
                  <a:srgbClr val="525252"/>
                </a:solidFill>
                <a:latin typeface="Arial"/>
                <a:cs typeface="Arial"/>
              </a:rPr>
              <a:t>you </a:t>
            </a:r>
            <a:r>
              <a:rPr sz="1100" dirty="0">
                <a:solidFill>
                  <a:srgbClr val="525252"/>
                </a:solidFill>
                <a:latin typeface="Arial"/>
                <a:cs typeface="Arial"/>
              </a:rPr>
              <a:t>can </a:t>
            </a:r>
            <a:r>
              <a:rPr sz="1100" spc="-5" dirty="0">
                <a:solidFill>
                  <a:srgbClr val="525252"/>
                </a:solidFill>
                <a:latin typeface="Arial"/>
                <a:cs typeface="Arial"/>
              </a:rPr>
              <a:t>compare </a:t>
            </a:r>
            <a:r>
              <a:rPr sz="1100" dirty="0">
                <a:solidFill>
                  <a:srgbClr val="525252"/>
                </a:solidFill>
                <a:latin typeface="Arial"/>
                <a:cs typeface="Arial"/>
              </a:rPr>
              <a:t>how they </a:t>
            </a:r>
            <a:r>
              <a:rPr sz="1100" spc="-5" dirty="0">
                <a:solidFill>
                  <a:srgbClr val="525252"/>
                </a:solidFill>
                <a:latin typeface="Arial"/>
                <a:cs typeface="Arial"/>
              </a:rPr>
              <a:t>look. </a:t>
            </a:r>
            <a:r>
              <a:rPr sz="1100" dirty="0">
                <a:solidFill>
                  <a:srgbClr val="525252"/>
                </a:solidFill>
                <a:latin typeface="Arial"/>
                <a:cs typeface="Arial"/>
              </a:rPr>
              <a:t>You can </a:t>
            </a:r>
            <a:r>
              <a:rPr sz="1100" spc="-5" dirty="0">
                <a:solidFill>
                  <a:srgbClr val="525252"/>
                </a:solidFill>
                <a:latin typeface="Arial"/>
                <a:cs typeface="Arial"/>
              </a:rPr>
              <a:t>also  </a:t>
            </a:r>
            <a:r>
              <a:rPr sz="1100" dirty="0">
                <a:solidFill>
                  <a:srgbClr val="525252"/>
                </a:solidFill>
                <a:latin typeface="Arial"/>
                <a:cs typeface="Arial"/>
              </a:rPr>
              <a:t>use a </a:t>
            </a:r>
            <a:r>
              <a:rPr sz="1100" spc="-5" dirty="0">
                <a:solidFill>
                  <a:srgbClr val="525252"/>
                </a:solidFill>
                <a:latin typeface="Arial"/>
                <a:cs typeface="Arial"/>
              </a:rPr>
              <a:t>protractor </a:t>
            </a:r>
            <a:r>
              <a:rPr sz="1100" dirty="0">
                <a:solidFill>
                  <a:srgbClr val="525252"/>
                </a:solidFill>
                <a:latin typeface="Arial"/>
                <a:cs typeface="Arial"/>
              </a:rPr>
              <a:t>to </a:t>
            </a:r>
            <a:r>
              <a:rPr sz="1100" spc="-5" dirty="0">
                <a:solidFill>
                  <a:srgbClr val="525252"/>
                </a:solidFill>
                <a:latin typeface="Arial"/>
                <a:cs typeface="Arial"/>
              </a:rPr>
              <a:t>measure </a:t>
            </a:r>
            <a:r>
              <a:rPr sz="1100" dirty="0">
                <a:solidFill>
                  <a:srgbClr val="525252"/>
                </a:solidFill>
                <a:latin typeface="Arial"/>
                <a:cs typeface="Arial"/>
              </a:rPr>
              <a:t>the </a:t>
            </a:r>
            <a:r>
              <a:rPr sz="1100" spc="-5" dirty="0">
                <a:solidFill>
                  <a:srgbClr val="525252"/>
                </a:solidFill>
                <a:latin typeface="Arial"/>
                <a:cs typeface="Arial"/>
              </a:rPr>
              <a:t>angle </a:t>
            </a:r>
            <a:r>
              <a:rPr sz="1100" spc="-10" dirty="0">
                <a:solidFill>
                  <a:srgbClr val="525252"/>
                </a:solidFill>
                <a:latin typeface="Arial"/>
                <a:cs typeface="Arial"/>
              </a:rPr>
              <a:t>of </a:t>
            </a:r>
            <a:r>
              <a:rPr sz="1100" dirty="0">
                <a:solidFill>
                  <a:srgbClr val="525252"/>
                </a:solidFill>
                <a:latin typeface="Arial"/>
                <a:cs typeface="Arial"/>
              </a:rPr>
              <a:t>the</a:t>
            </a:r>
            <a:r>
              <a:rPr sz="1100" spc="-15" dirty="0">
                <a:solidFill>
                  <a:srgbClr val="525252"/>
                </a:solidFill>
                <a:latin typeface="Arial"/>
                <a:cs typeface="Arial"/>
              </a:rPr>
              <a:t> </a:t>
            </a:r>
            <a:r>
              <a:rPr sz="1100" spc="-5" dirty="0">
                <a:solidFill>
                  <a:srgbClr val="525252"/>
                </a:solidFill>
                <a:latin typeface="Arial"/>
                <a:cs typeface="Arial"/>
              </a:rPr>
              <a:t>beam.</a:t>
            </a:r>
            <a:endParaRPr sz="1100">
              <a:latin typeface="Arial"/>
              <a:cs typeface="Arial"/>
            </a:endParaRPr>
          </a:p>
        </p:txBody>
      </p:sp>
      <p:sp>
        <p:nvSpPr>
          <p:cNvPr id="4" name="object 4"/>
          <p:cNvSpPr/>
          <p:nvPr/>
        </p:nvSpPr>
        <p:spPr>
          <a:xfrm>
            <a:off x="1116330" y="1670431"/>
            <a:ext cx="5759703" cy="35375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11567" y="1665732"/>
            <a:ext cx="5769610" cy="3547110"/>
          </a:xfrm>
          <a:custGeom>
            <a:avLst/>
            <a:gdLst/>
            <a:ahLst/>
            <a:cxnLst/>
            <a:rect l="l" t="t" r="r" b="b"/>
            <a:pathLst>
              <a:path w="5769609" h="3547110">
                <a:moveTo>
                  <a:pt x="0" y="3547110"/>
                </a:moveTo>
                <a:lnTo>
                  <a:pt x="5769229" y="3547110"/>
                </a:lnTo>
                <a:lnTo>
                  <a:pt x="5769229" y="0"/>
                </a:lnTo>
                <a:lnTo>
                  <a:pt x="0" y="0"/>
                </a:lnTo>
                <a:lnTo>
                  <a:pt x="0" y="354711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1116330" y="476250"/>
            <a:ext cx="5760212" cy="46081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471551"/>
            <a:ext cx="5770245" cy="4617720"/>
          </a:xfrm>
          <a:custGeom>
            <a:avLst/>
            <a:gdLst/>
            <a:ahLst/>
            <a:cxnLst/>
            <a:rect l="l" t="t" r="r" b="b"/>
            <a:pathLst>
              <a:path w="5770245" h="4617720">
                <a:moveTo>
                  <a:pt x="0" y="4617720"/>
                </a:moveTo>
                <a:lnTo>
                  <a:pt x="5769737" y="4617720"/>
                </a:lnTo>
                <a:lnTo>
                  <a:pt x="5769737" y="0"/>
                </a:lnTo>
                <a:lnTo>
                  <a:pt x="0" y="0"/>
                </a:lnTo>
                <a:lnTo>
                  <a:pt x="0" y="461772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802005"/>
          </a:xfrm>
          <a:custGeom>
            <a:avLst/>
            <a:gdLst/>
            <a:ahLst/>
            <a:cxnLst/>
            <a:rect l="l" t="t" r="r" b="b"/>
            <a:pathLst>
              <a:path w="5999480" h="802005">
                <a:moveTo>
                  <a:pt x="0" y="801928"/>
                </a:moveTo>
                <a:lnTo>
                  <a:pt x="5999353" y="801928"/>
                </a:lnTo>
                <a:lnTo>
                  <a:pt x="5999353" y="0"/>
                </a:lnTo>
                <a:lnTo>
                  <a:pt x="0" y="0"/>
                </a:lnTo>
                <a:lnTo>
                  <a:pt x="0" y="801928"/>
                </a:lnTo>
                <a:close/>
              </a:path>
            </a:pathLst>
          </a:custGeom>
          <a:solidFill>
            <a:srgbClr val="0077C7"/>
          </a:solidFill>
        </p:spPr>
        <p:txBody>
          <a:bodyPr wrap="square" lIns="0" tIns="0" rIns="0" bIns="0" rtlCol="0"/>
          <a:lstStyle/>
          <a:p>
            <a:endParaRPr/>
          </a:p>
        </p:txBody>
      </p:sp>
      <p:sp>
        <p:nvSpPr>
          <p:cNvPr id="5" name="object 5"/>
          <p:cNvSpPr txBox="1">
            <a:spLocks noGrp="1"/>
          </p:cNvSpPr>
          <p:nvPr>
            <p:ph type="title"/>
          </p:nvPr>
        </p:nvSpPr>
        <p:spPr>
          <a:xfrm>
            <a:off x="1359153" y="618236"/>
            <a:ext cx="5236845" cy="452120"/>
          </a:xfrm>
          <a:prstGeom prst="rect">
            <a:avLst/>
          </a:prstGeom>
        </p:spPr>
        <p:txBody>
          <a:bodyPr vert="horz" wrap="square" lIns="0" tIns="12065" rIns="0" bIns="0" rtlCol="0">
            <a:spAutoFit/>
          </a:bodyPr>
          <a:lstStyle/>
          <a:p>
            <a:pPr marL="12700">
              <a:lnSpc>
                <a:spcPct val="100000"/>
              </a:lnSpc>
              <a:spcBef>
                <a:spcPts val="95"/>
              </a:spcBef>
              <a:tabLst>
                <a:tab pos="1649730" algn="l"/>
                <a:tab pos="3034665" algn="l"/>
                <a:tab pos="4070985" algn="l"/>
              </a:tabLst>
            </a:pPr>
            <a:r>
              <a:rPr spc="35" dirty="0"/>
              <a:t>Installing	</a:t>
            </a:r>
            <a:r>
              <a:rPr spc="45" dirty="0"/>
              <a:t>Rubber	</a:t>
            </a:r>
            <a:r>
              <a:rPr spc="40" dirty="0"/>
              <a:t>Shaft	</a:t>
            </a:r>
            <a:r>
              <a:rPr spc="45" dirty="0"/>
              <a:t>Collars</a:t>
            </a:r>
          </a:p>
        </p:txBody>
      </p:sp>
      <p:sp>
        <p:nvSpPr>
          <p:cNvPr id="6" name="object 6"/>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7" name="object 7"/>
          <p:cNvSpPr/>
          <p:nvPr/>
        </p:nvSpPr>
        <p:spPr>
          <a:xfrm>
            <a:off x="978712" y="1268222"/>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8" name="object 8"/>
          <p:cNvSpPr/>
          <p:nvPr/>
        </p:nvSpPr>
        <p:spPr>
          <a:xfrm>
            <a:off x="975664"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9" name="object 9"/>
          <p:cNvSpPr/>
          <p:nvPr/>
        </p:nvSpPr>
        <p:spPr>
          <a:xfrm>
            <a:off x="6981190" y="457200"/>
            <a:ext cx="0" cy="814069"/>
          </a:xfrm>
          <a:custGeom>
            <a:avLst/>
            <a:gdLst/>
            <a:ahLst/>
            <a:cxnLst/>
            <a:rect l="l" t="t" r="r" b="b"/>
            <a:pathLst>
              <a:path h="814069">
                <a:moveTo>
                  <a:pt x="0" y="0"/>
                </a:moveTo>
                <a:lnTo>
                  <a:pt x="0" y="814070"/>
                </a:lnTo>
              </a:path>
            </a:pathLst>
          </a:custGeom>
          <a:ln w="6096">
            <a:solidFill>
              <a:srgbClr val="0077C7"/>
            </a:solidFill>
          </a:ln>
        </p:spPr>
        <p:txBody>
          <a:bodyPr wrap="square" lIns="0" tIns="0" rIns="0" bIns="0" rtlCol="0"/>
          <a:lstStyle/>
          <a:p>
            <a:endParaRPr/>
          </a:p>
        </p:txBody>
      </p:sp>
      <p:sp>
        <p:nvSpPr>
          <p:cNvPr id="10" name="object 10"/>
          <p:cNvSpPr txBox="1"/>
          <p:nvPr/>
        </p:nvSpPr>
        <p:spPr>
          <a:xfrm>
            <a:off x="2764663" y="3604386"/>
            <a:ext cx="242697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Using </a:t>
            </a:r>
            <a:r>
              <a:rPr sz="900" i="1" dirty="0">
                <a:solidFill>
                  <a:srgbClr val="525252"/>
                </a:solidFill>
                <a:latin typeface="Arial"/>
                <a:cs typeface="Arial"/>
              </a:rPr>
              <a:t>your </a:t>
            </a:r>
            <a:r>
              <a:rPr sz="900" i="1" spc="-5" dirty="0">
                <a:solidFill>
                  <a:srgbClr val="525252"/>
                </a:solidFill>
                <a:latin typeface="Arial"/>
                <a:cs typeface="Arial"/>
              </a:rPr>
              <a:t>hand to warm a Rubber Shaft</a:t>
            </a:r>
            <a:r>
              <a:rPr sz="900" i="1" spc="5" dirty="0">
                <a:solidFill>
                  <a:srgbClr val="525252"/>
                </a:solidFill>
                <a:latin typeface="Arial"/>
                <a:cs typeface="Arial"/>
              </a:rPr>
              <a:t> </a:t>
            </a:r>
            <a:r>
              <a:rPr sz="900" i="1" spc="-5" dirty="0">
                <a:solidFill>
                  <a:srgbClr val="525252"/>
                </a:solidFill>
                <a:latin typeface="Arial"/>
                <a:cs typeface="Arial"/>
              </a:rPr>
              <a:t>Collar</a:t>
            </a:r>
            <a:endParaRPr sz="900">
              <a:latin typeface="Arial"/>
              <a:cs typeface="Arial"/>
            </a:endParaRPr>
          </a:p>
        </p:txBody>
      </p:sp>
      <p:sp>
        <p:nvSpPr>
          <p:cNvPr id="11" name="object 11"/>
          <p:cNvSpPr txBox="1"/>
          <p:nvPr/>
        </p:nvSpPr>
        <p:spPr>
          <a:xfrm>
            <a:off x="1084884" y="4119498"/>
            <a:ext cx="5704840" cy="105219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77C7"/>
                </a:solidFill>
                <a:latin typeface="Arial"/>
                <a:cs typeface="Arial"/>
              </a:rPr>
              <a:t>Rubber </a:t>
            </a:r>
            <a:r>
              <a:rPr sz="1800" dirty="0">
                <a:solidFill>
                  <a:srgbClr val="0077C7"/>
                </a:solidFill>
                <a:latin typeface="Arial"/>
                <a:cs typeface="Arial"/>
              </a:rPr>
              <a:t>Softens </a:t>
            </a:r>
            <a:r>
              <a:rPr sz="1800" spc="-5" dirty="0">
                <a:solidFill>
                  <a:srgbClr val="0077C7"/>
                </a:solidFill>
                <a:latin typeface="Arial"/>
                <a:cs typeface="Arial"/>
              </a:rPr>
              <a:t>as </a:t>
            </a:r>
            <a:r>
              <a:rPr sz="1800" dirty="0">
                <a:solidFill>
                  <a:srgbClr val="0077C7"/>
                </a:solidFill>
                <a:latin typeface="Arial"/>
                <a:cs typeface="Arial"/>
              </a:rPr>
              <a:t>it </a:t>
            </a:r>
            <a:r>
              <a:rPr sz="1800" spc="-5" dirty="0">
                <a:solidFill>
                  <a:srgbClr val="0077C7"/>
                </a:solidFill>
                <a:latin typeface="Arial"/>
                <a:cs typeface="Arial"/>
              </a:rPr>
              <a:t>gets</a:t>
            </a:r>
            <a:r>
              <a:rPr sz="1800" spc="5" dirty="0">
                <a:solidFill>
                  <a:srgbClr val="0077C7"/>
                </a:solidFill>
                <a:latin typeface="Arial"/>
                <a:cs typeface="Arial"/>
              </a:rPr>
              <a:t> </a:t>
            </a:r>
            <a:r>
              <a:rPr sz="1800" dirty="0">
                <a:solidFill>
                  <a:srgbClr val="0077C7"/>
                </a:solidFill>
                <a:latin typeface="Arial"/>
                <a:cs typeface="Arial"/>
              </a:rPr>
              <a:t>Warm</a:t>
            </a:r>
            <a:endParaRPr sz="1800">
              <a:latin typeface="Arial"/>
              <a:cs typeface="Arial"/>
            </a:endParaRPr>
          </a:p>
          <a:p>
            <a:pPr marL="12700" marR="5080">
              <a:lnSpc>
                <a:spcPct val="124100"/>
              </a:lnSpc>
              <a:spcBef>
                <a:spcPts val="1005"/>
              </a:spcBef>
            </a:pPr>
            <a:r>
              <a:rPr sz="1100" spc="-5" dirty="0">
                <a:solidFill>
                  <a:srgbClr val="525252"/>
                </a:solidFill>
                <a:latin typeface="Arial"/>
                <a:cs typeface="Arial"/>
              </a:rPr>
              <a:t>Hold </a:t>
            </a:r>
            <a:r>
              <a:rPr sz="1100" dirty="0">
                <a:solidFill>
                  <a:srgbClr val="525252"/>
                </a:solidFill>
                <a:latin typeface="Arial"/>
                <a:cs typeface="Arial"/>
              </a:rPr>
              <a:t>the </a:t>
            </a:r>
            <a:r>
              <a:rPr sz="1100" spc="-5" dirty="0">
                <a:solidFill>
                  <a:srgbClr val="525252"/>
                </a:solidFill>
                <a:latin typeface="Arial"/>
                <a:cs typeface="Arial"/>
              </a:rPr>
              <a:t>Rubber Shaft Collars in your </a:t>
            </a:r>
            <a:r>
              <a:rPr sz="1100" dirty="0">
                <a:solidFill>
                  <a:srgbClr val="525252"/>
                </a:solidFill>
                <a:latin typeface="Arial"/>
                <a:cs typeface="Arial"/>
              </a:rPr>
              <a:t>hand for 15-30 </a:t>
            </a:r>
            <a:r>
              <a:rPr sz="1100" spc="-5" dirty="0">
                <a:solidFill>
                  <a:srgbClr val="525252"/>
                </a:solidFill>
                <a:latin typeface="Arial"/>
                <a:cs typeface="Arial"/>
              </a:rPr>
              <a:t>seconds before you slide </a:t>
            </a:r>
            <a:r>
              <a:rPr sz="1100" dirty="0">
                <a:solidFill>
                  <a:srgbClr val="525252"/>
                </a:solidFill>
                <a:latin typeface="Arial"/>
                <a:cs typeface="Arial"/>
              </a:rPr>
              <a:t>them onto a  </a:t>
            </a:r>
            <a:r>
              <a:rPr sz="1100" spc="-5" dirty="0">
                <a:solidFill>
                  <a:srgbClr val="525252"/>
                </a:solidFill>
                <a:latin typeface="Arial"/>
                <a:cs typeface="Arial"/>
              </a:rPr>
              <a:t>shaft. Holding the Rubber Shaft Collar in your hand will warm </a:t>
            </a:r>
            <a:r>
              <a:rPr sz="1100" dirty="0">
                <a:solidFill>
                  <a:srgbClr val="525252"/>
                </a:solidFill>
                <a:latin typeface="Arial"/>
                <a:cs typeface="Arial"/>
              </a:rPr>
              <a:t>and </a:t>
            </a:r>
            <a:r>
              <a:rPr sz="1100" spc="-5" dirty="0">
                <a:solidFill>
                  <a:srgbClr val="525252"/>
                </a:solidFill>
                <a:latin typeface="Arial"/>
                <a:cs typeface="Arial"/>
              </a:rPr>
              <a:t>soften the rubber </a:t>
            </a:r>
            <a:r>
              <a:rPr sz="1100" spc="15" dirty="0">
                <a:solidFill>
                  <a:srgbClr val="525252"/>
                </a:solidFill>
                <a:latin typeface="Arial"/>
                <a:cs typeface="Arial"/>
              </a:rPr>
              <a:t>to </a:t>
            </a:r>
            <a:r>
              <a:rPr sz="1100" dirty="0">
                <a:solidFill>
                  <a:srgbClr val="525252"/>
                </a:solidFill>
                <a:latin typeface="Arial"/>
                <a:cs typeface="Arial"/>
              </a:rPr>
              <a:t>make  </a:t>
            </a:r>
            <a:r>
              <a:rPr sz="1100" spc="-5" dirty="0">
                <a:solidFill>
                  <a:srgbClr val="525252"/>
                </a:solidFill>
                <a:latin typeface="Arial"/>
                <a:cs typeface="Arial"/>
              </a:rPr>
              <a:t>it easier </a:t>
            </a:r>
            <a:r>
              <a:rPr sz="1100" dirty="0">
                <a:solidFill>
                  <a:srgbClr val="525252"/>
                </a:solidFill>
                <a:latin typeface="Arial"/>
                <a:cs typeface="Arial"/>
              </a:rPr>
              <a:t>to </a:t>
            </a:r>
            <a:r>
              <a:rPr sz="1100" spc="-5" dirty="0">
                <a:solidFill>
                  <a:srgbClr val="525252"/>
                </a:solidFill>
                <a:latin typeface="Arial"/>
                <a:cs typeface="Arial"/>
              </a:rPr>
              <a:t>slide </a:t>
            </a:r>
            <a:r>
              <a:rPr sz="1100" dirty="0">
                <a:solidFill>
                  <a:srgbClr val="525252"/>
                </a:solidFill>
                <a:latin typeface="Arial"/>
                <a:cs typeface="Arial"/>
              </a:rPr>
              <a:t>onto a</a:t>
            </a:r>
            <a:r>
              <a:rPr sz="1100" spc="-5" dirty="0">
                <a:solidFill>
                  <a:srgbClr val="525252"/>
                </a:solidFill>
                <a:latin typeface="Arial"/>
                <a:cs typeface="Arial"/>
              </a:rPr>
              <a:t> shaft.</a:t>
            </a:r>
            <a:endParaRPr sz="1100">
              <a:latin typeface="Arial"/>
              <a:cs typeface="Arial"/>
            </a:endParaRPr>
          </a:p>
        </p:txBody>
      </p:sp>
      <p:sp>
        <p:nvSpPr>
          <p:cNvPr id="12" name="object 12"/>
          <p:cNvSpPr/>
          <p:nvPr/>
        </p:nvSpPr>
        <p:spPr>
          <a:xfrm>
            <a:off x="2023364" y="1670430"/>
            <a:ext cx="3915283" cy="183832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2018664" y="1665732"/>
            <a:ext cx="3924935" cy="1847850"/>
          </a:xfrm>
          <a:custGeom>
            <a:avLst/>
            <a:gdLst/>
            <a:ahLst/>
            <a:cxnLst/>
            <a:rect l="l" t="t" r="r" b="b"/>
            <a:pathLst>
              <a:path w="3924935" h="1847850">
                <a:moveTo>
                  <a:pt x="0" y="1847850"/>
                </a:moveTo>
                <a:lnTo>
                  <a:pt x="3924808" y="1847850"/>
                </a:lnTo>
                <a:lnTo>
                  <a:pt x="3924808" y="0"/>
                </a:lnTo>
                <a:lnTo>
                  <a:pt x="0" y="0"/>
                </a:lnTo>
                <a:lnTo>
                  <a:pt x="0" y="184785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1431925" marR="682625" indent="-745490">
              <a:lnSpc>
                <a:spcPts val="4720"/>
              </a:lnSpc>
              <a:spcBef>
                <a:spcPts val="375"/>
              </a:spcBef>
              <a:tabLst>
                <a:tab pos="2524125" algn="l"/>
                <a:tab pos="2755265" algn="l"/>
                <a:tab pos="3546475" algn="l"/>
                <a:tab pos="4583430" algn="l"/>
              </a:tabLst>
            </a:pPr>
            <a:r>
              <a:rPr spc="50" dirty="0"/>
              <a:t>Removi</a:t>
            </a:r>
            <a:r>
              <a:rPr spc="65" dirty="0"/>
              <a:t>n</a:t>
            </a:r>
            <a:r>
              <a:rPr spc="50" dirty="0"/>
              <a:t>g</a:t>
            </a:r>
            <a:r>
              <a:rPr dirty="0"/>
              <a:t>	</a:t>
            </a:r>
            <a:r>
              <a:rPr spc="60" dirty="0"/>
              <a:t>C</a:t>
            </a:r>
            <a:r>
              <a:rPr spc="55" dirty="0"/>
              <a:t>o</a:t>
            </a:r>
            <a:r>
              <a:rPr spc="40" dirty="0"/>
              <a:t>nnector</a:t>
            </a:r>
            <a:r>
              <a:rPr spc="45" dirty="0"/>
              <a:t>s</a:t>
            </a:r>
            <a:r>
              <a:rPr dirty="0"/>
              <a:t>	</a:t>
            </a:r>
            <a:r>
              <a:rPr spc="20" dirty="0"/>
              <a:t>fr</a:t>
            </a:r>
            <a:r>
              <a:rPr spc="60" dirty="0"/>
              <a:t>o</a:t>
            </a:r>
            <a:r>
              <a:rPr spc="45" dirty="0"/>
              <a:t>m  </a:t>
            </a:r>
            <a:r>
              <a:rPr spc="55" dirty="0"/>
              <a:t>Beams	</a:t>
            </a:r>
            <a:r>
              <a:rPr spc="50" dirty="0"/>
              <a:t>and	</a:t>
            </a:r>
            <a:r>
              <a:rPr spc="40" dirty="0"/>
              <a:t>Plates</a:t>
            </a:r>
          </a:p>
        </p:txBody>
      </p:sp>
      <p:sp>
        <p:nvSpPr>
          <p:cNvPr id="3" name="object 3"/>
          <p:cNvSpPr txBox="1"/>
          <p:nvPr/>
        </p:nvSpPr>
        <p:spPr>
          <a:xfrm>
            <a:off x="2732658" y="4567554"/>
            <a:ext cx="248920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Using a pitch shaft </a:t>
            </a:r>
            <a:r>
              <a:rPr sz="900" i="1" spc="-10" dirty="0">
                <a:solidFill>
                  <a:srgbClr val="525252"/>
                </a:solidFill>
                <a:latin typeface="Arial"/>
                <a:cs typeface="Arial"/>
              </a:rPr>
              <a:t>to </a:t>
            </a:r>
            <a:r>
              <a:rPr sz="900" i="1" spc="-5" dirty="0">
                <a:solidFill>
                  <a:srgbClr val="525252"/>
                </a:solidFill>
                <a:latin typeface="Arial"/>
                <a:cs typeface="Arial"/>
              </a:rPr>
              <a:t>remove a corner</a:t>
            </a:r>
            <a:r>
              <a:rPr sz="900" i="1" spc="40" dirty="0">
                <a:solidFill>
                  <a:srgbClr val="525252"/>
                </a:solidFill>
                <a:latin typeface="Arial"/>
                <a:cs typeface="Arial"/>
              </a:rPr>
              <a:t> </a:t>
            </a:r>
            <a:r>
              <a:rPr sz="900" i="1" spc="-5" dirty="0">
                <a:solidFill>
                  <a:srgbClr val="525252"/>
                </a:solidFill>
                <a:latin typeface="Arial"/>
                <a:cs typeface="Arial"/>
              </a:rPr>
              <a:t>connector</a:t>
            </a:r>
            <a:endParaRPr sz="900">
              <a:latin typeface="Arial"/>
              <a:cs typeface="Arial"/>
            </a:endParaRPr>
          </a:p>
        </p:txBody>
      </p:sp>
      <p:sp>
        <p:nvSpPr>
          <p:cNvPr id="4" name="object 4"/>
          <p:cNvSpPr txBox="1"/>
          <p:nvPr/>
        </p:nvSpPr>
        <p:spPr>
          <a:xfrm>
            <a:off x="1084884" y="5082921"/>
            <a:ext cx="5709920" cy="105219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77C7"/>
                </a:solidFill>
                <a:latin typeface="Arial"/>
                <a:cs typeface="Arial"/>
              </a:rPr>
              <a:t>How to </a:t>
            </a:r>
            <a:r>
              <a:rPr sz="1800" spc="-5" dirty="0">
                <a:solidFill>
                  <a:srgbClr val="0077C7"/>
                </a:solidFill>
                <a:latin typeface="Arial"/>
                <a:cs typeface="Arial"/>
              </a:rPr>
              <a:t>Easily Remove</a:t>
            </a:r>
            <a:r>
              <a:rPr sz="1800" spc="-35" dirty="0">
                <a:solidFill>
                  <a:srgbClr val="0077C7"/>
                </a:solidFill>
                <a:latin typeface="Arial"/>
                <a:cs typeface="Arial"/>
              </a:rPr>
              <a:t> </a:t>
            </a:r>
            <a:r>
              <a:rPr sz="1800" spc="-5" dirty="0">
                <a:solidFill>
                  <a:srgbClr val="0077C7"/>
                </a:solidFill>
                <a:latin typeface="Arial"/>
                <a:cs typeface="Arial"/>
              </a:rPr>
              <a:t>Connectors</a:t>
            </a:r>
            <a:endParaRPr sz="1800">
              <a:latin typeface="Arial"/>
              <a:cs typeface="Arial"/>
            </a:endParaRPr>
          </a:p>
          <a:p>
            <a:pPr marL="12700" marR="5080">
              <a:lnSpc>
                <a:spcPct val="124100"/>
              </a:lnSpc>
              <a:spcBef>
                <a:spcPts val="1005"/>
              </a:spcBef>
            </a:pPr>
            <a:r>
              <a:rPr sz="1100" dirty="0">
                <a:solidFill>
                  <a:srgbClr val="525252"/>
                </a:solidFill>
                <a:latin typeface="Arial"/>
                <a:cs typeface="Arial"/>
              </a:rPr>
              <a:t>You can </a:t>
            </a:r>
            <a:r>
              <a:rPr sz="1100" spc="-5" dirty="0">
                <a:solidFill>
                  <a:srgbClr val="525252"/>
                </a:solidFill>
                <a:latin typeface="Arial"/>
                <a:cs typeface="Arial"/>
              </a:rPr>
              <a:t>easily remove </a:t>
            </a:r>
            <a:r>
              <a:rPr sz="1100" dirty="0">
                <a:solidFill>
                  <a:srgbClr val="525252"/>
                </a:solidFill>
                <a:latin typeface="Arial"/>
                <a:cs typeface="Arial"/>
              </a:rPr>
              <a:t>corner </a:t>
            </a:r>
            <a:r>
              <a:rPr sz="1100" spc="-5" dirty="0">
                <a:solidFill>
                  <a:srgbClr val="525252"/>
                </a:solidFill>
                <a:latin typeface="Arial"/>
                <a:cs typeface="Arial"/>
              </a:rPr>
              <a:t>connectors </a:t>
            </a:r>
            <a:r>
              <a:rPr sz="1100" dirty="0">
                <a:solidFill>
                  <a:srgbClr val="525252"/>
                </a:solidFill>
                <a:latin typeface="Arial"/>
                <a:cs typeface="Arial"/>
              </a:rPr>
              <a:t>from </a:t>
            </a:r>
            <a:r>
              <a:rPr sz="1100" spc="-5" dirty="0">
                <a:solidFill>
                  <a:srgbClr val="525252"/>
                </a:solidFill>
                <a:latin typeface="Arial"/>
                <a:cs typeface="Arial"/>
              </a:rPr>
              <a:t>beams </a:t>
            </a:r>
            <a:r>
              <a:rPr sz="1100" spc="-10" dirty="0">
                <a:solidFill>
                  <a:srgbClr val="525252"/>
                </a:solidFill>
                <a:latin typeface="Arial"/>
                <a:cs typeface="Arial"/>
              </a:rPr>
              <a:t>or </a:t>
            </a:r>
            <a:r>
              <a:rPr sz="1100" spc="-5" dirty="0">
                <a:solidFill>
                  <a:srgbClr val="525252"/>
                </a:solidFill>
                <a:latin typeface="Arial"/>
                <a:cs typeface="Arial"/>
              </a:rPr>
              <a:t>plates </a:t>
            </a:r>
            <a:r>
              <a:rPr sz="1100" dirty="0">
                <a:solidFill>
                  <a:srgbClr val="525252"/>
                </a:solidFill>
                <a:latin typeface="Arial"/>
                <a:cs typeface="Arial"/>
              </a:rPr>
              <a:t>by </a:t>
            </a:r>
            <a:r>
              <a:rPr sz="1100" spc="-5" dirty="0">
                <a:solidFill>
                  <a:srgbClr val="525252"/>
                </a:solidFill>
                <a:latin typeface="Arial"/>
                <a:cs typeface="Arial"/>
              </a:rPr>
              <a:t>placing </a:t>
            </a:r>
            <a:r>
              <a:rPr sz="1100" dirty="0">
                <a:solidFill>
                  <a:srgbClr val="525252"/>
                </a:solidFill>
                <a:latin typeface="Arial"/>
                <a:cs typeface="Arial"/>
              </a:rPr>
              <a:t>a metal </a:t>
            </a:r>
            <a:r>
              <a:rPr sz="1100" spc="-5" dirty="0">
                <a:solidFill>
                  <a:srgbClr val="525252"/>
                </a:solidFill>
                <a:latin typeface="Arial"/>
                <a:cs typeface="Arial"/>
              </a:rPr>
              <a:t>shaft  </a:t>
            </a:r>
            <a:r>
              <a:rPr sz="1100" dirty="0">
                <a:solidFill>
                  <a:srgbClr val="525252"/>
                </a:solidFill>
                <a:latin typeface="Arial"/>
                <a:cs typeface="Arial"/>
              </a:rPr>
              <a:t>through one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holes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corner connector and pulling outward </a:t>
            </a:r>
            <a:r>
              <a:rPr sz="1100" spc="-10" dirty="0">
                <a:solidFill>
                  <a:srgbClr val="525252"/>
                </a:solidFill>
                <a:latin typeface="Arial"/>
                <a:cs typeface="Arial"/>
              </a:rPr>
              <a:t>while </a:t>
            </a:r>
            <a:r>
              <a:rPr sz="1100" spc="-5" dirty="0">
                <a:solidFill>
                  <a:srgbClr val="525252"/>
                </a:solidFill>
                <a:latin typeface="Arial"/>
                <a:cs typeface="Arial"/>
              </a:rPr>
              <a:t>holding down </a:t>
            </a:r>
            <a:r>
              <a:rPr sz="1100" dirty="0">
                <a:solidFill>
                  <a:srgbClr val="525252"/>
                </a:solidFill>
                <a:latin typeface="Arial"/>
                <a:cs typeface="Arial"/>
              </a:rPr>
              <a:t>the  beam </a:t>
            </a:r>
            <a:r>
              <a:rPr sz="1100" spc="-10" dirty="0">
                <a:solidFill>
                  <a:srgbClr val="525252"/>
                </a:solidFill>
                <a:latin typeface="Arial"/>
                <a:cs typeface="Arial"/>
              </a:rPr>
              <a:t>or</a:t>
            </a:r>
            <a:r>
              <a:rPr sz="1100" spc="5" dirty="0">
                <a:solidFill>
                  <a:srgbClr val="525252"/>
                </a:solidFill>
                <a:latin typeface="Arial"/>
                <a:cs typeface="Arial"/>
              </a:rPr>
              <a:t> </a:t>
            </a:r>
            <a:r>
              <a:rPr sz="1100" spc="-5" dirty="0">
                <a:solidFill>
                  <a:srgbClr val="525252"/>
                </a:solidFill>
                <a:latin typeface="Arial"/>
                <a:cs typeface="Arial"/>
              </a:rPr>
              <a:t>plate.</a:t>
            </a:r>
            <a:endParaRPr sz="1100">
              <a:latin typeface="Arial"/>
              <a:cs typeface="Arial"/>
            </a:endParaRPr>
          </a:p>
        </p:txBody>
      </p:sp>
      <p:sp>
        <p:nvSpPr>
          <p:cNvPr id="5" name="object 5"/>
          <p:cNvSpPr/>
          <p:nvPr/>
        </p:nvSpPr>
        <p:spPr>
          <a:xfrm>
            <a:off x="2132710" y="2267711"/>
            <a:ext cx="3692145" cy="220408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127885" y="2263013"/>
            <a:ext cx="3707129" cy="2213610"/>
          </a:xfrm>
          <a:custGeom>
            <a:avLst/>
            <a:gdLst/>
            <a:ahLst/>
            <a:cxnLst/>
            <a:rect l="l" t="t" r="r" b="b"/>
            <a:pathLst>
              <a:path w="3707129" h="2213610">
                <a:moveTo>
                  <a:pt x="0" y="2213609"/>
                </a:moveTo>
                <a:lnTo>
                  <a:pt x="3706749" y="2213609"/>
                </a:lnTo>
                <a:lnTo>
                  <a:pt x="3706749" y="0"/>
                </a:lnTo>
                <a:lnTo>
                  <a:pt x="0" y="0"/>
                </a:lnTo>
                <a:lnTo>
                  <a:pt x="0" y="221360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700405"/>
          </a:xfrm>
          <a:custGeom>
            <a:avLst/>
            <a:gdLst/>
            <a:ahLst/>
            <a:cxnLst/>
            <a:rect l="l" t="t" r="r" b="b"/>
            <a:pathLst>
              <a:path w="5999480" h="700405">
                <a:moveTo>
                  <a:pt x="0" y="699820"/>
                </a:moveTo>
                <a:lnTo>
                  <a:pt x="5999353" y="699820"/>
                </a:lnTo>
                <a:lnTo>
                  <a:pt x="5999353" y="0"/>
                </a:lnTo>
                <a:lnTo>
                  <a:pt x="0" y="0"/>
                </a:lnTo>
                <a:lnTo>
                  <a:pt x="0" y="699820"/>
                </a:lnTo>
                <a:close/>
              </a:path>
            </a:pathLst>
          </a:custGeom>
          <a:solidFill>
            <a:srgbClr val="0077C7"/>
          </a:solidFill>
        </p:spPr>
        <p:txBody>
          <a:bodyPr wrap="square" lIns="0" tIns="0" rIns="0" bIns="0" rtlCol="0"/>
          <a:lstStyle/>
          <a:p>
            <a:endParaRPr/>
          </a:p>
        </p:txBody>
      </p:sp>
      <p:sp>
        <p:nvSpPr>
          <p:cNvPr id="5" name="object 5"/>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6" name="object 6"/>
          <p:cNvSpPr/>
          <p:nvPr/>
        </p:nvSpPr>
        <p:spPr>
          <a:xfrm>
            <a:off x="978712" y="1163066"/>
            <a:ext cx="5999480" cy="699770"/>
          </a:xfrm>
          <a:custGeom>
            <a:avLst/>
            <a:gdLst/>
            <a:ahLst/>
            <a:cxnLst/>
            <a:rect l="l" t="t" r="r" b="b"/>
            <a:pathLst>
              <a:path w="5999480" h="699769">
                <a:moveTo>
                  <a:pt x="0" y="699516"/>
                </a:moveTo>
                <a:lnTo>
                  <a:pt x="5999353" y="699516"/>
                </a:lnTo>
                <a:lnTo>
                  <a:pt x="5999353" y="0"/>
                </a:lnTo>
                <a:lnTo>
                  <a:pt x="0" y="0"/>
                </a:lnTo>
                <a:lnTo>
                  <a:pt x="0" y="699516"/>
                </a:lnTo>
                <a:close/>
              </a:path>
            </a:pathLst>
          </a:custGeom>
          <a:solidFill>
            <a:srgbClr val="0077C7"/>
          </a:solidFill>
        </p:spPr>
        <p:txBody>
          <a:bodyPr wrap="square" lIns="0" tIns="0" rIns="0" bIns="0" rtlCol="0"/>
          <a:lstStyle/>
          <a:p>
            <a:endParaRPr/>
          </a:p>
        </p:txBody>
      </p:sp>
      <p:sp>
        <p:nvSpPr>
          <p:cNvPr id="7" name="object 7"/>
          <p:cNvSpPr txBox="1">
            <a:spLocks noGrp="1"/>
          </p:cNvSpPr>
          <p:nvPr>
            <p:ph type="title"/>
          </p:nvPr>
        </p:nvSpPr>
        <p:spPr>
          <a:xfrm>
            <a:off x="1487169" y="443636"/>
            <a:ext cx="4976495" cy="1224280"/>
          </a:xfrm>
          <a:prstGeom prst="rect">
            <a:avLst/>
          </a:prstGeom>
        </p:spPr>
        <p:txBody>
          <a:bodyPr vert="horz" wrap="square" lIns="0" tIns="12700" rIns="0" bIns="0" rtlCol="0">
            <a:spAutoFit/>
          </a:bodyPr>
          <a:lstStyle/>
          <a:p>
            <a:pPr marL="917575" marR="5080" indent="-905510">
              <a:lnSpc>
                <a:spcPct val="140400"/>
              </a:lnSpc>
              <a:spcBef>
                <a:spcPts val="100"/>
              </a:spcBef>
              <a:tabLst>
                <a:tab pos="1849755" algn="l"/>
                <a:tab pos="2240280" algn="l"/>
                <a:tab pos="2744470" algn="l"/>
                <a:tab pos="3032125" algn="l"/>
                <a:tab pos="3658235" algn="l"/>
                <a:tab pos="4574540" algn="l"/>
              </a:tabLst>
            </a:pPr>
            <a:r>
              <a:rPr spc="50" dirty="0"/>
              <a:t>Removi</a:t>
            </a:r>
            <a:r>
              <a:rPr spc="65" dirty="0"/>
              <a:t>n</a:t>
            </a:r>
            <a:r>
              <a:rPr spc="50" dirty="0"/>
              <a:t>g</a:t>
            </a:r>
            <a:r>
              <a:rPr dirty="0"/>
              <a:t>	</a:t>
            </a:r>
            <a:r>
              <a:rPr spc="45" dirty="0"/>
              <a:t>Pin</a:t>
            </a:r>
            <a:r>
              <a:rPr spc="50" dirty="0"/>
              <a:t>s</a:t>
            </a:r>
            <a:r>
              <a:rPr dirty="0"/>
              <a:t>	</a:t>
            </a:r>
            <a:r>
              <a:rPr spc="30" dirty="0"/>
              <a:t>fro</a:t>
            </a:r>
            <a:r>
              <a:rPr spc="80" dirty="0"/>
              <a:t>m</a:t>
            </a:r>
            <a:r>
              <a:rPr dirty="0"/>
              <a:t>	</a:t>
            </a:r>
            <a:r>
              <a:rPr spc="60" dirty="0"/>
              <a:t>V</a:t>
            </a:r>
            <a:r>
              <a:rPr spc="75" dirty="0"/>
              <a:t>E</a:t>
            </a:r>
            <a:r>
              <a:rPr spc="65" dirty="0"/>
              <a:t>X</a:t>
            </a:r>
            <a:r>
              <a:rPr dirty="0"/>
              <a:t>	</a:t>
            </a:r>
            <a:r>
              <a:rPr spc="30" dirty="0"/>
              <a:t>IQ  </a:t>
            </a:r>
            <a:r>
              <a:rPr spc="55" dirty="0"/>
              <a:t>Beams	</a:t>
            </a:r>
            <a:r>
              <a:rPr spc="50" dirty="0"/>
              <a:t>and	</a:t>
            </a:r>
            <a:r>
              <a:rPr spc="40" dirty="0"/>
              <a:t>Plates</a:t>
            </a:r>
          </a:p>
        </p:txBody>
      </p:sp>
      <p:sp>
        <p:nvSpPr>
          <p:cNvPr id="8" name="object 8"/>
          <p:cNvSpPr/>
          <p:nvPr/>
        </p:nvSpPr>
        <p:spPr>
          <a:xfrm>
            <a:off x="978712" y="1865629"/>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9" name="object 9"/>
          <p:cNvSpPr/>
          <p:nvPr/>
        </p:nvSpPr>
        <p:spPr>
          <a:xfrm>
            <a:off x="975664"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0" name="object 10"/>
          <p:cNvSpPr/>
          <p:nvPr/>
        </p:nvSpPr>
        <p:spPr>
          <a:xfrm>
            <a:off x="6981190"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1" name="object 11"/>
          <p:cNvSpPr txBox="1"/>
          <p:nvPr/>
        </p:nvSpPr>
        <p:spPr>
          <a:xfrm>
            <a:off x="2633598" y="5004942"/>
            <a:ext cx="268795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Removing a pin </a:t>
            </a:r>
            <a:r>
              <a:rPr sz="900" i="1" dirty="0">
                <a:solidFill>
                  <a:srgbClr val="525252"/>
                </a:solidFill>
                <a:latin typeface="Arial"/>
                <a:cs typeface="Arial"/>
              </a:rPr>
              <a:t>from </a:t>
            </a:r>
            <a:r>
              <a:rPr sz="900" i="1" spc="-5" dirty="0">
                <a:solidFill>
                  <a:srgbClr val="525252"/>
                </a:solidFill>
                <a:latin typeface="Arial"/>
                <a:cs typeface="Arial"/>
              </a:rPr>
              <a:t>a plate assembly using a</a:t>
            </a:r>
            <a:r>
              <a:rPr sz="900" i="1" spc="15" dirty="0">
                <a:solidFill>
                  <a:srgbClr val="525252"/>
                </a:solidFill>
                <a:latin typeface="Arial"/>
                <a:cs typeface="Arial"/>
              </a:rPr>
              <a:t> </a:t>
            </a:r>
            <a:r>
              <a:rPr sz="900" i="1" spc="-5" dirty="0">
                <a:solidFill>
                  <a:srgbClr val="525252"/>
                </a:solidFill>
                <a:latin typeface="Arial"/>
                <a:cs typeface="Arial"/>
              </a:rPr>
              <a:t>beam</a:t>
            </a:r>
            <a:endParaRPr sz="900">
              <a:latin typeface="Arial"/>
              <a:cs typeface="Arial"/>
            </a:endParaRPr>
          </a:p>
        </p:txBody>
      </p:sp>
      <p:sp>
        <p:nvSpPr>
          <p:cNvPr id="12" name="object 12"/>
          <p:cNvSpPr txBox="1"/>
          <p:nvPr/>
        </p:nvSpPr>
        <p:spPr>
          <a:xfrm>
            <a:off x="1084884" y="5520309"/>
            <a:ext cx="5763895" cy="12604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77C7"/>
                </a:solidFill>
                <a:latin typeface="Arial"/>
                <a:cs typeface="Arial"/>
              </a:rPr>
              <a:t>How to </a:t>
            </a:r>
            <a:r>
              <a:rPr sz="1800" spc="-5" dirty="0">
                <a:solidFill>
                  <a:srgbClr val="0077C7"/>
                </a:solidFill>
                <a:latin typeface="Arial"/>
                <a:cs typeface="Arial"/>
              </a:rPr>
              <a:t>Easily Remove Pins </a:t>
            </a:r>
            <a:r>
              <a:rPr sz="1800" dirty="0">
                <a:solidFill>
                  <a:srgbClr val="0077C7"/>
                </a:solidFill>
                <a:latin typeface="Arial"/>
                <a:cs typeface="Arial"/>
              </a:rPr>
              <a:t>from </a:t>
            </a:r>
            <a:r>
              <a:rPr sz="1800" spc="-5" dirty="0">
                <a:solidFill>
                  <a:srgbClr val="0077C7"/>
                </a:solidFill>
                <a:latin typeface="Arial"/>
                <a:cs typeface="Arial"/>
              </a:rPr>
              <a:t>Beams and</a:t>
            </a:r>
            <a:r>
              <a:rPr sz="1800" spc="-10" dirty="0">
                <a:solidFill>
                  <a:srgbClr val="0077C7"/>
                </a:solidFill>
                <a:latin typeface="Arial"/>
                <a:cs typeface="Arial"/>
              </a:rPr>
              <a:t> </a:t>
            </a:r>
            <a:r>
              <a:rPr sz="1800" spc="-5" dirty="0">
                <a:solidFill>
                  <a:srgbClr val="0077C7"/>
                </a:solidFill>
                <a:latin typeface="Arial"/>
                <a:cs typeface="Arial"/>
              </a:rPr>
              <a:t>Plates</a:t>
            </a:r>
            <a:endParaRPr sz="1800">
              <a:latin typeface="Arial"/>
              <a:cs typeface="Arial"/>
            </a:endParaRPr>
          </a:p>
          <a:p>
            <a:pPr marL="12700" marR="5080">
              <a:lnSpc>
                <a:spcPct val="124200"/>
              </a:lnSpc>
              <a:spcBef>
                <a:spcPts val="1005"/>
              </a:spcBef>
            </a:pPr>
            <a:r>
              <a:rPr sz="1100" dirty="0">
                <a:solidFill>
                  <a:srgbClr val="525252"/>
                </a:solidFill>
                <a:latin typeface="Arial"/>
                <a:cs typeface="Arial"/>
              </a:rPr>
              <a:t>You can </a:t>
            </a:r>
            <a:r>
              <a:rPr sz="1100" spc="-5" dirty="0">
                <a:solidFill>
                  <a:srgbClr val="525252"/>
                </a:solidFill>
                <a:latin typeface="Arial"/>
                <a:cs typeface="Arial"/>
              </a:rPr>
              <a:t>quickly remove </a:t>
            </a:r>
            <a:r>
              <a:rPr sz="1100" dirty="0">
                <a:solidFill>
                  <a:srgbClr val="525252"/>
                </a:solidFill>
                <a:latin typeface="Arial"/>
                <a:cs typeface="Arial"/>
              </a:rPr>
              <a:t>connector </a:t>
            </a:r>
            <a:r>
              <a:rPr sz="1100" spc="-5" dirty="0">
                <a:solidFill>
                  <a:srgbClr val="525252"/>
                </a:solidFill>
                <a:latin typeface="Arial"/>
                <a:cs typeface="Arial"/>
              </a:rPr>
              <a:t>pins from beams </a:t>
            </a:r>
            <a:r>
              <a:rPr sz="1100" spc="-10" dirty="0">
                <a:solidFill>
                  <a:srgbClr val="525252"/>
                </a:solidFill>
                <a:latin typeface="Arial"/>
                <a:cs typeface="Arial"/>
              </a:rPr>
              <a:t>or </a:t>
            </a:r>
            <a:r>
              <a:rPr sz="1100" spc="-5" dirty="0">
                <a:solidFill>
                  <a:srgbClr val="525252"/>
                </a:solidFill>
                <a:latin typeface="Arial"/>
                <a:cs typeface="Arial"/>
              </a:rPr>
              <a:t>plates </a:t>
            </a:r>
            <a:r>
              <a:rPr sz="1100" dirty="0">
                <a:solidFill>
                  <a:srgbClr val="525252"/>
                </a:solidFill>
                <a:latin typeface="Arial"/>
                <a:cs typeface="Arial"/>
              </a:rPr>
              <a:t>by </a:t>
            </a:r>
            <a:r>
              <a:rPr sz="1100" spc="-5" dirty="0">
                <a:solidFill>
                  <a:srgbClr val="525252"/>
                </a:solidFill>
                <a:latin typeface="Arial"/>
                <a:cs typeface="Arial"/>
              </a:rPr>
              <a:t>pressing </a:t>
            </a:r>
            <a:r>
              <a:rPr sz="1100" dirty="0">
                <a:solidFill>
                  <a:srgbClr val="525252"/>
                </a:solidFill>
                <a:latin typeface="Arial"/>
                <a:cs typeface="Arial"/>
              </a:rPr>
              <a:t>a beam </a:t>
            </a:r>
            <a:r>
              <a:rPr sz="1100" spc="-5" dirty="0">
                <a:solidFill>
                  <a:srgbClr val="525252"/>
                </a:solidFill>
                <a:latin typeface="Arial"/>
                <a:cs typeface="Arial"/>
              </a:rPr>
              <a:t>against  </a:t>
            </a:r>
            <a:r>
              <a:rPr sz="1100" dirty="0">
                <a:solidFill>
                  <a:srgbClr val="525252"/>
                </a:solidFill>
                <a:latin typeface="Arial"/>
                <a:cs typeface="Arial"/>
              </a:rPr>
              <a:t>the </a:t>
            </a:r>
            <a:r>
              <a:rPr sz="1100" spc="-5" dirty="0">
                <a:solidFill>
                  <a:srgbClr val="525252"/>
                </a:solidFill>
                <a:latin typeface="Arial"/>
                <a:cs typeface="Arial"/>
              </a:rPr>
              <a:t>back </a:t>
            </a:r>
            <a:r>
              <a:rPr sz="1100" spc="-10" dirty="0">
                <a:solidFill>
                  <a:srgbClr val="525252"/>
                </a:solidFill>
                <a:latin typeface="Arial"/>
                <a:cs typeface="Arial"/>
              </a:rPr>
              <a:t>of </a:t>
            </a:r>
            <a:r>
              <a:rPr sz="1100" dirty="0">
                <a:solidFill>
                  <a:srgbClr val="525252"/>
                </a:solidFill>
                <a:latin typeface="Arial"/>
                <a:cs typeface="Arial"/>
              </a:rPr>
              <a:t>the </a:t>
            </a:r>
            <a:r>
              <a:rPr sz="1100" spc="-5" dirty="0">
                <a:solidFill>
                  <a:srgbClr val="525252"/>
                </a:solidFill>
                <a:latin typeface="Arial"/>
                <a:cs typeface="Arial"/>
              </a:rPr>
              <a:t>pin, which partially </a:t>
            </a:r>
            <a:r>
              <a:rPr sz="1100" dirty="0">
                <a:solidFill>
                  <a:srgbClr val="525252"/>
                </a:solidFill>
                <a:latin typeface="Arial"/>
                <a:cs typeface="Arial"/>
              </a:rPr>
              <a:t>pushes the </a:t>
            </a:r>
            <a:r>
              <a:rPr sz="1100" spc="-5" dirty="0">
                <a:solidFill>
                  <a:srgbClr val="525252"/>
                </a:solidFill>
                <a:latin typeface="Arial"/>
                <a:cs typeface="Arial"/>
              </a:rPr>
              <a:t>pin out, </a:t>
            </a:r>
            <a:r>
              <a:rPr sz="1100" dirty="0">
                <a:solidFill>
                  <a:srgbClr val="525252"/>
                </a:solidFill>
                <a:latin typeface="Arial"/>
                <a:cs typeface="Arial"/>
              </a:rPr>
              <a:t>so </a:t>
            </a:r>
            <a:r>
              <a:rPr sz="1100" spc="-5" dirty="0">
                <a:solidFill>
                  <a:srgbClr val="525252"/>
                </a:solidFill>
                <a:latin typeface="Arial"/>
                <a:cs typeface="Arial"/>
              </a:rPr>
              <a:t>you </a:t>
            </a:r>
            <a:r>
              <a:rPr sz="1100" dirty="0">
                <a:solidFill>
                  <a:srgbClr val="525252"/>
                </a:solidFill>
                <a:latin typeface="Arial"/>
                <a:cs typeface="Arial"/>
              </a:rPr>
              <a:t>can </a:t>
            </a:r>
            <a:r>
              <a:rPr sz="1100" spc="-5" dirty="0">
                <a:solidFill>
                  <a:srgbClr val="525252"/>
                </a:solidFill>
                <a:latin typeface="Arial"/>
                <a:cs typeface="Arial"/>
              </a:rPr>
              <a:t>remove it </a:t>
            </a:r>
            <a:r>
              <a:rPr sz="1100" spc="-10" dirty="0">
                <a:solidFill>
                  <a:srgbClr val="525252"/>
                </a:solidFill>
                <a:latin typeface="Arial"/>
                <a:cs typeface="Arial"/>
              </a:rPr>
              <a:t>with </a:t>
            </a:r>
            <a:r>
              <a:rPr sz="1100" spc="-5" dirty="0">
                <a:solidFill>
                  <a:srgbClr val="525252"/>
                </a:solidFill>
                <a:latin typeface="Arial"/>
                <a:cs typeface="Arial"/>
              </a:rPr>
              <a:t>your fingers.  </a:t>
            </a:r>
            <a:r>
              <a:rPr sz="1100" dirty="0">
                <a:solidFill>
                  <a:srgbClr val="525252"/>
                </a:solidFill>
                <a:latin typeface="Arial"/>
                <a:cs typeface="Arial"/>
              </a:rPr>
              <a:t>You can use </a:t>
            </a:r>
            <a:r>
              <a:rPr sz="1100" spc="-5" dirty="0">
                <a:solidFill>
                  <a:srgbClr val="525252"/>
                </a:solidFill>
                <a:latin typeface="Arial"/>
                <a:cs typeface="Arial"/>
              </a:rPr>
              <a:t>this technique </a:t>
            </a:r>
            <a:r>
              <a:rPr sz="1100" dirty="0">
                <a:solidFill>
                  <a:srgbClr val="525252"/>
                </a:solidFill>
                <a:latin typeface="Arial"/>
                <a:cs typeface="Arial"/>
              </a:rPr>
              <a:t>to </a:t>
            </a:r>
            <a:r>
              <a:rPr sz="1100" spc="-5" dirty="0">
                <a:solidFill>
                  <a:srgbClr val="525252"/>
                </a:solidFill>
                <a:latin typeface="Arial"/>
                <a:cs typeface="Arial"/>
              </a:rPr>
              <a:t>more easily remove </a:t>
            </a:r>
            <a:r>
              <a:rPr sz="1100" dirty="0">
                <a:solidFill>
                  <a:srgbClr val="525252"/>
                </a:solidFill>
                <a:latin typeface="Arial"/>
                <a:cs typeface="Arial"/>
              </a:rPr>
              <a:t>pins </a:t>
            </a:r>
            <a:r>
              <a:rPr sz="1100" spc="-5" dirty="0">
                <a:solidFill>
                  <a:srgbClr val="525252"/>
                </a:solidFill>
                <a:latin typeface="Arial"/>
                <a:cs typeface="Arial"/>
              </a:rPr>
              <a:t>from individual </a:t>
            </a:r>
            <a:r>
              <a:rPr sz="1100" dirty="0">
                <a:solidFill>
                  <a:srgbClr val="525252"/>
                </a:solidFill>
                <a:latin typeface="Arial"/>
                <a:cs typeface="Arial"/>
              </a:rPr>
              <a:t>plates and beams, or  </a:t>
            </a:r>
            <a:r>
              <a:rPr sz="1100" spc="-5" dirty="0">
                <a:solidFill>
                  <a:srgbClr val="525252"/>
                </a:solidFill>
                <a:latin typeface="Arial"/>
                <a:cs typeface="Arial"/>
              </a:rPr>
              <a:t>from built</a:t>
            </a:r>
            <a:r>
              <a:rPr sz="1100" dirty="0">
                <a:solidFill>
                  <a:srgbClr val="525252"/>
                </a:solidFill>
                <a:latin typeface="Arial"/>
                <a:cs typeface="Arial"/>
              </a:rPr>
              <a:t> </a:t>
            </a:r>
            <a:r>
              <a:rPr sz="1100" spc="-5" dirty="0">
                <a:solidFill>
                  <a:srgbClr val="525252"/>
                </a:solidFill>
                <a:latin typeface="Arial"/>
                <a:cs typeface="Arial"/>
              </a:rPr>
              <a:t>structures.</a:t>
            </a:r>
            <a:endParaRPr sz="1100">
              <a:latin typeface="Arial"/>
              <a:cs typeface="Arial"/>
            </a:endParaRPr>
          </a:p>
        </p:txBody>
      </p:sp>
      <p:sp>
        <p:nvSpPr>
          <p:cNvPr id="13" name="object 13"/>
          <p:cNvSpPr/>
          <p:nvPr/>
        </p:nvSpPr>
        <p:spPr>
          <a:xfrm>
            <a:off x="2247010" y="2267711"/>
            <a:ext cx="3468751" cy="264096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242185" y="2263013"/>
            <a:ext cx="3478529" cy="2650490"/>
          </a:xfrm>
          <a:custGeom>
            <a:avLst/>
            <a:gdLst/>
            <a:ahLst/>
            <a:cxnLst/>
            <a:rect l="l" t="t" r="r" b="b"/>
            <a:pathLst>
              <a:path w="3478529" h="2650490">
                <a:moveTo>
                  <a:pt x="0" y="2650489"/>
                </a:moveTo>
                <a:lnTo>
                  <a:pt x="3478276" y="2650489"/>
                </a:lnTo>
                <a:lnTo>
                  <a:pt x="3478276" y="0"/>
                </a:lnTo>
                <a:lnTo>
                  <a:pt x="0" y="0"/>
                </a:lnTo>
                <a:lnTo>
                  <a:pt x="0" y="2650489"/>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1287145" marR="418465" indent="-866140">
              <a:lnSpc>
                <a:spcPts val="4720"/>
              </a:lnSpc>
              <a:spcBef>
                <a:spcPts val="375"/>
              </a:spcBef>
              <a:tabLst>
                <a:tab pos="2258695" algn="l"/>
                <a:tab pos="2835910" algn="l"/>
                <a:tab pos="3992245" algn="l"/>
                <a:tab pos="4905375" algn="l"/>
              </a:tabLst>
            </a:pPr>
            <a:r>
              <a:rPr spc="50" dirty="0"/>
              <a:t>Removi</a:t>
            </a:r>
            <a:r>
              <a:rPr spc="65" dirty="0"/>
              <a:t>n</a:t>
            </a:r>
            <a:r>
              <a:rPr spc="50" dirty="0"/>
              <a:t>g</a:t>
            </a:r>
            <a:r>
              <a:rPr dirty="0"/>
              <a:t>	</a:t>
            </a:r>
            <a:r>
              <a:rPr spc="40" dirty="0"/>
              <a:t>St</a:t>
            </a:r>
            <a:r>
              <a:rPr spc="55" dirty="0"/>
              <a:t>a</a:t>
            </a:r>
            <a:r>
              <a:rPr spc="35" dirty="0"/>
              <a:t>ndoff</a:t>
            </a:r>
            <a:r>
              <a:rPr spc="45" dirty="0"/>
              <a:t>s</a:t>
            </a:r>
            <a:r>
              <a:rPr dirty="0"/>
              <a:t>	</a:t>
            </a:r>
            <a:r>
              <a:rPr spc="30" dirty="0"/>
              <a:t>fro</a:t>
            </a:r>
            <a:r>
              <a:rPr spc="80" dirty="0"/>
              <a:t>m</a:t>
            </a:r>
            <a:r>
              <a:rPr dirty="0"/>
              <a:t>	</a:t>
            </a:r>
            <a:r>
              <a:rPr spc="45" dirty="0"/>
              <a:t>Mini  </a:t>
            </a:r>
            <a:r>
              <a:rPr spc="40" dirty="0"/>
              <a:t>Standoff	</a:t>
            </a:r>
            <a:r>
              <a:rPr spc="45" dirty="0"/>
              <a:t>Connectors</a:t>
            </a:r>
          </a:p>
        </p:txBody>
      </p:sp>
      <p:sp>
        <p:nvSpPr>
          <p:cNvPr id="3" name="object 3"/>
          <p:cNvSpPr txBox="1"/>
          <p:nvPr/>
        </p:nvSpPr>
        <p:spPr>
          <a:xfrm>
            <a:off x="2601595" y="3252343"/>
            <a:ext cx="2750820"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Removal </a:t>
            </a:r>
            <a:r>
              <a:rPr sz="900" i="1" spc="-10" dirty="0">
                <a:solidFill>
                  <a:srgbClr val="525252"/>
                </a:solidFill>
                <a:latin typeface="Arial"/>
                <a:cs typeface="Arial"/>
              </a:rPr>
              <a:t>of </a:t>
            </a:r>
            <a:r>
              <a:rPr sz="900" i="1" spc="-5" dirty="0">
                <a:solidFill>
                  <a:srgbClr val="525252"/>
                </a:solidFill>
                <a:latin typeface="Arial"/>
                <a:cs typeface="Arial"/>
              </a:rPr>
              <a:t>a standoff </a:t>
            </a:r>
            <a:r>
              <a:rPr sz="900" i="1" dirty="0">
                <a:solidFill>
                  <a:srgbClr val="525252"/>
                </a:solidFill>
                <a:latin typeface="Arial"/>
                <a:cs typeface="Arial"/>
              </a:rPr>
              <a:t>from </a:t>
            </a:r>
            <a:r>
              <a:rPr sz="900" i="1" spc="-5" dirty="0">
                <a:solidFill>
                  <a:srgbClr val="525252"/>
                </a:solidFill>
                <a:latin typeface="Arial"/>
                <a:cs typeface="Arial"/>
              </a:rPr>
              <a:t>a </a:t>
            </a:r>
            <a:r>
              <a:rPr sz="900" i="1" spc="-10" dirty="0">
                <a:solidFill>
                  <a:srgbClr val="525252"/>
                </a:solidFill>
                <a:latin typeface="Arial"/>
                <a:cs typeface="Arial"/>
              </a:rPr>
              <a:t>Mini </a:t>
            </a:r>
            <a:r>
              <a:rPr sz="900" i="1" spc="-5" dirty="0">
                <a:solidFill>
                  <a:srgbClr val="525252"/>
                </a:solidFill>
                <a:latin typeface="Arial"/>
                <a:cs typeface="Arial"/>
              </a:rPr>
              <a:t>Standoff</a:t>
            </a:r>
            <a:r>
              <a:rPr sz="900" i="1" spc="65" dirty="0">
                <a:solidFill>
                  <a:srgbClr val="525252"/>
                </a:solidFill>
                <a:latin typeface="Arial"/>
                <a:cs typeface="Arial"/>
              </a:rPr>
              <a:t> </a:t>
            </a:r>
            <a:r>
              <a:rPr sz="900" i="1" spc="-5" dirty="0">
                <a:solidFill>
                  <a:srgbClr val="525252"/>
                </a:solidFill>
                <a:latin typeface="Arial"/>
                <a:cs typeface="Arial"/>
              </a:rPr>
              <a:t>Connector</a:t>
            </a:r>
            <a:endParaRPr sz="900">
              <a:latin typeface="Arial"/>
              <a:cs typeface="Arial"/>
            </a:endParaRPr>
          </a:p>
        </p:txBody>
      </p:sp>
      <p:sp>
        <p:nvSpPr>
          <p:cNvPr id="4" name="object 4"/>
          <p:cNvSpPr txBox="1"/>
          <p:nvPr/>
        </p:nvSpPr>
        <p:spPr>
          <a:xfrm>
            <a:off x="1084884" y="3767454"/>
            <a:ext cx="5728335" cy="1335405"/>
          </a:xfrm>
          <a:prstGeom prst="rect">
            <a:avLst/>
          </a:prstGeom>
        </p:spPr>
        <p:txBody>
          <a:bodyPr vert="horz" wrap="square" lIns="0" tIns="3175" rIns="0" bIns="0" rtlCol="0">
            <a:spAutoFit/>
          </a:bodyPr>
          <a:lstStyle/>
          <a:p>
            <a:pPr marL="12700" marR="895350">
              <a:lnSpc>
                <a:spcPct val="103299"/>
              </a:lnSpc>
              <a:spcBef>
                <a:spcPts val="25"/>
              </a:spcBef>
            </a:pPr>
            <a:r>
              <a:rPr sz="1800" dirty="0">
                <a:solidFill>
                  <a:srgbClr val="0077C7"/>
                </a:solidFill>
                <a:latin typeface="Arial"/>
                <a:cs typeface="Arial"/>
              </a:rPr>
              <a:t>How to </a:t>
            </a:r>
            <a:r>
              <a:rPr sz="1800" spc="-5" dirty="0">
                <a:solidFill>
                  <a:srgbClr val="0077C7"/>
                </a:solidFill>
                <a:latin typeface="Arial"/>
                <a:cs typeface="Arial"/>
              </a:rPr>
              <a:t>Easily Remove Parts </a:t>
            </a:r>
            <a:r>
              <a:rPr sz="1800" dirty="0">
                <a:solidFill>
                  <a:srgbClr val="0077C7"/>
                </a:solidFill>
                <a:latin typeface="Arial"/>
                <a:cs typeface="Arial"/>
              </a:rPr>
              <a:t>from </a:t>
            </a:r>
            <a:r>
              <a:rPr sz="1800" spc="-5" dirty="0">
                <a:solidFill>
                  <a:srgbClr val="0077C7"/>
                </a:solidFill>
                <a:latin typeface="Arial"/>
                <a:cs typeface="Arial"/>
              </a:rPr>
              <a:t>Mini Standoff  Connectors</a:t>
            </a:r>
            <a:endParaRPr sz="1800">
              <a:latin typeface="Arial"/>
              <a:cs typeface="Arial"/>
            </a:endParaRPr>
          </a:p>
          <a:p>
            <a:pPr marL="12700" marR="5080">
              <a:lnSpc>
                <a:spcPct val="124100"/>
              </a:lnSpc>
              <a:spcBef>
                <a:spcPts val="1010"/>
              </a:spcBef>
            </a:pPr>
            <a:r>
              <a:rPr sz="1100" spc="-5" dirty="0">
                <a:solidFill>
                  <a:srgbClr val="525252"/>
                </a:solidFill>
                <a:latin typeface="Arial"/>
                <a:cs typeface="Arial"/>
              </a:rPr>
              <a:t>Standoffs </a:t>
            </a:r>
            <a:r>
              <a:rPr sz="1100" dirty="0">
                <a:solidFill>
                  <a:srgbClr val="525252"/>
                </a:solidFill>
                <a:latin typeface="Arial"/>
                <a:cs typeface="Arial"/>
              </a:rPr>
              <a:t>and </a:t>
            </a:r>
            <a:r>
              <a:rPr sz="1100" spc="-10" dirty="0">
                <a:solidFill>
                  <a:srgbClr val="525252"/>
                </a:solidFill>
                <a:latin typeface="Arial"/>
                <a:cs typeface="Arial"/>
              </a:rPr>
              <a:t>Mini </a:t>
            </a:r>
            <a:r>
              <a:rPr sz="1100" spc="-5" dirty="0">
                <a:solidFill>
                  <a:srgbClr val="525252"/>
                </a:solidFill>
                <a:latin typeface="Arial"/>
                <a:cs typeface="Arial"/>
              </a:rPr>
              <a:t>Standoff Connectors </a:t>
            </a:r>
            <a:r>
              <a:rPr sz="1100" dirty="0">
                <a:solidFill>
                  <a:srgbClr val="525252"/>
                </a:solidFill>
                <a:latin typeface="Arial"/>
                <a:cs typeface="Arial"/>
              </a:rPr>
              <a:t>can be </a:t>
            </a:r>
            <a:r>
              <a:rPr sz="1100" spc="-5" dirty="0">
                <a:solidFill>
                  <a:srgbClr val="525252"/>
                </a:solidFill>
                <a:latin typeface="Arial"/>
                <a:cs typeface="Arial"/>
              </a:rPr>
              <a:t>separated </a:t>
            </a:r>
            <a:r>
              <a:rPr sz="1100" dirty="0">
                <a:solidFill>
                  <a:srgbClr val="525252"/>
                </a:solidFill>
                <a:latin typeface="Arial"/>
                <a:cs typeface="Arial"/>
              </a:rPr>
              <a:t>by </a:t>
            </a:r>
            <a:r>
              <a:rPr sz="1100" spc="-5" dirty="0">
                <a:solidFill>
                  <a:srgbClr val="525252"/>
                </a:solidFill>
                <a:latin typeface="Arial"/>
                <a:cs typeface="Arial"/>
              </a:rPr>
              <a:t>pushing </a:t>
            </a:r>
            <a:r>
              <a:rPr sz="1100" dirty="0">
                <a:solidFill>
                  <a:srgbClr val="525252"/>
                </a:solidFill>
                <a:latin typeface="Arial"/>
                <a:cs typeface="Arial"/>
              </a:rPr>
              <a:t>a </a:t>
            </a:r>
            <a:r>
              <a:rPr sz="1100" spc="-5" dirty="0">
                <a:solidFill>
                  <a:srgbClr val="525252"/>
                </a:solidFill>
                <a:latin typeface="Arial"/>
                <a:cs typeface="Arial"/>
              </a:rPr>
              <a:t>shaft through </a:t>
            </a:r>
            <a:r>
              <a:rPr sz="1100" dirty="0">
                <a:solidFill>
                  <a:srgbClr val="525252"/>
                </a:solidFill>
                <a:latin typeface="Arial"/>
                <a:cs typeface="Arial"/>
              </a:rPr>
              <a:t>the  </a:t>
            </a:r>
            <a:r>
              <a:rPr sz="1100" spc="-5" dirty="0">
                <a:solidFill>
                  <a:srgbClr val="525252"/>
                </a:solidFill>
                <a:latin typeface="Arial"/>
                <a:cs typeface="Arial"/>
              </a:rPr>
              <a:t>Mini </a:t>
            </a:r>
            <a:r>
              <a:rPr sz="1100" dirty="0">
                <a:solidFill>
                  <a:srgbClr val="525252"/>
                </a:solidFill>
                <a:latin typeface="Arial"/>
                <a:cs typeface="Arial"/>
              </a:rPr>
              <a:t>Standoff </a:t>
            </a:r>
            <a:r>
              <a:rPr sz="1100" spc="-5" dirty="0">
                <a:solidFill>
                  <a:srgbClr val="525252"/>
                </a:solidFill>
                <a:latin typeface="Arial"/>
                <a:cs typeface="Arial"/>
              </a:rPr>
              <a:t>Connector. </a:t>
            </a:r>
            <a:r>
              <a:rPr sz="1100" dirty="0">
                <a:solidFill>
                  <a:srgbClr val="525252"/>
                </a:solidFill>
                <a:latin typeface="Arial"/>
                <a:cs typeface="Arial"/>
              </a:rPr>
              <a:t>The </a:t>
            </a:r>
            <a:r>
              <a:rPr sz="1100" spc="-5" dirty="0">
                <a:solidFill>
                  <a:srgbClr val="525252"/>
                </a:solidFill>
                <a:latin typeface="Arial"/>
                <a:cs typeface="Arial"/>
              </a:rPr>
              <a:t>same technique can </a:t>
            </a:r>
            <a:r>
              <a:rPr sz="1100" dirty="0">
                <a:solidFill>
                  <a:srgbClr val="525252"/>
                </a:solidFill>
                <a:latin typeface="Arial"/>
                <a:cs typeface="Arial"/>
              </a:rPr>
              <a:t>be used for </a:t>
            </a:r>
            <a:r>
              <a:rPr sz="1100" spc="-5" dirty="0">
                <a:solidFill>
                  <a:srgbClr val="525252"/>
                </a:solidFill>
                <a:latin typeface="Arial"/>
                <a:cs typeface="Arial"/>
              </a:rPr>
              <a:t>parts </a:t>
            </a:r>
            <a:r>
              <a:rPr sz="1100" spc="-10" dirty="0">
                <a:solidFill>
                  <a:srgbClr val="525252"/>
                </a:solidFill>
                <a:latin typeface="Arial"/>
                <a:cs typeface="Arial"/>
              </a:rPr>
              <a:t>with </a:t>
            </a:r>
            <a:r>
              <a:rPr sz="1100" spc="-5" dirty="0">
                <a:solidFill>
                  <a:srgbClr val="525252"/>
                </a:solidFill>
                <a:latin typeface="Arial"/>
                <a:cs typeface="Arial"/>
              </a:rPr>
              <a:t>similar </a:t>
            </a:r>
            <a:r>
              <a:rPr sz="1100" dirty="0">
                <a:solidFill>
                  <a:srgbClr val="525252"/>
                </a:solidFill>
                <a:latin typeface="Arial"/>
                <a:cs typeface="Arial"/>
              </a:rPr>
              <a:t>ends in </a:t>
            </a:r>
            <a:r>
              <a:rPr sz="1100" spc="-10" dirty="0">
                <a:solidFill>
                  <a:srgbClr val="525252"/>
                </a:solidFill>
                <a:latin typeface="Arial"/>
                <a:cs typeface="Arial"/>
              </a:rPr>
              <a:t>Mini  </a:t>
            </a:r>
            <a:r>
              <a:rPr sz="1100" spc="-5" dirty="0">
                <a:solidFill>
                  <a:srgbClr val="525252"/>
                </a:solidFill>
                <a:latin typeface="Arial"/>
                <a:cs typeface="Arial"/>
              </a:rPr>
              <a:t>Standoff Connectors, such </a:t>
            </a:r>
            <a:r>
              <a:rPr sz="1100" dirty="0">
                <a:solidFill>
                  <a:srgbClr val="525252"/>
                </a:solidFill>
                <a:latin typeface="Arial"/>
                <a:cs typeface="Arial"/>
              </a:rPr>
              <a:t>as</a:t>
            </a:r>
            <a:r>
              <a:rPr sz="1100" spc="35" dirty="0">
                <a:solidFill>
                  <a:srgbClr val="525252"/>
                </a:solidFill>
                <a:latin typeface="Arial"/>
                <a:cs typeface="Arial"/>
              </a:rPr>
              <a:t> </a:t>
            </a:r>
            <a:r>
              <a:rPr sz="1100" spc="-5" dirty="0">
                <a:solidFill>
                  <a:srgbClr val="525252"/>
                </a:solidFill>
                <a:latin typeface="Arial"/>
                <a:cs typeface="Arial"/>
              </a:rPr>
              <a:t>pins.</a:t>
            </a:r>
            <a:endParaRPr sz="1100">
              <a:latin typeface="Arial"/>
              <a:cs typeface="Arial"/>
            </a:endParaRPr>
          </a:p>
        </p:txBody>
      </p:sp>
      <p:sp>
        <p:nvSpPr>
          <p:cNvPr id="5" name="object 5"/>
          <p:cNvSpPr/>
          <p:nvPr/>
        </p:nvSpPr>
        <p:spPr>
          <a:xfrm>
            <a:off x="2358644" y="2267711"/>
            <a:ext cx="3243834" cy="8883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353945" y="2263013"/>
            <a:ext cx="3253740" cy="897890"/>
          </a:xfrm>
          <a:custGeom>
            <a:avLst/>
            <a:gdLst/>
            <a:ahLst/>
            <a:cxnLst/>
            <a:rect l="l" t="t" r="r" b="b"/>
            <a:pathLst>
              <a:path w="3253740" h="897889">
                <a:moveTo>
                  <a:pt x="0" y="897890"/>
                </a:moveTo>
                <a:lnTo>
                  <a:pt x="3253358" y="897890"/>
                </a:lnTo>
                <a:lnTo>
                  <a:pt x="3253358" y="0"/>
                </a:lnTo>
                <a:lnTo>
                  <a:pt x="0" y="0"/>
                </a:lnTo>
                <a:lnTo>
                  <a:pt x="0" y="897890"/>
                </a:lnTo>
                <a:close/>
              </a:path>
            </a:pathLst>
          </a:custGeom>
          <a:ln w="9525">
            <a:solidFill>
              <a:srgbClr val="BEBEBE"/>
            </a:solidFill>
          </a:ln>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64780" cy="10058400"/>
          </a:xfrm>
          <a:custGeom>
            <a:avLst/>
            <a:gdLst/>
            <a:ahLst/>
            <a:cxnLst/>
            <a:rect l="l" t="t" r="r" b="b"/>
            <a:pathLst>
              <a:path w="7764780" h="10058400">
                <a:moveTo>
                  <a:pt x="454926" y="0"/>
                </a:moveTo>
                <a:lnTo>
                  <a:pt x="0" y="0"/>
                </a:lnTo>
                <a:lnTo>
                  <a:pt x="0" y="10058399"/>
                </a:lnTo>
                <a:lnTo>
                  <a:pt x="7764780" y="10058399"/>
                </a:lnTo>
                <a:lnTo>
                  <a:pt x="7764780" y="9610725"/>
                </a:lnTo>
                <a:lnTo>
                  <a:pt x="709066" y="9610725"/>
                </a:lnTo>
                <a:lnTo>
                  <a:pt x="663537" y="9606613"/>
                </a:lnTo>
                <a:lnTo>
                  <a:pt x="620623" y="9594767"/>
                </a:lnTo>
                <a:lnTo>
                  <a:pt x="581055" y="9575917"/>
                </a:lnTo>
                <a:lnTo>
                  <a:pt x="545566" y="9550796"/>
                </a:lnTo>
                <a:lnTo>
                  <a:pt x="514888" y="9520135"/>
                </a:lnTo>
                <a:lnTo>
                  <a:pt x="489753" y="9484665"/>
                </a:lnTo>
                <a:lnTo>
                  <a:pt x="470893" y="9445119"/>
                </a:lnTo>
                <a:lnTo>
                  <a:pt x="459040" y="9402228"/>
                </a:lnTo>
                <a:lnTo>
                  <a:pt x="454926" y="9356725"/>
                </a:lnTo>
                <a:lnTo>
                  <a:pt x="454926" y="0"/>
                </a:lnTo>
                <a:close/>
              </a:path>
            </a:pathLst>
          </a:custGeom>
          <a:solidFill>
            <a:srgbClr val="0077C7"/>
          </a:solidFill>
        </p:spPr>
        <p:txBody>
          <a:bodyPr wrap="square" lIns="0" tIns="0" rIns="0" bIns="0" rtlCol="0"/>
          <a:lstStyle/>
          <a:p>
            <a:endParaRPr/>
          </a:p>
        </p:txBody>
      </p:sp>
      <p:sp>
        <p:nvSpPr>
          <p:cNvPr id="3" name="object 3"/>
          <p:cNvSpPr/>
          <p:nvPr/>
        </p:nvSpPr>
        <p:spPr>
          <a:xfrm>
            <a:off x="694055" y="9686923"/>
            <a:ext cx="1221739" cy="2654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78712" y="463245"/>
            <a:ext cx="5999480" cy="700405"/>
          </a:xfrm>
          <a:custGeom>
            <a:avLst/>
            <a:gdLst/>
            <a:ahLst/>
            <a:cxnLst/>
            <a:rect l="l" t="t" r="r" b="b"/>
            <a:pathLst>
              <a:path w="5999480" h="700405">
                <a:moveTo>
                  <a:pt x="0" y="699820"/>
                </a:moveTo>
                <a:lnTo>
                  <a:pt x="5999353" y="699820"/>
                </a:lnTo>
                <a:lnTo>
                  <a:pt x="5999353" y="0"/>
                </a:lnTo>
                <a:lnTo>
                  <a:pt x="0" y="0"/>
                </a:lnTo>
                <a:lnTo>
                  <a:pt x="0" y="699820"/>
                </a:lnTo>
                <a:close/>
              </a:path>
            </a:pathLst>
          </a:custGeom>
          <a:solidFill>
            <a:srgbClr val="0077C7"/>
          </a:solidFill>
        </p:spPr>
        <p:txBody>
          <a:bodyPr wrap="square" lIns="0" tIns="0" rIns="0" bIns="0" rtlCol="0"/>
          <a:lstStyle/>
          <a:p>
            <a:endParaRPr/>
          </a:p>
        </p:txBody>
      </p:sp>
      <p:sp>
        <p:nvSpPr>
          <p:cNvPr id="5" name="object 5"/>
          <p:cNvSpPr/>
          <p:nvPr/>
        </p:nvSpPr>
        <p:spPr>
          <a:xfrm>
            <a:off x="978712" y="460248"/>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6" name="object 6"/>
          <p:cNvSpPr/>
          <p:nvPr/>
        </p:nvSpPr>
        <p:spPr>
          <a:xfrm>
            <a:off x="978712" y="1163066"/>
            <a:ext cx="5999480" cy="699770"/>
          </a:xfrm>
          <a:custGeom>
            <a:avLst/>
            <a:gdLst/>
            <a:ahLst/>
            <a:cxnLst/>
            <a:rect l="l" t="t" r="r" b="b"/>
            <a:pathLst>
              <a:path w="5999480" h="699769">
                <a:moveTo>
                  <a:pt x="0" y="699516"/>
                </a:moveTo>
                <a:lnTo>
                  <a:pt x="5999353" y="699516"/>
                </a:lnTo>
                <a:lnTo>
                  <a:pt x="5999353" y="0"/>
                </a:lnTo>
                <a:lnTo>
                  <a:pt x="0" y="0"/>
                </a:lnTo>
                <a:lnTo>
                  <a:pt x="0" y="699516"/>
                </a:lnTo>
                <a:close/>
              </a:path>
            </a:pathLst>
          </a:custGeom>
          <a:solidFill>
            <a:srgbClr val="0077C7"/>
          </a:solidFill>
        </p:spPr>
        <p:txBody>
          <a:bodyPr wrap="square" lIns="0" tIns="0" rIns="0" bIns="0" rtlCol="0"/>
          <a:lstStyle/>
          <a:p>
            <a:endParaRPr/>
          </a:p>
        </p:txBody>
      </p:sp>
      <p:sp>
        <p:nvSpPr>
          <p:cNvPr id="7" name="object 7"/>
          <p:cNvSpPr txBox="1">
            <a:spLocks noGrp="1"/>
          </p:cNvSpPr>
          <p:nvPr>
            <p:ph type="title"/>
          </p:nvPr>
        </p:nvSpPr>
        <p:spPr>
          <a:xfrm>
            <a:off x="1238808" y="443636"/>
            <a:ext cx="5477510" cy="1224280"/>
          </a:xfrm>
          <a:prstGeom prst="rect">
            <a:avLst/>
          </a:prstGeom>
        </p:spPr>
        <p:txBody>
          <a:bodyPr vert="horz" wrap="square" lIns="0" tIns="12700" rIns="0" bIns="0" rtlCol="0">
            <a:spAutoFit/>
          </a:bodyPr>
          <a:lstStyle/>
          <a:p>
            <a:pPr marL="1644650" marR="5080" indent="-1632585">
              <a:lnSpc>
                <a:spcPct val="140400"/>
              </a:lnSpc>
              <a:spcBef>
                <a:spcPts val="100"/>
              </a:spcBef>
              <a:tabLst>
                <a:tab pos="1972945" algn="l"/>
                <a:tab pos="2681605" algn="l"/>
                <a:tab pos="3195955" algn="l"/>
                <a:tab pos="4257040" algn="l"/>
              </a:tabLst>
            </a:pPr>
            <a:r>
              <a:rPr spc="50" dirty="0"/>
              <a:t>Supp</a:t>
            </a:r>
            <a:r>
              <a:rPr spc="60" dirty="0"/>
              <a:t>o</a:t>
            </a:r>
            <a:r>
              <a:rPr spc="40" dirty="0"/>
              <a:t>rting</a:t>
            </a:r>
            <a:r>
              <a:rPr dirty="0"/>
              <a:t>	</a:t>
            </a:r>
            <a:r>
              <a:rPr spc="60" dirty="0"/>
              <a:t>Sh</a:t>
            </a:r>
            <a:r>
              <a:rPr spc="30" dirty="0"/>
              <a:t>aft</a:t>
            </a:r>
            <a:r>
              <a:rPr spc="45" dirty="0"/>
              <a:t>s</a:t>
            </a:r>
            <a:r>
              <a:rPr dirty="0"/>
              <a:t>	</a:t>
            </a:r>
            <a:r>
              <a:rPr spc="40" dirty="0"/>
              <a:t>usin</a:t>
            </a:r>
            <a:r>
              <a:rPr spc="55" dirty="0"/>
              <a:t>g</a:t>
            </a:r>
            <a:r>
              <a:rPr dirty="0"/>
              <a:t>	</a:t>
            </a:r>
            <a:r>
              <a:rPr spc="50" dirty="0"/>
              <a:t>Rubb</a:t>
            </a:r>
            <a:r>
              <a:rPr spc="55" dirty="0"/>
              <a:t>e</a:t>
            </a:r>
            <a:r>
              <a:rPr spc="25" dirty="0"/>
              <a:t>r  </a:t>
            </a:r>
            <a:r>
              <a:rPr spc="40" dirty="0"/>
              <a:t>Shaft	Collars</a:t>
            </a:r>
          </a:p>
        </p:txBody>
      </p:sp>
      <p:sp>
        <p:nvSpPr>
          <p:cNvPr id="8" name="object 8"/>
          <p:cNvSpPr/>
          <p:nvPr/>
        </p:nvSpPr>
        <p:spPr>
          <a:xfrm>
            <a:off x="978712" y="1865629"/>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9" name="object 9"/>
          <p:cNvSpPr/>
          <p:nvPr/>
        </p:nvSpPr>
        <p:spPr>
          <a:xfrm>
            <a:off x="975664"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0" name="object 10"/>
          <p:cNvSpPr/>
          <p:nvPr/>
        </p:nvSpPr>
        <p:spPr>
          <a:xfrm>
            <a:off x="6981190"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11" name="object 11"/>
          <p:cNvSpPr txBox="1"/>
          <p:nvPr/>
        </p:nvSpPr>
        <p:spPr>
          <a:xfrm>
            <a:off x="2818002" y="5212460"/>
            <a:ext cx="231838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Supporting a shaft with a Rubber Shaft</a:t>
            </a:r>
            <a:r>
              <a:rPr sz="900" i="1" spc="30" dirty="0">
                <a:solidFill>
                  <a:srgbClr val="525252"/>
                </a:solidFill>
                <a:latin typeface="Arial"/>
                <a:cs typeface="Arial"/>
              </a:rPr>
              <a:t> </a:t>
            </a:r>
            <a:r>
              <a:rPr sz="900" i="1" spc="-5" dirty="0">
                <a:solidFill>
                  <a:srgbClr val="525252"/>
                </a:solidFill>
                <a:latin typeface="Arial"/>
                <a:cs typeface="Arial"/>
              </a:rPr>
              <a:t>Collar</a:t>
            </a:r>
            <a:endParaRPr sz="900">
              <a:latin typeface="Arial"/>
              <a:cs typeface="Arial"/>
            </a:endParaRPr>
          </a:p>
        </p:txBody>
      </p:sp>
      <p:sp>
        <p:nvSpPr>
          <p:cNvPr id="12" name="object 12"/>
          <p:cNvSpPr txBox="1"/>
          <p:nvPr/>
        </p:nvSpPr>
        <p:spPr>
          <a:xfrm>
            <a:off x="1084884" y="5727572"/>
            <a:ext cx="5758815" cy="146939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77C7"/>
                </a:solidFill>
                <a:latin typeface="Arial"/>
                <a:cs typeface="Arial"/>
              </a:rPr>
              <a:t>How to </a:t>
            </a:r>
            <a:r>
              <a:rPr sz="1800" spc="-5" dirty="0">
                <a:solidFill>
                  <a:srgbClr val="0077C7"/>
                </a:solidFill>
                <a:latin typeface="Arial"/>
                <a:cs typeface="Arial"/>
              </a:rPr>
              <a:t>Support Shafts </a:t>
            </a:r>
            <a:r>
              <a:rPr sz="1800" spc="-10" dirty="0">
                <a:solidFill>
                  <a:srgbClr val="0077C7"/>
                </a:solidFill>
                <a:latin typeface="Arial"/>
                <a:cs typeface="Arial"/>
              </a:rPr>
              <a:t>with </a:t>
            </a:r>
            <a:r>
              <a:rPr sz="1800" spc="-5" dirty="0">
                <a:solidFill>
                  <a:srgbClr val="0077C7"/>
                </a:solidFill>
                <a:latin typeface="Arial"/>
                <a:cs typeface="Arial"/>
              </a:rPr>
              <a:t>Rubber Shaft</a:t>
            </a:r>
            <a:r>
              <a:rPr sz="1800" spc="25" dirty="0">
                <a:solidFill>
                  <a:srgbClr val="0077C7"/>
                </a:solidFill>
                <a:latin typeface="Arial"/>
                <a:cs typeface="Arial"/>
              </a:rPr>
              <a:t> </a:t>
            </a:r>
            <a:r>
              <a:rPr sz="1800" spc="-5" dirty="0">
                <a:solidFill>
                  <a:srgbClr val="0077C7"/>
                </a:solidFill>
                <a:latin typeface="Arial"/>
                <a:cs typeface="Arial"/>
              </a:rPr>
              <a:t>Collars</a:t>
            </a:r>
            <a:endParaRPr sz="1800">
              <a:latin typeface="Arial"/>
              <a:cs typeface="Arial"/>
            </a:endParaRPr>
          </a:p>
          <a:p>
            <a:pPr marL="12700" marR="5080">
              <a:lnSpc>
                <a:spcPct val="124300"/>
              </a:lnSpc>
              <a:spcBef>
                <a:spcPts val="1000"/>
              </a:spcBef>
            </a:pPr>
            <a:r>
              <a:rPr sz="1100" dirty="0">
                <a:solidFill>
                  <a:srgbClr val="525252"/>
                </a:solidFill>
                <a:latin typeface="Arial"/>
                <a:cs typeface="Arial"/>
              </a:rPr>
              <a:t>Shafts can </a:t>
            </a:r>
            <a:r>
              <a:rPr sz="1100" spc="-5" dirty="0">
                <a:solidFill>
                  <a:srgbClr val="525252"/>
                </a:solidFill>
                <a:latin typeface="Arial"/>
                <a:cs typeface="Arial"/>
              </a:rPr>
              <a:t>fall </a:t>
            </a:r>
            <a:r>
              <a:rPr sz="1100" dirty="0">
                <a:solidFill>
                  <a:srgbClr val="525252"/>
                </a:solidFill>
                <a:latin typeface="Arial"/>
                <a:cs typeface="Arial"/>
              </a:rPr>
              <a:t>out </a:t>
            </a:r>
            <a:r>
              <a:rPr sz="1100" spc="-10" dirty="0">
                <a:solidFill>
                  <a:srgbClr val="525252"/>
                </a:solidFill>
                <a:latin typeface="Arial"/>
                <a:cs typeface="Arial"/>
              </a:rPr>
              <a:t>of </a:t>
            </a:r>
            <a:r>
              <a:rPr sz="1100" spc="-5" dirty="0">
                <a:solidFill>
                  <a:srgbClr val="525252"/>
                </a:solidFill>
                <a:latin typeface="Arial"/>
                <a:cs typeface="Arial"/>
              </a:rPr>
              <a:t>place </a:t>
            </a:r>
            <a:r>
              <a:rPr sz="1100" dirty="0">
                <a:solidFill>
                  <a:srgbClr val="525252"/>
                </a:solidFill>
                <a:latin typeface="Arial"/>
                <a:cs typeface="Arial"/>
              </a:rPr>
              <a:t>or </a:t>
            </a:r>
            <a:r>
              <a:rPr sz="1100" spc="-5" dirty="0">
                <a:solidFill>
                  <a:srgbClr val="525252"/>
                </a:solidFill>
                <a:latin typeface="Arial"/>
                <a:cs typeface="Arial"/>
              </a:rPr>
              <a:t>alignment very easily if </a:t>
            </a:r>
            <a:r>
              <a:rPr sz="1100" dirty="0">
                <a:solidFill>
                  <a:srgbClr val="525252"/>
                </a:solidFill>
                <a:latin typeface="Arial"/>
                <a:cs typeface="Arial"/>
              </a:rPr>
              <a:t>they </a:t>
            </a:r>
            <a:r>
              <a:rPr sz="1100" spc="-5" dirty="0">
                <a:solidFill>
                  <a:srgbClr val="525252"/>
                </a:solidFill>
                <a:latin typeface="Arial"/>
                <a:cs typeface="Arial"/>
              </a:rPr>
              <a:t>aren't supported properly. </a:t>
            </a:r>
            <a:r>
              <a:rPr sz="1100" dirty="0">
                <a:solidFill>
                  <a:srgbClr val="525252"/>
                </a:solidFill>
                <a:latin typeface="Arial"/>
                <a:cs typeface="Arial"/>
              </a:rPr>
              <a:t>You can  make a </a:t>
            </a:r>
            <a:r>
              <a:rPr sz="1100" spc="-5" dirty="0">
                <a:solidFill>
                  <a:srgbClr val="525252"/>
                </a:solidFill>
                <a:latin typeface="Arial"/>
                <a:cs typeface="Arial"/>
              </a:rPr>
              <a:t>shaft more secure </a:t>
            </a:r>
            <a:r>
              <a:rPr sz="1100" dirty="0">
                <a:solidFill>
                  <a:srgbClr val="525252"/>
                </a:solidFill>
                <a:latin typeface="Arial"/>
                <a:cs typeface="Arial"/>
              </a:rPr>
              <a:t>and </a:t>
            </a:r>
            <a:r>
              <a:rPr sz="1100" spc="-5" dirty="0">
                <a:solidFill>
                  <a:srgbClr val="525252"/>
                </a:solidFill>
                <a:latin typeface="Arial"/>
                <a:cs typeface="Arial"/>
              </a:rPr>
              <a:t>prevent it </a:t>
            </a:r>
            <a:r>
              <a:rPr sz="1100" dirty="0">
                <a:solidFill>
                  <a:srgbClr val="525252"/>
                </a:solidFill>
                <a:latin typeface="Arial"/>
                <a:cs typeface="Arial"/>
              </a:rPr>
              <a:t>from </a:t>
            </a:r>
            <a:r>
              <a:rPr sz="1100" spc="-5" dirty="0">
                <a:solidFill>
                  <a:srgbClr val="525252"/>
                </a:solidFill>
                <a:latin typeface="Arial"/>
                <a:cs typeface="Arial"/>
              </a:rPr>
              <a:t>falling </a:t>
            </a:r>
            <a:r>
              <a:rPr sz="1100" dirty="0">
                <a:solidFill>
                  <a:srgbClr val="525252"/>
                </a:solidFill>
                <a:latin typeface="Arial"/>
                <a:cs typeface="Arial"/>
              </a:rPr>
              <a:t>out </a:t>
            </a:r>
            <a:r>
              <a:rPr sz="1100" spc="-10" dirty="0">
                <a:solidFill>
                  <a:srgbClr val="525252"/>
                </a:solidFill>
                <a:latin typeface="Arial"/>
                <a:cs typeface="Arial"/>
              </a:rPr>
              <a:t>of </a:t>
            </a:r>
            <a:r>
              <a:rPr sz="1100" spc="-5" dirty="0">
                <a:solidFill>
                  <a:srgbClr val="525252"/>
                </a:solidFill>
                <a:latin typeface="Arial"/>
                <a:cs typeface="Arial"/>
              </a:rPr>
              <a:t>place </a:t>
            </a:r>
            <a:r>
              <a:rPr sz="1100" dirty="0">
                <a:solidFill>
                  <a:srgbClr val="525252"/>
                </a:solidFill>
                <a:latin typeface="Arial"/>
                <a:cs typeface="Arial"/>
              </a:rPr>
              <a:t>by </a:t>
            </a:r>
            <a:r>
              <a:rPr sz="1100" spc="-5" dirty="0">
                <a:solidFill>
                  <a:srgbClr val="525252"/>
                </a:solidFill>
                <a:latin typeface="Arial"/>
                <a:cs typeface="Arial"/>
              </a:rPr>
              <a:t>putting </a:t>
            </a:r>
            <a:r>
              <a:rPr sz="1100" dirty="0">
                <a:solidFill>
                  <a:srgbClr val="525252"/>
                </a:solidFill>
                <a:latin typeface="Arial"/>
                <a:cs typeface="Arial"/>
              </a:rPr>
              <a:t>a </a:t>
            </a:r>
            <a:r>
              <a:rPr sz="1100" spc="-5" dirty="0">
                <a:solidFill>
                  <a:srgbClr val="525252"/>
                </a:solidFill>
                <a:latin typeface="Arial"/>
                <a:cs typeface="Arial"/>
              </a:rPr>
              <a:t>Rubber Shaft  Collar </a:t>
            </a:r>
            <a:r>
              <a:rPr sz="1100" dirty="0">
                <a:solidFill>
                  <a:srgbClr val="525252"/>
                </a:solidFill>
                <a:latin typeface="Arial"/>
                <a:cs typeface="Arial"/>
              </a:rPr>
              <a:t>before the end </a:t>
            </a:r>
            <a:r>
              <a:rPr sz="1100" spc="-10" dirty="0">
                <a:solidFill>
                  <a:srgbClr val="525252"/>
                </a:solidFill>
                <a:latin typeface="Arial"/>
                <a:cs typeface="Arial"/>
              </a:rPr>
              <a:t>of it. </a:t>
            </a:r>
            <a:r>
              <a:rPr sz="1100" dirty="0">
                <a:solidFill>
                  <a:srgbClr val="525252"/>
                </a:solidFill>
                <a:latin typeface="Arial"/>
                <a:cs typeface="Arial"/>
              </a:rPr>
              <a:t>You can then </a:t>
            </a:r>
            <a:r>
              <a:rPr sz="1100" spc="-5" dirty="0">
                <a:solidFill>
                  <a:srgbClr val="525252"/>
                </a:solidFill>
                <a:latin typeface="Arial"/>
                <a:cs typeface="Arial"/>
              </a:rPr>
              <a:t>connect the shaft </a:t>
            </a:r>
            <a:r>
              <a:rPr sz="1100" dirty="0">
                <a:solidFill>
                  <a:srgbClr val="525252"/>
                </a:solidFill>
                <a:latin typeface="Arial"/>
                <a:cs typeface="Arial"/>
              </a:rPr>
              <a:t>to a </a:t>
            </a:r>
            <a:r>
              <a:rPr sz="1100" spc="-5" dirty="0">
                <a:solidFill>
                  <a:srgbClr val="525252"/>
                </a:solidFill>
                <a:latin typeface="Arial"/>
                <a:cs typeface="Arial"/>
              </a:rPr>
              <a:t>support structure </a:t>
            </a:r>
            <a:r>
              <a:rPr sz="1100" spc="-10" dirty="0">
                <a:solidFill>
                  <a:srgbClr val="525252"/>
                </a:solidFill>
                <a:latin typeface="Arial"/>
                <a:cs typeface="Arial"/>
              </a:rPr>
              <a:t>with </a:t>
            </a:r>
            <a:r>
              <a:rPr sz="1100" dirty="0">
                <a:solidFill>
                  <a:srgbClr val="525252"/>
                </a:solidFill>
                <a:latin typeface="Arial"/>
                <a:cs typeface="Arial"/>
              </a:rPr>
              <a:t>the  shaft </a:t>
            </a:r>
            <a:r>
              <a:rPr sz="1100" spc="-5" dirty="0">
                <a:solidFill>
                  <a:srgbClr val="525252"/>
                </a:solidFill>
                <a:latin typeface="Arial"/>
                <a:cs typeface="Arial"/>
              </a:rPr>
              <a:t>collar positioned against </a:t>
            </a:r>
            <a:r>
              <a:rPr sz="1100" spc="-10" dirty="0">
                <a:solidFill>
                  <a:srgbClr val="525252"/>
                </a:solidFill>
                <a:latin typeface="Arial"/>
                <a:cs typeface="Arial"/>
              </a:rPr>
              <a:t>it. </a:t>
            </a:r>
            <a:r>
              <a:rPr sz="1100" spc="-5" dirty="0">
                <a:solidFill>
                  <a:srgbClr val="525252"/>
                </a:solidFill>
                <a:latin typeface="Arial"/>
                <a:cs typeface="Arial"/>
              </a:rPr>
              <a:t>That </a:t>
            </a:r>
            <a:r>
              <a:rPr sz="1100" spc="-10" dirty="0">
                <a:solidFill>
                  <a:srgbClr val="525252"/>
                </a:solidFill>
                <a:latin typeface="Arial"/>
                <a:cs typeface="Arial"/>
              </a:rPr>
              <a:t>will </a:t>
            </a:r>
            <a:r>
              <a:rPr sz="1100" spc="-5" dirty="0">
                <a:solidFill>
                  <a:srgbClr val="525252"/>
                </a:solidFill>
                <a:latin typeface="Arial"/>
                <a:cs typeface="Arial"/>
              </a:rPr>
              <a:t>allow </a:t>
            </a:r>
            <a:r>
              <a:rPr sz="1100" dirty="0">
                <a:solidFill>
                  <a:srgbClr val="525252"/>
                </a:solidFill>
                <a:latin typeface="Arial"/>
                <a:cs typeface="Arial"/>
              </a:rPr>
              <a:t>the </a:t>
            </a:r>
            <a:r>
              <a:rPr sz="1100" spc="-5" dirty="0">
                <a:solidFill>
                  <a:srgbClr val="525252"/>
                </a:solidFill>
                <a:latin typeface="Arial"/>
                <a:cs typeface="Arial"/>
              </a:rPr>
              <a:t>shaft </a:t>
            </a:r>
            <a:r>
              <a:rPr sz="1100" dirty="0">
                <a:solidFill>
                  <a:srgbClr val="525252"/>
                </a:solidFill>
                <a:latin typeface="Arial"/>
                <a:cs typeface="Arial"/>
              </a:rPr>
              <a:t>to turn </a:t>
            </a:r>
            <a:r>
              <a:rPr sz="1100" spc="-5" dirty="0">
                <a:solidFill>
                  <a:srgbClr val="525252"/>
                </a:solidFill>
                <a:latin typeface="Arial"/>
                <a:cs typeface="Arial"/>
              </a:rPr>
              <a:t>but </a:t>
            </a:r>
            <a:r>
              <a:rPr sz="1100" spc="-10" dirty="0">
                <a:solidFill>
                  <a:srgbClr val="525252"/>
                </a:solidFill>
                <a:latin typeface="Arial"/>
                <a:cs typeface="Arial"/>
              </a:rPr>
              <a:t>will </a:t>
            </a:r>
            <a:r>
              <a:rPr sz="1100" spc="-5" dirty="0">
                <a:solidFill>
                  <a:srgbClr val="525252"/>
                </a:solidFill>
                <a:latin typeface="Arial"/>
                <a:cs typeface="Arial"/>
              </a:rPr>
              <a:t>prevent it from  wobbling </a:t>
            </a:r>
            <a:r>
              <a:rPr sz="1100" dirty="0">
                <a:solidFill>
                  <a:srgbClr val="525252"/>
                </a:solidFill>
                <a:latin typeface="Arial"/>
                <a:cs typeface="Arial"/>
              </a:rPr>
              <a:t>or </a:t>
            </a:r>
            <a:r>
              <a:rPr sz="1100" spc="-5" dirty="0">
                <a:solidFill>
                  <a:srgbClr val="525252"/>
                </a:solidFill>
                <a:latin typeface="Arial"/>
                <a:cs typeface="Arial"/>
              </a:rPr>
              <a:t>falling</a:t>
            </a:r>
            <a:r>
              <a:rPr sz="1100" spc="-10" dirty="0">
                <a:solidFill>
                  <a:srgbClr val="525252"/>
                </a:solidFill>
                <a:latin typeface="Arial"/>
                <a:cs typeface="Arial"/>
              </a:rPr>
              <a:t> </a:t>
            </a:r>
            <a:r>
              <a:rPr sz="1100" spc="-5" dirty="0">
                <a:solidFill>
                  <a:srgbClr val="525252"/>
                </a:solidFill>
                <a:latin typeface="Arial"/>
                <a:cs typeface="Arial"/>
              </a:rPr>
              <a:t>out.</a:t>
            </a:r>
            <a:endParaRPr sz="1100">
              <a:latin typeface="Arial"/>
              <a:cs typeface="Arial"/>
            </a:endParaRPr>
          </a:p>
        </p:txBody>
      </p:sp>
      <p:sp>
        <p:nvSpPr>
          <p:cNvPr id="13" name="object 13"/>
          <p:cNvSpPr/>
          <p:nvPr/>
        </p:nvSpPr>
        <p:spPr>
          <a:xfrm>
            <a:off x="1116330" y="2267711"/>
            <a:ext cx="5760720" cy="284797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1111567" y="2263013"/>
            <a:ext cx="5770245" cy="2857500"/>
          </a:xfrm>
          <a:custGeom>
            <a:avLst/>
            <a:gdLst/>
            <a:ahLst/>
            <a:cxnLst/>
            <a:rect l="l" t="t" r="r" b="b"/>
            <a:pathLst>
              <a:path w="5770245" h="2857500">
                <a:moveTo>
                  <a:pt x="0" y="2857499"/>
                </a:moveTo>
                <a:lnTo>
                  <a:pt x="5770245" y="2857499"/>
                </a:lnTo>
                <a:lnTo>
                  <a:pt x="5770245" y="0"/>
                </a:lnTo>
                <a:lnTo>
                  <a:pt x="0" y="0"/>
                </a:lnTo>
                <a:lnTo>
                  <a:pt x="0" y="2857499"/>
                </a:lnTo>
                <a:close/>
              </a:path>
            </a:pathLst>
          </a:custGeom>
          <a:ln w="9525">
            <a:solidFill>
              <a:srgbClr val="BEBEBE"/>
            </a:solidFill>
          </a:ln>
        </p:spPr>
        <p:txBody>
          <a:bodyPr wrap="square" lIns="0" tIns="0" rIns="0" bIns="0" rtlCol="0"/>
          <a:lstStyle/>
          <a:p>
            <a:endParaRPr/>
          </a:p>
        </p:txBody>
      </p:sp>
      <p:sp>
        <p:nvSpPr>
          <p:cNvPr id="15" name="object 15"/>
          <p:cNvSpPr txBox="1"/>
          <p:nvPr/>
        </p:nvSpPr>
        <p:spPr>
          <a:xfrm>
            <a:off x="1605025" y="4744339"/>
            <a:ext cx="752475" cy="132080"/>
          </a:xfrm>
          <a:prstGeom prst="rect">
            <a:avLst/>
          </a:prstGeom>
        </p:spPr>
        <p:txBody>
          <a:bodyPr vert="horz" wrap="square" lIns="0" tIns="12065" rIns="0" bIns="0" rtlCol="0">
            <a:spAutoFit/>
          </a:bodyPr>
          <a:lstStyle/>
          <a:p>
            <a:pPr>
              <a:lnSpc>
                <a:spcPct val="100000"/>
              </a:lnSpc>
              <a:spcBef>
                <a:spcPts val="95"/>
              </a:spcBef>
            </a:pPr>
            <a:r>
              <a:rPr sz="700" spc="-5" dirty="0">
                <a:latin typeface="Arial"/>
                <a:cs typeface="Arial"/>
              </a:rPr>
              <a:t>Unsupported</a:t>
            </a:r>
            <a:r>
              <a:rPr sz="700" spc="-40" dirty="0">
                <a:latin typeface="Arial"/>
                <a:cs typeface="Arial"/>
              </a:rPr>
              <a:t> </a:t>
            </a:r>
            <a:r>
              <a:rPr sz="700" spc="-5" dirty="0">
                <a:latin typeface="Arial"/>
                <a:cs typeface="Arial"/>
              </a:rPr>
              <a:t>Shaft</a:t>
            </a:r>
            <a:endParaRPr sz="700">
              <a:latin typeface="Arial"/>
              <a:cs typeface="Arial"/>
            </a:endParaRPr>
          </a:p>
        </p:txBody>
      </p:sp>
      <p:sp>
        <p:nvSpPr>
          <p:cNvPr id="16" name="object 16"/>
          <p:cNvSpPr txBox="1"/>
          <p:nvPr/>
        </p:nvSpPr>
        <p:spPr>
          <a:xfrm>
            <a:off x="3425063" y="4721479"/>
            <a:ext cx="791845" cy="243204"/>
          </a:xfrm>
          <a:prstGeom prst="rect">
            <a:avLst/>
          </a:prstGeom>
        </p:spPr>
        <p:txBody>
          <a:bodyPr vert="horz" wrap="square" lIns="0" tIns="7620" rIns="0" bIns="0" rtlCol="0">
            <a:spAutoFit/>
          </a:bodyPr>
          <a:lstStyle/>
          <a:p>
            <a:pPr marR="5080">
              <a:lnSpc>
                <a:spcPct val="104299"/>
              </a:lnSpc>
              <a:spcBef>
                <a:spcPts val="60"/>
              </a:spcBef>
            </a:pPr>
            <a:r>
              <a:rPr sz="700" spc="-5" dirty="0">
                <a:latin typeface="Arial"/>
                <a:cs typeface="Arial"/>
              </a:rPr>
              <a:t>Rubber Shaft</a:t>
            </a:r>
            <a:r>
              <a:rPr sz="700" spc="-45" dirty="0">
                <a:latin typeface="Arial"/>
                <a:cs typeface="Arial"/>
              </a:rPr>
              <a:t> </a:t>
            </a:r>
            <a:r>
              <a:rPr sz="700" spc="-5" dirty="0">
                <a:latin typeface="Arial"/>
                <a:cs typeface="Arial"/>
              </a:rPr>
              <a:t>Collar  Added </a:t>
            </a:r>
            <a:r>
              <a:rPr sz="700" dirty="0">
                <a:latin typeface="Arial"/>
                <a:cs typeface="Arial"/>
              </a:rPr>
              <a:t>to</a:t>
            </a:r>
            <a:r>
              <a:rPr sz="700" spc="-25" dirty="0">
                <a:latin typeface="Arial"/>
                <a:cs typeface="Arial"/>
              </a:rPr>
              <a:t> </a:t>
            </a:r>
            <a:r>
              <a:rPr sz="700" spc="-5" dirty="0">
                <a:latin typeface="Arial"/>
                <a:cs typeface="Arial"/>
              </a:rPr>
              <a:t>Shaft</a:t>
            </a:r>
            <a:endParaRPr sz="700">
              <a:latin typeface="Arial"/>
              <a:cs typeface="Arial"/>
            </a:endParaRPr>
          </a:p>
        </p:txBody>
      </p:sp>
      <p:sp>
        <p:nvSpPr>
          <p:cNvPr id="17" name="object 17"/>
          <p:cNvSpPr txBox="1"/>
          <p:nvPr/>
        </p:nvSpPr>
        <p:spPr>
          <a:xfrm>
            <a:off x="5281548" y="4750435"/>
            <a:ext cx="654685" cy="132080"/>
          </a:xfrm>
          <a:prstGeom prst="rect">
            <a:avLst/>
          </a:prstGeom>
        </p:spPr>
        <p:txBody>
          <a:bodyPr vert="horz" wrap="square" lIns="0" tIns="12065" rIns="0" bIns="0" rtlCol="0">
            <a:spAutoFit/>
          </a:bodyPr>
          <a:lstStyle/>
          <a:p>
            <a:pPr>
              <a:lnSpc>
                <a:spcPct val="100000"/>
              </a:lnSpc>
              <a:spcBef>
                <a:spcPts val="95"/>
              </a:spcBef>
            </a:pPr>
            <a:r>
              <a:rPr sz="700" spc="-5" dirty="0">
                <a:latin typeface="Arial"/>
                <a:cs typeface="Arial"/>
              </a:rPr>
              <a:t>Supported</a:t>
            </a:r>
            <a:r>
              <a:rPr sz="700" spc="-45" dirty="0">
                <a:latin typeface="Arial"/>
                <a:cs typeface="Arial"/>
              </a:rPr>
              <a:t> </a:t>
            </a:r>
            <a:r>
              <a:rPr sz="700" spc="-5" dirty="0">
                <a:latin typeface="Arial"/>
                <a:cs typeface="Arial"/>
              </a:rPr>
              <a:t>Shaft</a:t>
            </a:r>
            <a:endParaRPr sz="7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616" y="457200"/>
            <a:ext cx="6012180" cy="1411605"/>
          </a:xfrm>
          <a:prstGeom prst="rect">
            <a:avLst/>
          </a:prstGeom>
          <a:solidFill>
            <a:srgbClr val="0077C7"/>
          </a:solidFill>
        </p:spPr>
        <p:txBody>
          <a:bodyPr vert="horz" wrap="square" lIns="0" tIns="47625" rIns="0" bIns="0" rtlCol="0">
            <a:spAutoFit/>
          </a:bodyPr>
          <a:lstStyle/>
          <a:p>
            <a:pPr marL="2246630" marR="448945" indent="-1794510">
              <a:lnSpc>
                <a:spcPts val="4720"/>
              </a:lnSpc>
              <a:spcBef>
                <a:spcPts val="375"/>
              </a:spcBef>
              <a:tabLst>
                <a:tab pos="2413000" algn="l"/>
                <a:tab pos="3636010" algn="l"/>
                <a:tab pos="4696460" algn="l"/>
              </a:tabLst>
            </a:pPr>
            <a:r>
              <a:rPr spc="50" dirty="0"/>
              <a:t>Supp</a:t>
            </a:r>
            <a:r>
              <a:rPr spc="60" dirty="0"/>
              <a:t>o</a:t>
            </a:r>
            <a:r>
              <a:rPr spc="40" dirty="0"/>
              <a:t>rting</a:t>
            </a:r>
            <a:r>
              <a:rPr dirty="0"/>
              <a:t>		</a:t>
            </a:r>
            <a:r>
              <a:rPr spc="60" dirty="0"/>
              <a:t>Sh</a:t>
            </a:r>
            <a:r>
              <a:rPr spc="30" dirty="0"/>
              <a:t>aft</a:t>
            </a:r>
            <a:r>
              <a:rPr spc="45" dirty="0"/>
              <a:t>s</a:t>
            </a:r>
            <a:r>
              <a:rPr dirty="0"/>
              <a:t>	</a:t>
            </a:r>
            <a:r>
              <a:rPr spc="40" dirty="0"/>
              <a:t>usin</a:t>
            </a:r>
            <a:r>
              <a:rPr spc="55" dirty="0"/>
              <a:t>g</a:t>
            </a:r>
            <a:r>
              <a:rPr dirty="0"/>
              <a:t>	</a:t>
            </a:r>
            <a:r>
              <a:rPr spc="35" dirty="0"/>
              <a:t>Shaft  </a:t>
            </a:r>
            <a:r>
              <a:rPr spc="45" dirty="0"/>
              <a:t>Bushings</a:t>
            </a:r>
          </a:p>
        </p:txBody>
      </p:sp>
      <p:sp>
        <p:nvSpPr>
          <p:cNvPr id="3" name="object 3"/>
          <p:cNvSpPr txBox="1"/>
          <p:nvPr/>
        </p:nvSpPr>
        <p:spPr>
          <a:xfrm>
            <a:off x="2964307" y="5707760"/>
            <a:ext cx="2027555" cy="162560"/>
          </a:xfrm>
          <a:prstGeom prst="rect">
            <a:avLst/>
          </a:prstGeom>
        </p:spPr>
        <p:txBody>
          <a:bodyPr vert="horz" wrap="square" lIns="0" tIns="12700" rIns="0" bIns="0" rtlCol="0">
            <a:spAutoFit/>
          </a:bodyPr>
          <a:lstStyle/>
          <a:p>
            <a:pPr marL="12700">
              <a:lnSpc>
                <a:spcPct val="100000"/>
              </a:lnSpc>
              <a:spcBef>
                <a:spcPts val="100"/>
              </a:spcBef>
            </a:pPr>
            <a:r>
              <a:rPr sz="900" i="1" spc="-5" dirty="0">
                <a:solidFill>
                  <a:srgbClr val="525252"/>
                </a:solidFill>
                <a:latin typeface="Arial"/>
                <a:cs typeface="Arial"/>
              </a:rPr>
              <a:t>Supporting a shaft with a Shaft</a:t>
            </a:r>
            <a:r>
              <a:rPr sz="900" i="1" spc="15" dirty="0">
                <a:solidFill>
                  <a:srgbClr val="525252"/>
                </a:solidFill>
                <a:latin typeface="Arial"/>
                <a:cs typeface="Arial"/>
              </a:rPr>
              <a:t> </a:t>
            </a:r>
            <a:r>
              <a:rPr sz="900" i="1" spc="-5" dirty="0">
                <a:solidFill>
                  <a:srgbClr val="525252"/>
                </a:solidFill>
                <a:latin typeface="Arial"/>
                <a:cs typeface="Arial"/>
              </a:rPr>
              <a:t>Bushing</a:t>
            </a:r>
            <a:endParaRPr sz="900">
              <a:latin typeface="Arial"/>
              <a:cs typeface="Arial"/>
            </a:endParaRPr>
          </a:p>
        </p:txBody>
      </p:sp>
      <p:sp>
        <p:nvSpPr>
          <p:cNvPr id="4" name="object 4"/>
          <p:cNvSpPr txBox="1"/>
          <p:nvPr/>
        </p:nvSpPr>
        <p:spPr>
          <a:xfrm>
            <a:off x="1084884" y="6222872"/>
            <a:ext cx="5760720" cy="126111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77C7"/>
                </a:solidFill>
                <a:latin typeface="Arial"/>
                <a:cs typeface="Arial"/>
              </a:rPr>
              <a:t>How to </a:t>
            </a:r>
            <a:r>
              <a:rPr sz="1800" spc="-5" dirty="0">
                <a:solidFill>
                  <a:srgbClr val="0077C7"/>
                </a:solidFill>
                <a:latin typeface="Arial"/>
                <a:cs typeface="Arial"/>
              </a:rPr>
              <a:t>Support Shafts Using Shaft Bushings</a:t>
            </a:r>
            <a:endParaRPr sz="1800">
              <a:latin typeface="Arial"/>
              <a:cs typeface="Arial"/>
            </a:endParaRPr>
          </a:p>
          <a:p>
            <a:pPr marL="12700" marR="5080">
              <a:lnSpc>
                <a:spcPct val="124300"/>
              </a:lnSpc>
              <a:spcBef>
                <a:spcPts val="1000"/>
              </a:spcBef>
            </a:pPr>
            <a:r>
              <a:rPr sz="1100" dirty="0">
                <a:solidFill>
                  <a:srgbClr val="525252"/>
                </a:solidFill>
                <a:latin typeface="Arial"/>
                <a:cs typeface="Arial"/>
              </a:rPr>
              <a:t>Shafts can </a:t>
            </a:r>
            <a:r>
              <a:rPr sz="1100" spc="-5" dirty="0">
                <a:solidFill>
                  <a:srgbClr val="525252"/>
                </a:solidFill>
                <a:latin typeface="Arial"/>
                <a:cs typeface="Arial"/>
              </a:rPr>
              <a:t>fall </a:t>
            </a:r>
            <a:r>
              <a:rPr sz="1100" dirty="0">
                <a:solidFill>
                  <a:srgbClr val="525252"/>
                </a:solidFill>
                <a:latin typeface="Arial"/>
                <a:cs typeface="Arial"/>
              </a:rPr>
              <a:t>out </a:t>
            </a:r>
            <a:r>
              <a:rPr sz="1100" spc="-10" dirty="0">
                <a:solidFill>
                  <a:srgbClr val="525252"/>
                </a:solidFill>
                <a:latin typeface="Arial"/>
                <a:cs typeface="Arial"/>
              </a:rPr>
              <a:t>of </a:t>
            </a:r>
            <a:r>
              <a:rPr sz="1100" spc="-5" dirty="0">
                <a:solidFill>
                  <a:srgbClr val="525252"/>
                </a:solidFill>
                <a:latin typeface="Arial"/>
                <a:cs typeface="Arial"/>
              </a:rPr>
              <a:t>place </a:t>
            </a:r>
            <a:r>
              <a:rPr sz="1100" dirty="0">
                <a:solidFill>
                  <a:srgbClr val="525252"/>
                </a:solidFill>
                <a:latin typeface="Arial"/>
                <a:cs typeface="Arial"/>
              </a:rPr>
              <a:t>or </a:t>
            </a:r>
            <a:r>
              <a:rPr sz="1100" spc="-5" dirty="0">
                <a:solidFill>
                  <a:srgbClr val="525252"/>
                </a:solidFill>
                <a:latin typeface="Arial"/>
                <a:cs typeface="Arial"/>
              </a:rPr>
              <a:t>alignment very easily if </a:t>
            </a:r>
            <a:r>
              <a:rPr sz="1100" dirty="0">
                <a:solidFill>
                  <a:srgbClr val="525252"/>
                </a:solidFill>
                <a:latin typeface="Arial"/>
                <a:cs typeface="Arial"/>
              </a:rPr>
              <a:t>they </a:t>
            </a:r>
            <a:r>
              <a:rPr sz="1100" spc="-5" dirty="0">
                <a:solidFill>
                  <a:srgbClr val="525252"/>
                </a:solidFill>
                <a:latin typeface="Arial"/>
                <a:cs typeface="Arial"/>
              </a:rPr>
              <a:t>aren't supported properly. </a:t>
            </a:r>
            <a:r>
              <a:rPr sz="1100" dirty="0">
                <a:solidFill>
                  <a:srgbClr val="525252"/>
                </a:solidFill>
                <a:latin typeface="Arial"/>
                <a:cs typeface="Arial"/>
              </a:rPr>
              <a:t>You can  make a </a:t>
            </a:r>
            <a:r>
              <a:rPr sz="1100" spc="-5" dirty="0">
                <a:solidFill>
                  <a:srgbClr val="525252"/>
                </a:solidFill>
                <a:latin typeface="Arial"/>
                <a:cs typeface="Arial"/>
              </a:rPr>
              <a:t>shaft more secure </a:t>
            </a:r>
            <a:r>
              <a:rPr sz="1100" dirty="0">
                <a:solidFill>
                  <a:srgbClr val="525252"/>
                </a:solidFill>
                <a:latin typeface="Arial"/>
                <a:cs typeface="Arial"/>
              </a:rPr>
              <a:t>and </a:t>
            </a:r>
            <a:r>
              <a:rPr sz="1100" spc="-5" dirty="0">
                <a:solidFill>
                  <a:srgbClr val="525252"/>
                </a:solidFill>
                <a:latin typeface="Arial"/>
                <a:cs typeface="Arial"/>
              </a:rPr>
              <a:t>prevent it </a:t>
            </a:r>
            <a:r>
              <a:rPr sz="1100" dirty="0">
                <a:solidFill>
                  <a:srgbClr val="525252"/>
                </a:solidFill>
                <a:latin typeface="Arial"/>
                <a:cs typeface="Arial"/>
              </a:rPr>
              <a:t>from </a:t>
            </a:r>
            <a:r>
              <a:rPr sz="1100" spc="-5" dirty="0">
                <a:solidFill>
                  <a:srgbClr val="525252"/>
                </a:solidFill>
                <a:latin typeface="Arial"/>
                <a:cs typeface="Arial"/>
              </a:rPr>
              <a:t>falling </a:t>
            </a:r>
            <a:r>
              <a:rPr sz="1100" dirty="0">
                <a:solidFill>
                  <a:srgbClr val="525252"/>
                </a:solidFill>
                <a:latin typeface="Arial"/>
                <a:cs typeface="Arial"/>
              </a:rPr>
              <a:t>out </a:t>
            </a:r>
            <a:r>
              <a:rPr sz="1100" spc="-10" dirty="0">
                <a:solidFill>
                  <a:srgbClr val="525252"/>
                </a:solidFill>
                <a:latin typeface="Arial"/>
                <a:cs typeface="Arial"/>
              </a:rPr>
              <a:t>of </a:t>
            </a:r>
            <a:r>
              <a:rPr sz="1100" spc="-5" dirty="0">
                <a:solidFill>
                  <a:srgbClr val="525252"/>
                </a:solidFill>
                <a:latin typeface="Arial"/>
                <a:cs typeface="Arial"/>
              </a:rPr>
              <a:t>place </a:t>
            </a:r>
            <a:r>
              <a:rPr sz="1100" dirty="0">
                <a:solidFill>
                  <a:srgbClr val="525252"/>
                </a:solidFill>
                <a:latin typeface="Arial"/>
                <a:cs typeface="Arial"/>
              </a:rPr>
              <a:t>by </a:t>
            </a:r>
            <a:r>
              <a:rPr sz="1100" spc="-5" dirty="0">
                <a:solidFill>
                  <a:srgbClr val="525252"/>
                </a:solidFill>
                <a:latin typeface="Arial"/>
                <a:cs typeface="Arial"/>
              </a:rPr>
              <a:t>putting </a:t>
            </a:r>
            <a:r>
              <a:rPr sz="1100" dirty="0">
                <a:solidFill>
                  <a:srgbClr val="525252"/>
                </a:solidFill>
                <a:latin typeface="Arial"/>
                <a:cs typeface="Arial"/>
              </a:rPr>
              <a:t>a </a:t>
            </a:r>
            <a:r>
              <a:rPr sz="1100" spc="-5" dirty="0">
                <a:solidFill>
                  <a:srgbClr val="525252"/>
                </a:solidFill>
                <a:latin typeface="Arial"/>
                <a:cs typeface="Arial"/>
              </a:rPr>
              <a:t>bushing </a:t>
            </a:r>
            <a:r>
              <a:rPr sz="1100" dirty="0">
                <a:solidFill>
                  <a:srgbClr val="525252"/>
                </a:solidFill>
                <a:latin typeface="Arial"/>
                <a:cs typeface="Arial"/>
              </a:rPr>
              <a:t>at the  end </a:t>
            </a:r>
            <a:r>
              <a:rPr sz="1100" spc="-10" dirty="0">
                <a:solidFill>
                  <a:srgbClr val="525252"/>
                </a:solidFill>
                <a:latin typeface="Arial"/>
                <a:cs typeface="Arial"/>
              </a:rPr>
              <a:t>of </a:t>
            </a:r>
            <a:r>
              <a:rPr sz="1100" spc="-5" dirty="0">
                <a:solidFill>
                  <a:srgbClr val="525252"/>
                </a:solidFill>
                <a:latin typeface="Arial"/>
                <a:cs typeface="Arial"/>
              </a:rPr>
              <a:t>it. </a:t>
            </a:r>
            <a:r>
              <a:rPr sz="1100" dirty="0">
                <a:solidFill>
                  <a:srgbClr val="525252"/>
                </a:solidFill>
                <a:latin typeface="Arial"/>
                <a:cs typeface="Arial"/>
              </a:rPr>
              <a:t>You can then </a:t>
            </a:r>
            <a:r>
              <a:rPr sz="1100" spc="-5" dirty="0">
                <a:solidFill>
                  <a:srgbClr val="525252"/>
                </a:solidFill>
                <a:latin typeface="Arial"/>
                <a:cs typeface="Arial"/>
              </a:rPr>
              <a:t>connect </a:t>
            </a:r>
            <a:r>
              <a:rPr sz="1100" dirty="0">
                <a:solidFill>
                  <a:srgbClr val="525252"/>
                </a:solidFill>
                <a:latin typeface="Arial"/>
                <a:cs typeface="Arial"/>
              </a:rPr>
              <a:t>that </a:t>
            </a:r>
            <a:r>
              <a:rPr sz="1100" spc="-5" dirty="0">
                <a:solidFill>
                  <a:srgbClr val="525252"/>
                </a:solidFill>
                <a:latin typeface="Arial"/>
                <a:cs typeface="Arial"/>
              </a:rPr>
              <a:t>bushing into </a:t>
            </a:r>
            <a:r>
              <a:rPr sz="1100" dirty="0">
                <a:solidFill>
                  <a:srgbClr val="525252"/>
                </a:solidFill>
                <a:latin typeface="Arial"/>
                <a:cs typeface="Arial"/>
              </a:rPr>
              <a:t>another beam or </a:t>
            </a:r>
            <a:r>
              <a:rPr sz="1100" spc="-5" dirty="0">
                <a:solidFill>
                  <a:srgbClr val="525252"/>
                </a:solidFill>
                <a:latin typeface="Arial"/>
                <a:cs typeface="Arial"/>
              </a:rPr>
              <a:t>additional part. That </a:t>
            </a:r>
            <a:r>
              <a:rPr sz="1100" spc="-10" dirty="0">
                <a:solidFill>
                  <a:srgbClr val="525252"/>
                </a:solidFill>
                <a:latin typeface="Arial"/>
                <a:cs typeface="Arial"/>
              </a:rPr>
              <a:t>will  </a:t>
            </a:r>
            <a:r>
              <a:rPr sz="1100" spc="-5" dirty="0">
                <a:solidFill>
                  <a:srgbClr val="525252"/>
                </a:solidFill>
                <a:latin typeface="Arial"/>
                <a:cs typeface="Arial"/>
              </a:rPr>
              <a:t>allow </a:t>
            </a:r>
            <a:r>
              <a:rPr sz="1100" dirty="0">
                <a:solidFill>
                  <a:srgbClr val="525252"/>
                </a:solidFill>
                <a:latin typeface="Arial"/>
                <a:cs typeface="Arial"/>
              </a:rPr>
              <a:t>the </a:t>
            </a:r>
            <a:r>
              <a:rPr sz="1100" spc="-5" dirty="0">
                <a:solidFill>
                  <a:srgbClr val="525252"/>
                </a:solidFill>
                <a:latin typeface="Arial"/>
                <a:cs typeface="Arial"/>
              </a:rPr>
              <a:t>shaft </a:t>
            </a:r>
            <a:r>
              <a:rPr sz="1100" dirty="0">
                <a:solidFill>
                  <a:srgbClr val="525252"/>
                </a:solidFill>
                <a:latin typeface="Arial"/>
                <a:cs typeface="Arial"/>
              </a:rPr>
              <a:t>to </a:t>
            </a:r>
            <a:r>
              <a:rPr sz="1100" spc="-5" dirty="0">
                <a:solidFill>
                  <a:srgbClr val="525252"/>
                </a:solidFill>
                <a:latin typeface="Arial"/>
                <a:cs typeface="Arial"/>
              </a:rPr>
              <a:t>turn </a:t>
            </a:r>
            <a:r>
              <a:rPr sz="1100" dirty="0">
                <a:solidFill>
                  <a:srgbClr val="525252"/>
                </a:solidFill>
                <a:latin typeface="Arial"/>
                <a:cs typeface="Arial"/>
              </a:rPr>
              <a:t>but </a:t>
            </a:r>
            <a:r>
              <a:rPr sz="1100" spc="-10" dirty="0">
                <a:solidFill>
                  <a:srgbClr val="525252"/>
                </a:solidFill>
                <a:latin typeface="Arial"/>
                <a:cs typeface="Arial"/>
              </a:rPr>
              <a:t>will </a:t>
            </a:r>
            <a:r>
              <a:rPr sz="1100" spc="-5" dirty="0">
                <a:solidFill>
                  <a:srgbClr val="525252"/>
                </a:solidFill>
                <a:latin typeface="Arial"/>
                <a:cs typeface="Arial"/>
              </a:rPr>
              <a:t>prevent it </a:t>
            </a:r>
            <a:r>
              <a:rPr sz="1100" dirty="0">
                <a:solidFill>
                  <a:srgbClr val="525252"/>
                </a:solidFill>
                <a:latin typeface="Arial"/>
                <a:cs typeface="Arial"/>
              </a:rPr>
              <a:t>from </a:t>
            </a:r>
            <a:r>
              <a:rPr sz="1100" spc="-5" dirty="0">
                <a:solidFill>
                  <a:srgbClr val="525252"/>
                </a:solidFill>
                <a:latin typeface="Arial"/>
                <a:cs typeface="Arial"/>
              </a:rPr>
              <a:t>wobbling </a:t>
            </a:r>
            <a:r>
              <a:rPr sz="1100" dirty="0">
                <a:solidFill>
                  <a:srgbClr val="525252"/>
                </a:solidFill>
                <a:latin typeface="Arial"/>
                <a:cs typeface="Arial"/>
              </a:rPr>
              <a:t>or </a:t>
            </a:r>
            <a:r>
              <a:rPr sz="1100" spc="-5" dirty="0">
                <a:solidFill>
                  <a:srgbClr val="525252"/>
                </a:solidFill>
                <a:latin typeface="Arial"/>
                <a:cs typeface="Arial"/>
              </a:rPr>
              <a:t>falling</a:t>
            </a:r>
            <a:r>
              <a:rPr sz="1100" spc="20" dirty="0">
                <a:solidFill>
                  <a:srgbClr val="525252"/>
                </a:solidFill>
                <a:latin typeface="Arial"/>
                <a:cs typeface="Arial"/>
              </a:rPr>
              <a:t> </a:t>
            </a:r>
            <a:r>
              <a:rPr sz="1100" spc="-5" dirty="0">
                <a:solidFill>
                  <a:srgbClr val="525252"/>
                </a:solidFill>
                <a:latin typeface="Arial"/>
                <a:cs typeface="Arial"/>
              </a:rPr>
              <a:t>out.</a:t>
            </a:r>
            <a:endParaRPr sz="1100">
              <a:latin typeface="Arial"/>
              <a:cs typeface="Arial"/>
            </a:endParaRPr>
          </a:p>
        </p:txBody>
      </p:sp>
      <p:sp>
        <p:nvSpPr>
          <p:cNvPr id="5" name="object 5"/>
          <p:cNvSpPr/>
          <p:nvPr/>
        </p:nvSpPr>
        <p:spPr>
          <a:xfrm>
            <a:off x="1233895" y="2292902"/>
            <a:ext cx="5567576" cy="280447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11567" y="2263013"/>
            <a:ext cx="5770245" cy="3359785"/>
          </a:xfrm>
          <a:prstGeom prst="rect">
            <a:avLst/>
          </a:prstGeom>
          <a:ln w="9525">
            <a:solidFill>
              <a:srgbClr val="BEBEBE"/>
            </a:solidFill>
          </a:ln>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950">
              <a:latin typeface="Times New Roman"/>
              <a:cs typeface="Times New Roman"/>
            </a:endParaRPr>
          </a:p>
          <a:p>
            <a:pPr marL="371475">
              <a:lnSpc>
                <a:spcPct val="100000"/>
              </a:lnSpc>
              <a:tabLst>
                <a:tab pos="2093595" algn="l"/>
                <a:tab pos="4453255" algn="l"/>
              </a:tabLst>
            </a:pPr>
            <a:r>
              <a:rPr sz="1275" spc="-7" baseline="6535" dirty="0">
                <a:latin typeface="Arial"/>
                <a:cs typeface="Arial"/>
              </a:rPr>
              <a:t>Unsupported</a:t>
            </a:r>
            <a:r>
              <a:rPr sz="1275" baseline="6535" dirty="0">
                <a:latin typeface="Arial"/>
                <a:cs typeface="Arial"/>
              </a:rPr>
              <a:t> </a:t>
            </a:r>
            <a:r>
              <a:rPr sz="1275" spc="-7" baseline="6535" dirty="0">
                <a:latin typeface="Arial"/>
                <a:cs typeface="Arial"/>
              </a:rPr>
              <a:t>Shaft	</a:t>
            </a:r>
            <a:r>
              <a:rPr sz="850" spc="-5" dirty="0">
                <a:latin typeface="Arial"/>
                <a:cs typeface="Arial"/>
              </a:rPr>
              <a:t>Shaft Bushing </a:t>
            </a:r>
            <a:r>
              <a:rPr sz="850" dirty="0">
                <a:latin typeface="Arial"/>
                <a:cs typeface="Arial"/>
              </a:rPr>
              <a:t>Added</a:t>
            </a:r>
            <a:r>
              <a:rPr sz="850" spc="15" dirty="0">
                <a:latin typeface="Arial"/>
                <a:cs typeface="Arial"/>
              </a:rPr>
              <a:t> </a:t>
            </a:r>
            <a:r>
              <a:rPr sz="850" dirty="0">
                <a:latin typeface="Arial"/>
                <a:cs typeface="Arial"/>
              </a:rPr>
              <a:t>to </a:t>
            </a:r>
            <a:r>
              <a:rPr sz="850" spc="-5" dirty="0">
                <a:latin typeface="Arial"/>
                <a:cs typeface="Arial"/>
              </a:rPr>
              <a:t>Shaft	Supported</a:t>
            </a:r>
            <a:r>
              <a:rPr sz="850" spc="-10" dirty="0">
                <a:latin typeface="Arial"/>
                <a:cs typeface="Arial"/>
              </a:rPr>
              <a:t> </a:t>
            </a:r>
            <a:r>
              <a:rPr sz="850" spc="-5" dirty="0">
                <a:latin typeface="Arial"/>
                <a:cs typeface="Arial"/>
              </a:rPr>
              <a:t>Shaft</a:t>
            </a:r>
            <a:endParaRPr sz="85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16255" marR="5080" indent="-323215">
              <a:lnSpc>
                <a:spcPct val="140400"/>
              </a:lnSpc>
              <a:spcBef>
                <a:spcPts val="100"/>
              </a:spcBef>
              <a:tabLst>
                <a:tab pos="1805939" algn="l"/>
                <a:tab pos="2126615" algn="l"/>
                <a:tab pos="3162935" algn="l"/>
                <a:tab pos="4029710" algn="l"/>
                <a:tab pos="4638675" algn="l"/>
              </a:tabLst>
            </a:pPr>
            <a:r>
              <a:rPr spc="50" dirty="0"/>
              <a:t>Exa</a:t>
            </a:r>
            <a:r>
              <a:rPr spc="80" dirty="0"/>
              <a:t>m</a:t>
            </a:r>
            <a:r>
              <a:rPr spc="35" dirty="0"/>
              <a:t>pl</a:t>
            </a:r>
            <a:r>
              <a:rPr spc="60" dirty="0"/>
              <a:t>e</a:t>
            </a:r>
            <a:r>
              <a:rPr dirty="0"/>
              <a:t>	</a:t>
            </a:r>
            <a:r>
              <a:rPr spc="50" dirty="0"/>
              <a:t>Pseud</a:t>
            </a:r>
            <a:r>
              <a:rPr spc="60" dirty="0"/>
              <a:t>o</a:t>
            </a:r>
            <a:r>
              <a:rPr spc="45" dirty="0"/>
              <a:t>cod</a:t>
            </a:r>
            <a:r>
              <a:rPr spc="50" dirty="0"/>
              <a:t>e</a:t>
            </a:r>
            <a:r>
              <a:rPr dirty="0"/>
              <a:t>	</a:t>
            </a:r>
            <a:r>
              <a:rPr spc="35" dirty="0"/>
              <a:t>f</a:t>
            </a:r>
            <a:r>
              <a:rPr spc="45" dirty="0"/>
              <a:t>o</a:t>
            </a:r>
            <a:r>
              <a:rPr spc="30" dirty="0"/>
              <a:t>r</a:t>
            </a:r>
            <a:r>
              <a:rPr dirty="0"/>
              <a:t>	</a:t>
            </a:r>
            <a:r>
              <a:rPr spc="30" dirty="0"/>
              <a:t>the  </a:t>
            </a:r>
            <a:r>
              <a:rPr spc="50" dirty="0"/>
              <a:t>Package	Dash	Challenge</a:t>
            </a:r>
          </a:p>
        </p:txBody>
      </p:sp>
      <p:sp>
        <p:nvSpPr>
          <p:cNvPr id="3" name="object 3"/>
          <p:cNvSpPr/>
          <p:nvPr/>
        </p:nvSpPr>
        <p:spPr>
          <a:xfrm>
            <a:off x="978712" y="1865629"/>
            <a:ext cx="5999480" cy="0"/>
          </a:xfrm>
          <a:custGeom>
            <a:avLst/>
            <a:gdLst/>
            <a:ahLst/>
            <a:cxnLst/>
            <a:rect l="l" t="t" r="r" b="b"/>
            <a:pathLst>
              <a:path w="5999480">
                <a:moveTo>
                  <a:pt x="0" y="0"/>
                </a:moveTo>
                <a:lnTo>
                  <a:pt x="5999353" y="0"/>
                </a:lnTo>
              </a:path>
            </a:pathLst>
          </a:custGeom>
          <a:ln w="6096">
            <a:solidFill>
              <a:srgbClr val="0077C7"/>
            </a:solidFill>
          </a:ln>
        </p:spPr>
        <p:txBody>
          <a:bodyPr wrap="square" lIns="0" tIns="0" rIns="0" bIns="0" rtlCol="0"/>
          <a:lstStyle/>
          <a:p>
            <a:endParaRPr/>
          </a:p>
        </p:txBody>
      </p:sp>
      <p:sp>
        <p:nvSpPr>
          <p:cNvPr id="4" name="object 4"/>
          <p:cNvSpPr/>
          <p:nvPr/>
        </p:nvSpPr>
        <p:spPr>
          <a:xfrm>
            <a:off x="975664"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
        <p:nvSpPr>
          <p:cNvPr id="5" name="object 5"/>
          <p:cNvSpPr/>
          <p:nvPr/>
        </p:nvSpPr>
        <p:spPr>
          <a:xfrm>
            <a:off x="6981190" y="457200"/>
            <a:ext cx="0" cy="1411605"/>
          </a:xfrm>
          <a:custGeom>
            <a:avLst/>
            <a:gdLst/>
            <a:ahLst/>
            <a:cxnLst/>
            <a:rect l="l" t="t" r="r" b="b"/>
            <a:pathLst>
              <a:path h="1411605">
                <a:moveTo>
                  <a:pt x="0" y="0"/>
                </a:moveTo>
                <a:lnTo>
                  <a:pt x="0" y="1411477"/>
                </a:lnTo>
              </a:path>
            </a:pathLst>
          </a:custGeom>
          <a:ln w="6096">
            <a:solidFill>
              <a:srgbClr val="0077C7"/>
            </a:solidFill>
          </a:ln>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99308"/>
            <a:ext cx="7772400" cy="451484"/>
          </a:xfrm>
          <a:custGeom>
            <a:avLst/>
            <a:gdLst/>
            <a:ahLst/>
            <a:cxnLst/>
            <a:rect l="l" t="t" r="r" b="b"/>
            <a:pathLst>
              <a:path w="7772400" h="451484">
                <a:moveTo>
                  <a:pt x="0" y="451485"/>
                </a:moveTo>
                <a:lnTo>
                  <a:pt x="7772400" y="451485"/>
                </a:lnTo>
                <a:lnTo>
                  <a:pt x="7772400" y="0"/>
                </a:lnTo>
                <a:lnTo>
                  <a:pt x="0" y="0"/>
                </a:lnTo>
                <a:lnTo>
                  <a:pt x="0" y="451485"/>
                </a:lnTo>
                <a:close/>
              </a:path>
            </a:pathLst>
          </a:custGeom>
          <a:solidFill>
            <a:srgbClr val="0077C7"/>
          </a:solidFill>
        </p:spPr>
        <p:txBody>
          <a:bodyPr wrap="square" lIns="0" tIns="0" rIns="0" bIns="0" rtlCol="0"/>
          <a:lstStyle/>
          <a:p>
            <a:endParaRPr/>
          </a:p>
        </p:txBody>
      </p:sp>
      <p:sp>
        <p:nvSpPr>
          <p:cNvPr id="3" name="object 3"/>
          <p:cNvSpPr/>
          <p:nvPr/>
        </p:nvSpPr>
        <p:spPr>
          <a:xfrm>
            <a:off x="1116330" y="549749"/>
            <a:ext cx="5760466" cy="68354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11567" y="471423"/>
            <a:ext cx="5770245" cy="6991984"/>
          </a:xfrm>
          <a:custGeom>
            <a:avLst/>
            <a:gdLst/>
            <a:ahLst/>
            <a:cxnLst/>
            <a:rect l="l" t="t" r="r" b="b"/>
            <a:pathLst>
              <a:path w="5770245" h="6991984">
                <a:moveTo>
                  <a:pt x="0" y="6991984"/>
                </a:moveTo>
                <a:lnTo>
                  <a:pt x="5770118" y="6991984"/>
                </a:lnTo>
                <a:lnTo>
                  <a:pt x="5770118" y="0"/>
                </a:lnTo>
                <a:lnTo>
                  <a:pt x="0" y="0"/>
                </a:lnTo>
                <a:lnTo>
                  <a:pt x="0" y="6991984"/>
                </a:lnTo>
                <a:close/>
              </a:path>
            </a:pathLst>
          </a:custGeom>
          <a:ln w="9525">
            <a:solidFill>
              <a:srgbClr val="BEBEBE"/>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2525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7451</Words>
  <Application>Microsoft Office PowerPoint</Application>
  <PresentationFormat>Custom</PresentationFormat>
  <Paragraphs>497</Paragraphs>
  <Slides>97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Courier New</vt:lpstr>
      <vt:lpstr>Lucida Sans</vt:lpstr>
      <vt:lpstr>Symbol</vt:lpstr>
      <vt:lpstr>Times New Roman</vt:lpstr>
      <vt:lpstr>Office Theme</vt:lpstr>
      <vt:lpstr>Speedy Delivery</vt:lpstr>
      <vt:lpstr>PowerPoint Presentation</vt:lpstr>
      <vt:lpstr>The Completed Look of the Build</vt:lpstr>
      <vt:lpstr>Build Instructions - Drivetrain +  Distance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Instructions - Robot 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Instructions - 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Instructions - Claw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Instructions - Assembly and  Wiring</vt:lpstr>
      <vt:lpstr>PowerPoint Presentation</vt:lpstr>
      <vt:lpstr>PowerPoint Presentation</vt:lpstr>
      <vt:lpstr>PowerPoint Presentation</vt:lpstr>
      <vt:lpstr>PowerPoint Presentation</vt:lpstr>
      <vt:lpstr>PowerPoint Presentation</vt:lpstr>
      <vt:lpstr>PowerPoint Presentation</vt:lpstr>
      <vt:lpstr>Exploration</vt:lpstr>
      <vt:lpstr>What You'll Need to Know</vt:lpstr>
      <vt:lpstr>PowerPoint Presentation</vt:lpstr>
      <vt:lpstr>PowerPoint Presentation</vt:lpstr>
      <vt:lpstr>Range of Motion</vt:lpstr>
      <vt:lpstr>PowerPoint Presentation</vt:lpstr>
      <vt:lpstr>PowerPoint Presentation</vt:lpstr>
      <vt:lpstr>PowerPoint Presentation</vt:lpstr>
      <vt:lpstr>PowerPoint Presentation</vt:lpstr>
      <vt:lpstr>PowerPoint Presentation</vt:lpstr>
      <vt:lpstr>PowerPoint Presentation</vt:lpstr>
      <vt:lpstr>Programming a Sequence -  VEXcode IQ Blocks</vt:lpstr>
      <vt:lpstr>PowerPoint Presentation</vt:lpstr>
      <vt:lpstr>PowerPoint Presentation</vt:lpstr>
      <vt:lpstr>PowerPoint Presentation</vt:lpstr>
      <vt:lpstr>PowerPoint Presentation</vt:lpstr>
      <vt:lpstr>PowerPoint Presentation</vt:lpstr>
      <vt:lpstr>PowerPoint Presentation</vt:lpstr>
      <vt:lpstr>Warehouse Robots</vt:lpstr>
      <vt:lpstr>PowerPoint Presentation</vt:lpstr>
      <vt:lpstr>Game Strategy</vt:lpstr>
      <vt:lpstr>PowerPoint Presentation</vt:lpstr>
      <vt:lpstr>PowerPoint Presentation</vt:lpstr>
      <vt:lpstr>Prepare for the Package Dash  Challenge</vt:lpstr>
      <vt:lpstr>PowerPoint Presentation</vt:lpstr>
      <vt:lpstr>Design, Develop, and Iterate on  your Project</vt:lpstr>
      <vt:lpstr>The Package Dash Challenge</vt:lpstr>
      <vt:lpstr>PowerPoint Presentation</vt:lpstr>
      <vt:lpstr>PowerPoint Presentation</vt:lpstr>
      <vt:lpstr>Review</vt:lpstr>
      <vt:lpstr>PowerPoint Presentation</vt:lpstr>
      <vt:lpstr>PowerPoint Presentation</vt:lpstr>
      <vt:lpstr>PowerPoint Presentation</vt:lpstr>
      <vt:lpstr>Knowledge Base Articles</vt:lpstr>
      <vt:lpstr>PowerPoint Presentation</vt:lpstr>
      <vt:lpstr>Identifying Angle Beams</vt:lpstr>
      <vt:lpstr>Installing Rubber Shaft Collars</vt:lpstr>
      <vt:lpstr>Removing Connectors from  Beams and Plates</vt:lpstr>
      <vt:lpstr>Removing Pins from VEX IQ  Beams and Plates</vt:lpstr>
      <vt:lpstr>Removing Standoffs from Mini  Standoff Connectors</vt:lpstr>
      <vt:lpstr>Supporting Shafts using Rubber  Shaft Collars</vt:lpstr>
      <vt:lpstr>Supporting  Shafts using Shaft  Bushings</vt:lpstr>
      <vt:lpstr>Example Pseudocode for the  Package Dash Challenge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Speedy Delivery IQ</dc:title>
  <dc:creator>Steve Stangl</dc:creator>
  <cp:lastModifiedBy>Linda Heffler</cp:lastModifiedBy>
  <cp:revision>1</cp:revision>
  <dcterms:created xsi:type="dcterms:W3CDTF">2020-03-25T20:42:15Z</dcterms:created>
  <dcterms:modified xsi:type="dcterms:W3CDTF">2020-11-05T16:32:28Z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Creator">
    <vt:lpwstr>Microsoft® Word 2010</vt:lpwstr>
  </property>
  <property fmtid="{D5CDD505-2E9C-101B-9397-08002B2CF9AE}" pid="4" name="LastSaved">
    <vt:filetime>2020-03-25T00:00:00Z</vt:filetime>
  </property>
</Properties>
</file>