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0846" y="618236"/>
            <a:ext cx="541070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0285" y="1627377"/>
            <a:ext cx="5951829" cy="4946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5411-How-to-Understand-the-VEX-IQ-Brain-Status-Icon-USB-VEXcode-IQ-Blocks" TargetMode="External"/><Relationship Id="rId3" Type="http://schemas.openxmlformats.org/officeDocument/2006/relationships/hyperlink" Target="https://www.vexrobotics.com/vexcode" TargetMode="External"/><Relationship Id="rId4" Type="http://schemas.openxmlformats.org/officeDocument/2006/relationships/hyperlink" Target="https://kb.vex.com/hc/en-us/articles/360035953751-How-to-Install-on-Windows-VEXcode-IQ-Blocks" TargetMode="External"/><Relationship Id="rId5" Type="http://schemas.openxmlformats.org/officeDocument/2006/relationships/hyperlink" Target="https://kb.vex.com/hc/en-us/articles/360035953771-How-to-Install-on-macOS-VEXcode-IQ-Blocks" TargetMode="External"/><Relationship Id="rId6" Type="http://schemas.openxmlformats.org/officeDocument/2006/relationships/hyperlink" Target="https://kb.vex.com/hc/en-us/articles/360035592332-How-to-Install-on-a-Chromebook-VEXcode-IQ-Blocks" TargetMode="External"/><Relationship Id="rId7" Type="http://schemas.openxmlformats.org/officeDocument/2006/relationships/hyperlink" Target="https://kb.vex.com/hc/en-us/articles/360035593092-How-to-Install-on-an-iPad-VEXcode-IQ-Blocks" TargetMode="External"/><Relationship Id="rId8" Type="http://schemas.openxmlformats.org/officeDocument/2006/relationships/hyperlink" Target="https://www.vexrobotics.com/228-5671.html" TargetMode="External"/><Relationship Id="rId9" Type="http://schemas.openxmlformats.org/officeDocument/2006/relationships/hyperlink" Target="https://kb.vex.com/hc/en-us/articles/360035955091-How-to-Understand-VEX-IQ-Sensors-Bumper-Switch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yJvA-QpKvKI&amp;list=PLvvcc7S26YEiWk5P24qwHdM655Pit6dh5&amp;index=13&amp;t=0s" TargetMode="External"/><Relationship Id="rId3" Type="http://schemas.openxmlformats.org/officeDocument/2006/relationships/hyperlink" Target="https://kb.vex.com/hc/en-us/articles/360035954511-How-to-Save-a-Project-on-macOS-VEXcode-IQ-Blocks" TargetMode="External"/><Relationship Id="rId4" Type="http://schemas.openxmlformats.org/officeDocument/2006/relationships/hyperlink" Target="https://kb.vex.com/hc/en-us/articles/360035954531-How-to-Save-a-Project-on-Windows-VEXcode-IQ-Blocks" TargetMode="External"/><Relationship Id="rId5" Type="http://schemas.openxmlformats.org/officeDocument/2006/relationships/hyperlink" Target="https://kb.vex.com/hc/en-us/articles/360035955351-How-to-Save-on-a-Chromebook-VEXcode-IQ-Blocks" TargetMode="External"/><Relationship Id="rId6" Type="http://schemas.openxmlformats.org/officeDocument/2006/relationships/hyperlink" Target="https://kb.vex.com/hc/en-us/articles/360035955391-How-to-Save-a-Project-in-VEXcode-IQ-Blocks-for-iPad" TargetMode="External"/><Relationship Id="rId7" Type="http://schemas.openxmlformats.org/officeDocument/2006/relationships/hyperlink" Target="https://www.youtube.com/watch?v=akif-j_RFTM&amp;list=PLvvcc7S26YEiWk5P24qwHdM655Pit6dh5&amp;index=5&amp;t=0s" TargetMode="External"/><Relationship Id="rId8" Type="http://schemas.openxmlformats.org/officeDocument/2006/relationships/image" Target="../media/image33.jpg"/><Relationship Id="rId9" Type="http://schemas.openxmlformats.org/officeDocument/2006/relationships/image" Target="../media/image34.jpg"/><Relationship Id="rId10" Type="http://schemas.openxmlformats.org/officeDocument/2006/relationships/image" Target="../media/image3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hyperlink" Target="https://www.youtube.com/watch?v=MSX9LLQLvmk&amp;list=PLvvcc7S26YEiWk5P24qwHdM655Pit6dh5&amp;index=16&amp;t=0s" TargetMode="External"/><Relationship Id="rId4" Type="http://schemas.openxmlformats.org/officeDocument/2006/relationships/image" Target="../media/image3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kb.vex.com/hc/en-us/articles/360035592832-How-to-Understand-VEX-IQ-Sensors-Touch-LED" TargetMode="External"/><Relationship Id="rId4" Type="http://schemas.openxmlformats.org/officeDocument/2006/relationships/hyperlink" Target="https://www.youtube.com/watch?v=yJvA-QpKvKI&amp;list=PLvvcc7S26YEiWk5P24qwHdM655Pit6dh5&amp;index=13&amp;t=0s" TargetMode="External"/><Relationship Id="rId5" Type="http://schemas.openxmlformats.org/officeDocument/2006/relationships/hyperlink" Target="https://kb.vex.com/hc/en-us/articles/360035954511-How-to-Save-a-Project-on-macOS-VEXcode-IQ-Blocks" TargetMode="External"/><Relationship Id="rId6" Type="http://schemas.openxmlformats.org/officeDocument/2006/relationships/hyperlink" Target="https://kb.vex.com/hc/en-us/articles/360035954531-How-to-Save-a-Project-on-Windows-VEXcode-IQ-Blocks" TargetMode="External"/><Relationship Id="rId7" Type="http://schemas.openxmlformats.org/officeDocument/2006/relationships/hyperlink" Target="https://kb.vex.com/hc/en-us/articles/360035955351-How-to-Save-on-a-Chromebook-VEXcode-IQ-Blocks" TargetMode="External"/><Relationship Id="rId8" Type="http://schemas.openxmlformats.org/officeDocument/2006/relationships/hyperlink" Target="https://kb.vex.com/hc/en-us/articles/360035955391-How-to-Save-a-Project-in-VEXcode-IQ-Blocks-for-iPad" TargetMode="External"/><Relationship Id="rId9" Type="http://schemas.openxmlformats.org/officeDocument/2006/relationships/image" Target="../media/image37.jpg"/><Relationship Id="rId10" Type="http://schemas.openxmlformats.org/officeDocument/2006/relationships/image" Target="../media/image3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hyperlink" Target="https://www.youtube.com/watch?v=MSX9LLQLvmk&amp;list=PLvvcc7S26YEiWk5P24qwHdM655Pit6dh5&amp;index=16&amp;t=0s" TargetMode="External"/><Relationship Id="rId4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kb.vex.com/hc/en-us/articles/360035592812-How-to-Understand-VEX-IQ-Sensors-Distance-Sensor" TargetMode="External"/><Relationship Id="rId4" Type="http://schemas.openxmlformats.org/officeDocument/2006/relationships/hyperlink" Target="https://www.youtube.com/watch?v=yJvA-QpKvKI&amp;list=PLvvcc7S26YEiWk5P24qwHdM655Pit6dh5&amp;index=13&amp;t=0s" TargetMode="External"/><Relationship Id="rId5" Type="http://schemas.openxmlformats.org/officeDocument/2006/relationships/hyperlink" Target="https://kb.vex.com/hc/en-us/articles/360035954511-How-to-Save-a-Project-on-macOS-VEXcode-IQ-Blocks" TargetMode="External"/><Relationship Id="rId6" Type="http://schemas.openxmlformats.org/officeDocument/2006/relationships/hyperlink" Target="https://kb.vex.com/hc/en-us/articles/360035954531-How-to-Save-a-Project-on-Windows-VEXcode-IQ-Blocks" TargetMode="External"/><Relationship Id="rId7" Type="http://schemas.openxmlformats.org/officeDocument/2006/relationships/hyperlink" Target="https://kb.vex.com/hc/en-us/articles/360035955351-How-to-Save-on-a-Chromebook-VEXcode-IQ-Blocks" TargetMode="External"/><Relationship Id="rId8" Type="http://schemas.openxmlformats.org/officeDocument/2006/relationships/hyperlink" Target="https://kb.vex.com/hc/en-us/articles/360035955391-How-to-Save-a-Project-in-VEXcode-IQ-Blocks-for-iPad" TargetMode="External"/><Relationship Id="rId9" Type="http://schemas.openxmlformats.org/officeDocument/2006/relationships/image" Target="../media/image40.jpg"/><Relationship Id="rId10" Type="http://schemas.openxmlformats.org/officeDocument/2006/relationships/image" Target="../media/image3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hyperlink" Target="https://www.youtube.com/watch?v=MSX9LLQLvmk&amp;list=PLvvcc7S26YEiWk5P24qwHdM655Pit6dh5&amp;index=16&amp;t=0s" TargetMode="External"/><Relationship Id="rId4" Type="http://schemas.openxmlformats.org/officeDocument/2006/relationships/image" Target="../media/image4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kb.vex.com/hc/en-us/articles/360035955071-How-to-Understand-VEX-IQ-Sensors-Gyro-Sensor" TargetMode="External"/><Relationship Id="rId4" Type="http://schemas.openxmlformats.org/officeDocument/2006/relationships/hyperlink" Target="https://www.youtube.com/watch?v=yJvA-QpKvKI&amp;list=PLvvcc7S26YEiWk5P24qwHdM655Pit6dh5&amp;index=13&amp;t=0s" TargetMode="External"/><Relationship Id="rId5" Type="http://schemas.openxmlformats.org/officeDocument/2006/relationships/hyperlink" Target="https://kb.vex.com/hc/en-us/articles/360035954511-How-to-Save-a-Project-on-macOS-VEXcode-IQ-Blocks" TargetMode="External"/><Relationship Id="rId6" Type="http://schemas.openxmlformats.org/officeDocument/2006/relationships/hyperlink" Target="https://kb.vex.com/hc/en-us/articles/360035954531-How-to-Save-a-Project-on-Windows-VEXcode-IQ-Blocks" TargetMode="External"/><Relationship Id="rId7" Type="http://schemas.openxmlformats.org/officeDocument/2006/relationships/hyperlink" Target="https://kb.vex.com/hc/en-us/articles/360035955351-How-to-Save-on-a-Chromebook-VEXcode-IQ-Blocks" TargetMode="External"/><Relationship Id="rId8" Type="http://schemas.openxmlformats.org/officeDocument/2006/relationships/hyperlink" Target="https://kb.vex.com/hc/en-us/articles/360035955391-How-to-Save-a-Project-in-VEXcode-IQ-Blocks-for-iPad" TargetMode="External"/><Relationship Id="rId9" Type="http://schemas.openxmlformats.org/officeDocument/2006/relationships/image" Target="../media/image42.jpg"/><Relationship Id="rId10" Type="http://schemas.openxmlformats.org/officeDocument/2006/relationships/image" Target="../media/image3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hyperlink" Target="https://www.youtube.com/watch?v=MSX9LLQLvmk&amp;list=PLvvcc7S26YEiWk5P24qwHdM655Pit6dh5&amp;index=16&amp;t=0s" TargetMode="External"/><Relationship Id="rId4" Type="http://schemas.openxmlformats.org/officeDocument/2006/relationships/image" Target="../media/image4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kb.vex.com/hc/en-us/articles/360035955111-How-to-Understand-VEX-IQ-Sensors-Color-Sensor" TargetMode="External"/><Relationship Id="rId4" Type="http://schemas.openxmlformats.org/officeDocument/2006/relationships/hyperlink" Target="https://www.youtube.com/watch?v=yJvA-QpKvKI&amp;list=PLvvcc7S26YEiWk5P24qwHdM655Pit6dh5&amp;index=13&amp;t=0s" TargetMode="External"/><Relationship Id="rId5" Type="http://schemas.openxmlformats.org/officeDocument/2006/relationships/hyperlink" Target="https://kb.vex.com/hc/en-us/articles/360035954511-How-to-Save-a-Project-on-macOS-VEXcode-IQ-Blocks" TargetMode="External"/><Relationship Id="rId6" Type="http://schemas.openxmlformats.org/officeDocument/2006/relationships/hyperlink" Target="https://kb.vex.com/hc/en-us/articles/360035954531-How-to-Save-a-Project-on-Windows-VEXcode-IQ-Blocks" TargetMode="External"/><Relationship Id="rId7" Type="http://schemas.openxmlformats.org/officeDocument/2006/relationships/hyperlink" Target="https://kb.vex.com/hc/en-us/articles/360035955351-How-to-Save-on-a-Chromebook-VEXcode-IQ-Blocks" TargetMode="External"/><Relationship Id="rId8" Type="http://schemas.openxmlformats.org/officeDocument/2006/relationships/hyperlink" Target="https://kb.vex.com/hc/en-us/articles/360035955391-How-to-Save-a-Project-in-VEXcode-IQ-Blocks-for-iPad" TargetMode="External"/><Relationship Id="rId9" Type="http://schemas.openxmlformats.org/officeDocument/2006/relationships/image" Target="../media/image44.png"/><Relationship Id="rId10" Type="http://schemas.openxmlformats.org/officeDocument/2006/relationships/image" Target="../media/image3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hyperlink" Target="https://www.youtube.com/watch?v=MSX9LLQLvmk&amp;list=PLvvcc7S26YEiWk5P24qwHdM655Pit6dh5&amp;index=16&amp;t=0s" TargetMode="External"/><Relationship Id="rId4" Type="http://schemas.openxmlformats.org/officeDocument/2006/relationships/image" Target="../media/image4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yJvA-QpKvKI&amp;list=PLvvcc7S26YEiWk5P24qwHdM655Pit6dh5&amp;index=13&amp;t=0s" TargetMode="External"/><Relationship Id="rId3" Type="http://schemas.openxmlformats.org/officeDocument/2006/relationships/hyperlink" Target="https://kb.vex.com/hc/en-us/articles/360035954511-How-to-Save-a-Project-on-macOS-VEXcode-IQ-Blocks" TargetMode="External"/><Relationship Id="rId4" Type="http://schemas.openxmlformats.org/officeDocument/2006/relationships/hyperlink" Target="https://kb.vex.com/hc/en-us/articles/360035954531-How-to-Save-a-Project-on-Windows-VEXcode-IQ-Blocks" TargetMode="External"/><Relationship Id="rId5" Type="http://schemas.openxmlformats.org/officeDocument/2006/relationships/hyperlink" Target="https://kb.vex.com/hc/en-us/articles/360035955351-How-to-Save-on-a-Chromebook-VEXcode-IQ-Blocks" TargetMode="External"/><Relationship Id="rId6" Type="http://schemas.openxmlformats.org/officeDocument/2006/relationships/hyperlink" Target="https://kb.vex.com/hc/en-us/articles/360035955391-How-to-Save-a-Project-in-VEXcode-IQ-Blocks-for-iPad" TargetMode="External"/><Relationship Id="rId7" Type="http://schemas.openxmlformats.org/officeDocument/2006/relationships/hyperlink" Target="https://kb.vex.com/hc/en-us/articles/360035591232-How-to-Download-and-Run-a-Project-VEXcode-IQ-Blocks" TargetMode="External"/><Relationship Id="rId8" Type="http://schemas.openxmlformats.org/officeDocument/2006/relationships/hyperlink" Target="https://www.youtube.com/watch?v=MSX9LLQLvmk&amp;list=PLvvcc7S26YEiWk5P24qwHdM655Pit6dh5&amp;index=16&amp;t=0s" TargetMode="External"/><Relationship Id="rId9" Type="http://schemas.openxmlformats.org/officeDocument/2006/relationships/image" Target="../media/image34.jpg"/><Relationship Id="rId10" Type="http://schemas.openxmlformats.org/officeDocument/2006/relationships/image" Target="../media/image4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MSX9LLQLvmk" TargetMode="External"/><Relationship Id="rId3" Type="http://schemas.openxmlformats.org/officeDocument/2006/relationships/image" Target="../media/image52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2151-How-to-Connect-VEX-IQ-Devices-to-Smart-Ports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591232-How-to-Download-and-Run-a-Project-VEXcode-IQ-Blocks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38020" cy="10058400"/>
          </a:xfrm>
          <a:custGeom>
            <a:avLst/>
            <a:gdLst/>
            <a:ahLst/>
            <a:cxnLst/>
            <a:rect l="l" t="t" r="r" b="b"/>
            <a:pathLst>
              <a:path w="1938020" h="10058400">
                <a:moveTo>
                  <a:pt x="354393" y="0"/>
                </a:moveTo>
                <a:lnTo>
                  <a:pt x="0" y="0"/>
                </a:lnTo>
                <a:lnTo>
                  <a:pt x="0" y="10058399"/>
                </a:lnTo>
                <a:lnTo>
                  <a:pt x="1938020" y="10058399"/>
                </a:lnTo>
                <a:lnTo>
                  <a:pt x="1938020" y="9718675"/>
                </a:lnTo>
                <a:lnTo>
                  <a:pt x="1918573" y="9616678"/>
                </a:lnTo>
                <a:lnTo>
                  <a:pt x="1875789" y="9540875"/>
                </a:lnTo>
                <a:lnTo>
                  <a:pt x="1833006" y="9493646"/>
                </a:lnTo>
                <a:lnTo>
                  <a:pt x="478917" y="8645525"/>
                </a:lnTo>
                <a:lnTo>
                  <a:pt x="406926" y="8570317"/>
                </a:lnTo>
                <a:lnTo>
                  <a:pt x="369958" y="8491537"/>
                </a:lnTo>
                <a:lnTo>
                  <a:pt x="356339" y="8429426"/>
                </a:lnTo>
                <a:lnTo>
                  <a:pt x="354393" y="8404225"/>
                </a:lnTo>
                <a:lnTo>
                  <a:pt x="354393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86889" y="508000"/>
            <a:ext cx="4380865" cy="951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4182" y="2555875"/>
            <a:ext cx="4027804" cy="15621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44905" marR="5080" indent="-1132840">
              <a:lnSpc>
                <a:spcPct val="140000"/>
              </a:lnSpc>
              <a:spcBef>
                <a:spcPts val="100"/>
              </a:spcBef>
              <a:tabLst>
                <a:tab pos="1952625" algn="l"/>
                <a:tab pos="2338705" algn="l"/>
                <a:tab pos="3514090" algn="l"/>
              </a:tabLst>
            </a:pPr>
            <a:r>
              <a:rPr dirty="0" sz="3600" spc="65">
                <a:solidFill>
                  <a:srgbClr val="0077C7"/>
                </a:solidFill>
              </a:rPr>
              <a:t>Testbed</a:t>
            </a:r>
            <a:r>
              <a:rPr dirty="0" sz="3600" spc="65">
                <a:solidFill>
                  <a:srgbClr val="0077C7"/>
                </a:solidFill>
              </a:rPr>
              <a:t>	</a:t>
            </a:r>
            <a:r>
              <a:rPr dirty="0" sz="3600" spc="40">
                <a:solidFill>
                  <a:srgbClr val="0077C7"/>
                </a:solidFill>
              </a:rPr>
              <a:t>-</a:t>
            </a:r>
            <a:r>
              <a:rPr dirty="0" sz="3600" spc="40">
                <a:solidFill>
                  <a:srgbClr val="0077C7"/>
                </a:solidFill>
              </a:rPr>
              <a:t>	</a:t>
            </a:r>
            <a:r>
              <a:rPr dirty="0" sz="3600" spc="80">
                <a:solidFill>
                  <a:srgbClr val="0077C7"/>
                </a:solidFill>
              </a:rPr>
              <a:t>VE</a:t>
            </a:r>
            <a:r>
              <a:rPr dirty="0" sz="3600" spc="85">
                <a:solidFill>
                  <a:srgbClr val="0077C7"/>
                </a:solidFill>
              </a:rPr>
              <a:t>X</a:t>
            </a:r>
            <a:r>
              <a:rPr dirty="0" sz="3600">
                <a:solidFill>
                  <a:srgbClr val="0077C7"/>
                </a:solidFill>
              </a:rPr>
              <a:t>	</a:t>
            </a:r>
            <a:r>
              <a:rPr dirty="0" sz="3600" spc="45">
                <a:solidFill>
                  <a:srgbClr val="0077C7"/>
                </a:solidFill>
              </a:rPr>
              <a:t>IQ  </a:t>
            </a:r>
            <a:r>
              <a:rPr dirty="0" sz="3600" spc="60">
                <a:solidFill>
                  <a:srgbClr val="0077C7"/>
                </a:solidFill>
              </a:rPr>
              <a:t>Sensors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439925" y="8593022"/>
            <a:ext cx="5073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Learn about the VEX IQ Sensors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Testbed</a:t>
            </a:r>
            <a:r>
              <a:rPr dirty="0" sz="1600" spc="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build!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330" y="4579873"/>
            <a:ext cx="5759958" cy="3923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4575047"/>
            <a:ext cx="5769610" cy="3933190"/>
          </a:xfrm>
          <a:custGeom>
            <a:avLst/>
            <a:gdLst/>
            <a:ahLst/>
            <a:cxnLst/>
            <a:rect l="l" t="t" r="r" b="b"/>
            <a:pathLst>
              <a:path w="5769609" h="3933190">
                <a:moveTo>
                  <a:pt x="0" y="3933190"/>
                </a:moveTo>
                <a:lnTo>
                  <a:pt x="5769483" y="3933190"/>
                </a:lnTo>
                <a:lnTo>
                  <a:pt x="5769483" y="0"/>
                </a:lnTo>
                <a:lnTo>
                  <a:pt x="0" y="0"/>
                </a:lnTo>
                <a:lnTo>
                  <a:pt x="0" y="393319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2250" y="47625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2250" y="3085719"/>
            <a:ext cx="2438400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62250" y="5695188"/>
            <a:ext cx="243840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57423" y="569036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2250" y="47625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62250" y="3085719"/>
            <a:ext cx="2438400" cy="1929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2250" y="5695188"/>
            <a:ext cx="243840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7423" y="569036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5651372"/>
            <a:ext cx="5781040" cy="205993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Instruction</a:t>
            </a:r>
            <a:r>
              <a:rPr dirty="0" sz="1100" spc="-9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Tips</a:t>
            </a:r>
            <a:endParaRPr sz="1100">
              <a:latin typeface="Arial"/>
              <a:cs typeface="Arial"/>
            </a:endParaRPr>
          </a:p>
          <a:p>
            <a:pPr marL="184785" marR="19050" indent="-172720">
              <a:lnSpc>
                <a:spcPct val="110300"/>
              </a:lnSpc>
              <a:spcBef>
                <a:spcPts val="10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important information about which parts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needed for the step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above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partition line.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 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 is the 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part required 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step.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be dimension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identify which size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use.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 1: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Count all pieces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starting your build, including sensors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 5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13: Flip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add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shown.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21–23: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to put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single motor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group. You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 of 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total.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2250" y="47625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62250" y="3085719"/>
            <a:ext cx="2438400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dirty="0" spc="45"/>
              <a:t>Exploration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589887"/>
            <a:ext cx="5761990" cy="148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finished, explore its design.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questions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  engineering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sensors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included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Testbed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names?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attached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Brain?</a:t>
            </a:r>
            <a:endParaRPr sz="1100">
              <a:latin typeface="Arial"/>
              <a:cs typeface="Arial"/>
            </a:endParaRPr>
          </a:p>
          <a:p>
            <a:pPr marL="184785" marR="531495" indent="-172720">
              <a:lnSpc>
                <a:spcPct val="1100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mounted on a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Pitch Standoff instead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 Testbed?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4201" y="1789837"/>
            <a:ext cx="3707129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Test your build, observe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how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it functions,  and fuel your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logic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and reasoning skills  through imaginative, creative</a:t>
            </a:r>
            <a:r>
              <a:rPr dirty="0" sz="1600" spc="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play.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marL="580390">
              <a:lnSpc>
                <a:spcPct val="100000"/>
              </a:lnSpc>
              <a:spcBef>
                <a:spcPts val="1365"/>
              </a:spcBef>
              <a:tabLst>
                <a:tab pos="1391920" algn="l"/>
                <a:tab pos="2307590" algn="l"/>
                <a:tab pos="2875280" algn="l"/>
                <a:tab pos="4339590" algn="l"/>
              </a:tabLst>
            </a:pPr>
            <a:r>
              <a:rPr dirty="0" spc="55"/>
              <a:t>The	</a:t>
            </a:r>
            <a:r>
              <a:rPr dirty="0" spc="60"/>
              <a:t>VEX	</a:t>
            </a:r>
            <a:r>
              <a:rPr dirty="0" spc="45"/>
              <a:t>IQ	</a:t>
            </a:r>
            <a:r>
              <a:rPr dirty="0" spc="50"/>
              <a:t>Bumper	Switch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207363"/>
            <a:ext cx="5771515" cy="178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Super Kit contains five different sensors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can be used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Brain.  All five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built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you previously built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Seek section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STEM</a:t>
            </a:r>
            <a:r>
              <a:rPr dirty="0" sz="1100" spc="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Lab.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5560">
              <a:lnSpc>
                <a:spcPct val="1241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lab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explain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each 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used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design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table 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lists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everything you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lab.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Hardware/Software</a:t>
            </a:r>
            <a:r>
              <a:rPr dirty="0" sz="1100" spc="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Required: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4432" y="3165601"/>
          <a:ext cx="5913120" cy="277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9575"/>
                <a:gridCol w="2949575"/>
              </a:tblGrid>
              <a:tr h="30670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Amount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Hardware/Software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VEX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IQ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Testbed (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with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up-to-date</a:t>
                      </a:r>
                      <a:r>
                        <a:rPr dirty="0" sz="1100" spc="-3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firmware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9539">
                        <a:lnSpc>
                          <a:spcPts val="1270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VEXcode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IQ Blocks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(latest version: 1.0.4 </a:t>
                      </a:r>
                      <a:r>
                        <a:rPr dirty="0" sz="1100" spc="-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later,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Windows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macOS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Chromebook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iPad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Engineering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Notebook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Testbed Template example</a:t>
                      </a:r>
                      <a:r>
                        <a:rPr dirty="0" sz="1100" spc="-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7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Roll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black </a:t>
                      </a:r>
                      <a:r>
                        <a:rPr dirty="0" sz="1100" spc="-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or dark</a:t>
                      </a:r>
                      <a:r>
                        <a:rPr dirty="0" sz="1100" spc="4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tape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Clear, light-colored</a:t>
                      </a:r>
                      <a:r>
                        <a:rPr dirty="0" sz="1100" spc="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surface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84884" y="6352413"/>
            <a:ext cx="5733415" cy="988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1. Read about the Bumper</a:t>
            </a:r>
            <a:r>
              <a:rPr dirty="0" sz="1400" spc="-12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Switch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24100"/>
              </a:lnSpc>
              <a:spcBef>
                <a:spcPts val="97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Bumper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Switch, 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group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 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  <a:hlinkClick r:id="rId9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9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9"/>
              </a:rPr>
              <a:t>Bumper Switch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Knowledge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Base.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will cover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 Switch works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common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296" y="2926333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2. Program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with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the Bumper</a:t>
            </a:r>
            <a:r>
              <a:rPr dirty="0" sz="1400" spc="-18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Switch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3275202"/>
            <a:ext cx="527177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open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follow these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template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292318"/>
            <a:ext cx="5688965" cy="8394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22225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Use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Projects and Templates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save 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(macOS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Windows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Chromebook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iPad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  Switch: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7909407"/>
            <a:ext cx="5754370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information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IQ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learn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 For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guidance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using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feature, see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Using Help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tutorial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62326" y="476250"/>
            <a:ext cx="2238375" cy="2105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7500" y="471423"/>
            <a:ext cx="2247900" cy="2114550"/>
          </a:xfrm>
          <a:custGeom>
            <a:avLst/>
            <a:gdLst/>
            <a:ahLst/>
            <a:cxnLst/>
            <a:rect l="l" t="t" r="r" b="b"/>
            <a:pathLst>
              <a:path w="2247900" h="2114550">
                <a:moveTo>
                  <a:pt x="0" y="2114550"/>
                </a:moveTo>
                <a:lnTo>
                  <a:pt x="2247900" y="2114550"/>
                </a:lnTo>
                <a:lnTo>
                  <a:pt x="2247900" y="0"/>
                </a:lnTo>
                <a:lnTo>
                  <a:pt x="0" y="0"/>
                </a:lnTo>
                <a:lnTo>
                  <a:pt x="0" y="21145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46450" y="3899661"/>
            <a:ext cx="1270000" cy="1301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1623" y="3894835"/>
            <a:ext cx="1279525" cy="1311275"/>
          </a:xfrm>
          <a:custGeom>
            <a:avLst/>
            <a:gdLst/>
            <a:ahLst/>
            <a:cxnLst/>
            <a:rect l="l" t="t" r="r" b="b"/>
            <a:pathLst>
              <a:path w="1279525" h="1311275">
                <a:moveTo>
                  <a:pt x="0" y="1311275"/>
                </a:moveTo>
                <a:lnTo>
                  <a:pt x="1279525" y="1311275"/>
                </a:lnTo>
                <a:lnTo>
                  <a:pt x="1279525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11450" y="6316979"/>
            <a:ext cx="2540000" cy="161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06623" y="6312153"/>
            <a:ext cx="2549525" cy="1622425"/>
          </a:xfrm>
          <a:custGeom>
            <a:avLst/>
            <a:gdLst/>
            <a:ahLst/>
            <a:cxnLst/>
            <a:rect l="l" t="t" r="r" b="b"/>
            <a:pathLst>
              <a:path w="2549525" h="1622425">
                <a:moveTo>
                  <a:pt x="0" y="1622425"/>
                </a:moveTo>
                <a:lnTo>
                  <a:pt x="2549525" y="1622425"/>
                </a:lnTo>
                <a:lnTo>
                  <a:pt x="2549525" y="0"/>
                </a:lnTo>
                <a:lnTo>
                  <a:pt x="0" y="0"/>
                </a:lnTo>
                <a:lnTo>
                  <a:pt x="0" y="16224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1403349"/>
            <a:ext cx="5752465" cy="2846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3. Test the Bumper</a:t>
            </a:r>
            <a:r>
              <a:rPr dirty="0" sz="1400" spc="-14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Switch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Tester connect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computer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follow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IQ Robot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 Switch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stop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downloading and 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  video.</a:t>
            </a:r>
            <a:endParaRPr sz="1100">
              <a:latin typeface="Arial"/>
              <a:cs typeface="Arial"/>
            </a:endParaRPr>
          </a:p>
          <a:p>
            <a:pPr marL="184785" marR="302260" indent="-172720">
              <a:lnSpc>
                <a:spcPct val="1105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observations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 behaved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reading,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questions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document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them in your engineering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Bumper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 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is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spinning?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Bumper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 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pressed?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9000" y="476250"/>
            <a:ext cx="36449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54173" y="471423"/>
            <a:ext cx="3654425" cy="619125"/>
          </a:xfrm>
          <a:custGeom>
            <a:avLst/>
            <a:gdLst/>
            <a:ahLst/>
            <a:cxnLst/>
            <a:rect l="l" t="t" r="r" b="b"/>
            <a:pathLst>
              <a:path w="3654425" h="619125">
                <a:moveTo>
                  <a:pt x="0" y="619125"/>
                </a:moveTo>
                <a:lnTo>
                  <a:pt x="3654425" y="619125"/>
                </a:lnTo>
                <a:lnTo>
                  <a:pt x="3654425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9026" y="618236"/>
            <a:ext cx="42367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230" algn="l"/>
                <a:tab pos="1739900" algn="l"/>
                <a:tab pos="2307590" algn="l"/>
                <a:tab pos="3507740" algn="l"/>
              </a:tabLst>
            </a:pPr>
            <a:r>
              <a:rPr dirty="0" spc="55"/>
              <a:t>The</a:t>
            </a:r>
            <a:r>
              <a:rPr dirty="0" spc="55"/>
              <a:t>	</a:t>
            </a:r>
            <a:r>
              <a:rPr dirty="0" spc="60"/>
              <a:t>VE</a:t>
            </a:r>
            <a:r>
              <a:rPr dirty="0" spc="65"/>
              <a:t>X</a:t>
            </a:r>
            <a:r>
              <a:rPr dirty="0"/>
              <a:t>	</a:t>
            </a:r>
            <a:r>
              <a:rPr dirty="0" spc="20"/>
              <a:t>I</a:t>
            </a:r>
            <a:r>
              <a:rPr dirty="0" spc="75"/>
              <a:t>Q</a:t>
            </a:r>
            <a:r>
              <a:rPr dirty="0"/>
              <a:t>	</a:t>
            </a:r>
            <a:r>
              <a:rPr dirty="0" spc="50"/>
              <a:t>Touch</a:t>
            </a:r>
            <a:r>
              <a:rPr dirty="0"/>
              <a:t>	</a:t>
            </a:r>
            <a:r>
              <a:rPr dirty="0" spc="55"/>
              <a:t>LED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79296" y="1576069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4.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Learn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about the VEX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IQ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Touch</a:t>
            </a:r>
            <a:r>
              <a:rPr dirty="0" sz="1400" spc="-15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LED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1885543"/>
            <a:ext cx="5732145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Ask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group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 the "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 IQ Touch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LED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 article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 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Robotics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Knowledge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 to learn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how to use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it.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296" y="4795139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5. Program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with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the Touch</a:t>
            </a:r>
            <a:r>
              <a:rPr dirty="0" sz="1400" spc="-19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LED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884" y="5145151"/>
            <a:ext cx="4533900" cy="46418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open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follow these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template example project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884" y="7465923"/>
            <a:ext cx="5589270" cy="8394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123189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Use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Projects and Templates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(macOS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6"/>
              </a:rPr>
              <a:t>Windows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Chromebook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iPad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Touch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38500" y="2486532"/>
            <a:ext cx="1485900" cy="1962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33673" y="2481833"/>
            <a:ext cx="1495425" cy="1971675"/>
          </a:xfrm>
          <a:custGeom>
            <a:avLst/>
            <a:gdLst/>
            <a:ahLst/>
            <a:cxnLst/>
            <a:rect l="l" t="t" r="r" b="b"/>
            <a:pathLst>
              <a:path w="1495425" h="1971675">
                <a:moveTo>
                  <a:pt x="0" y="1971674"/>
                </a:moveTo>
                <a:lnTo>
                  <a:pt x="1495425" y="1971674"/>
                </a:lnTo>
                <a:lnTo>
                  <a:pt x="1495425" y="0"/>
                </a:lnTo>
                <a:lnTo>
                  <a:pt x="0" y="0"/>
                </a:lnTo>
                <a:lnTo>
                  <a:pt x="0" y="197167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43250" y="5717540"/>
            <a:ext cx="1676400" cy="1657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38423" y="5712714"/>
            <a:ext cx="1685925" cy="1666875"/>
          </a:xfrm>
          <a:custGeom>
            <a:avLst/>
            <a:gdLst/>
            <a:ahLst/>
            <a:cxnLst/>
            <a:rect l="l" t="t" r="r" b="b"/>
            <a:pathLst>
              <a:path w="1685925" h="1666875">
                <a:moveTo>
                  <a:pt x="0" y="1666875"/>
                </a:moveTo>
                <a:lnTo>
                  <a:pt x="1685925" y="1666875"/>
                </a:lnTo>
                <a:lnTo>
                  <a:pt x="1685925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3173095"/>
            <a:ext cx="5752465" cy="3341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6. Test the Touch</a:t>
            </a:r>
            <a:r>
              <a:rPr dirty="0" sz="1400" spc="-13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LED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Tester connect the Testbed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computer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IQ Robot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marL="184785" marR="224154" indent="-172720">
              <a:lnSpc>
                <a:spcPct val="109100"/>
              </a:lnSpc>
              <a:spcBef>
                <a:spcPts val="6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Touch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 green. Or, release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Touch LED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(NOT pressed)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red.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downloading and 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  video.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000">
              <a:latin typeface="Arial"/>
              <a:cs typeface="Arial"/>
            </a:endParaRPr>
          </a:p>
          <a:p>
            <a:pPr marL="12700" marR="54610">
              <a:lnSpc>
                <a:spcPct val="110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questions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document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 engineering  notebook: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situations might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 Touch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Touch LED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pressed in 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colors?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Touch LED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 values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(TRUE)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0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(FALSE)?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 what color it is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displaying?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3386" y="542787"/>
            <a:ext cx="2925069" cy="2195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89123" y="471551"/>
            <a:ext cx="3183890" cy="2388235"/>
          </a:xfrm>
          <a:custGeom>
            <a:avLst/>
            <a:gdLst/>
            <a:ahLst/>
            <a:cxnLst/>
            <a:rect l="l" t="t" r="r" b="b"/>
            <a:pathLst>
              <a:path w="3183890" h="2388235">
                <a:moveTo>
                  <a:pt x="0" y="2388235"/>
                </a:moveTo>
                <a:lnTo>
                  <a:pt x="3183890" y="2388235"/>
                </a:lnTo>
                <a:lnTo>
                  <a:pt x="3183890" y="0"/>
                </a:lnTo>
                <a:lnTo>
                  <a:pt x="0" y="0"/>
                </a:lnTo>
                <a:lnTo>
                  <a:pt x="0" y="238823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3450" y="1789837"/>
            <a:ext cx="35458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Discover new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hands-on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builds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and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programming opportunities to further  your understanding of a subject</a:t>
            </a:r>
            <a:r>
              <a:rPr dirty="0" sz="1600" spc="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matter.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7733" y="618236"/>
            <a:ext cx="5098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230" algn="l"/>
                <a:tab pos="1739900" algn="l"/>
                <a:tab pos="2307590" algn="l"/>
                <a:tab pos="3917950" algn="l"/>
              </a:tabLst>
            </a:pPr>
            <a:r>
              <a:rPr dirty="0" spc="55"/>
              <a:t>The</a:t>
            </a:r>
            <a:r>
              <a:rPr dirty="0" spc="55"/>
              <a:t>	</a:t>
            </a:r>
            <a:r>
              <a:rPr dirty="0" spc="60"/>
              <a:t>VE</a:t>
            </a:r>
            <a:r>
              <a:rPr dirty="0" spc="65"/>
              <a:t>X</a:t>
            </a:r>
            <a:r>
              <a:rPr dirty="0"/>
              <a:t>	</a:t>
            </a:r>
            <a:r>
              <a:rPr dirty="0" spc="20"/>
              <a:t>I</a:t>
            </a:r>
            <a:r>
              <a:rPr dirty="0" spc="75"/>
              <a:t>Q</a:t>
            </a:r>
            <a:r>
              <a:rPr dirty="0"/>
              <a:t>	</a:t>
            </a:r>
            <a:r>
              <a:rPr dirty="0" spc="40"/>
              <a:t>Distanc</a:t>
            </a:r>
            <a:r>
              <a:rPr dirty="0" spc="55"/>
              <a:t>e</a:t>
            </a:r>
            <a:r>
              <a:rPr dirty="0"/>
              <a:t>	</a:t>
            </a:r>
            <a:r>
              <a:rPr dirty="0" spc="75"/>
              <a:t>S</a:t>
            </a:r>
            <a:r>
              <a:rPr dirty="0" spc="55"/>
              <a:t>e</a:t>
            </a:r>
            <a:r>
              <a:rPr dirty="0" spc="40"/>
              <a:t>nsor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79296" y="1576069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7. Read about the Distance</a:t>
            </a:r>
            <a:r>
              <a:rPr dirty="0" sz="1400" spc="-12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1884019"/>
            <a:ext cx="5490845" cy="650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Sensor,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Knowledge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Base.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common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296" y="4994783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8. Program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with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the Distance</a:t>
            </a:r>
            <a:r>
              <a:rPr dirty="0" sz="1400" spc="-18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884" y="5342001"/>
            <a:ext cx="5269230" cy="515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open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Blocks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follow these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template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884" y="7359243"/>
            <a:ext cx="5744210" cy="8394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27813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Use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Projects and Templates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macOS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6"/>
              </a:rPr>
              <a:t>Windows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Chromebook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iPad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7500" y="2695448"/>
            <a:ext cx="2247900" cy="1952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52673" y="2690622"/>
            <a:ext cx="2257425" cy="1962150"/>
          </a:xfrm>
          <a:custGeom>
            <a:avLst/>
            <a:gdLst/>
            <a:ahLst/>
            <a:cxnLst/>
            <a:rect l="l" t="t" r="r" b="b"/>
            <a:pathLst>
              <a:path w="2257425" h="1962150">
                <a:moveTo>
                  <a:pt x="0" y="1962150"/>
                </a:moveTo>
                <a:lnTo>
                  <a:pt x="2257425" y="1962150"/>
                </a:lnTo>
                <a:lnTo>
                  <a:pt x="2257425" y="0"/>
                </a:lnTo>
                <a:lnTo>
                  <a:pt x="0" y="0"/>
                </a:lnTo>
                <a:lnTo>
                  <a:pt x="0" y="19621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46450" y="5966333"/>
            <a:ext cx="1270000" cy="1301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41623" y="5961634"/>
            <a:ext cx="1279525" cy="1311275"/>
          </a:xfrm>
          <a:custGeom>
            <a:avLst/>
            <a:gdLst/>
            <a:ahLst/>
            <a:cxnLst/>
            <a:rect l="l" t="t" r="r" b="b"/>
            <a:pathLst>
              <a:path w="1279525" h="1311275">
                <a:moveTo>
                  <a:pt x="0" y="1311275"/>
                </a:moveTo>
                <a:lnTo>
                  <a:pt x="1279525" y="1311275"/>
                </a:lnTo>
                <a:lnTo>
                  <a:pt x="1279525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328286"/>
            <a:ext cx="5752465" cy="3027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9. Test the Distance</a:t>
            </a:r>
            <a:r>
              <a:rPr dirty="0" sz="1400" spc="-14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Tester connect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computer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follow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IQ Robot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marL="184785" marR="405765" indent="-172720">
              <a:lnSpc>
                <a:spcPct val="108200"/>
              </a:lnSpc>
              <a:spcBef>
                <a:spcPts val="7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detects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not.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it does,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far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away 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91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downloading and 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  video.</a:t>
            </a:r>
            <a:endParaRPr sz="1100">
              <a:latin typeface="Arial"/>
              <a:cs typeface="Arial"/>
            </a:endParaRPr>
          </a:p>
          <a:p>
            <a:pPr marL="184785" marR="299720" indent="-172720">
              <a:lnSpc>
                <a:spcPct val="1100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observations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 behaved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reading,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questions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document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them in your engineering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scenario 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use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instead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might you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objects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distance?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7765" y="530559"/>
            <a:ext cx="2824078" cy="3329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89123" y="471423"/>
            <a:ext cx="3184525" cy="3543935"/>
          </a:xfrm>
          <a:custGeom>
            <a:avLst/>
            <a:gdLst/>
            <a:ahLst/>
            <a:cxnLst/>
            <a:rect l="l" t="t" r="r" b="b"/>
            <a:pathLst>
              <a:path w="3184525" h="3543935">
                <a:moveTo>
                  <a:pt x="0" y="3543808"/>
                </a:moveTo>
                <a:lnTo>
                  <a:pt x="3184525" y="3543808"/>
                </a:lnTo>
                <a:lnTo>
                  <a:pt x="3184525" y="0"/>
                </a:lnTo>
                <a:lnTo>
                  <a:pt x="0" y="0"/>
                </a:lnTo>
                <a:lnTo>
                  <a:pt x="0" y="3543808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4726" y="618236"/>
            <a:ext cx="4462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230" algn="l"/>
                <a:tab pos="1739900" algn="l"/>
                <a:tab pos="2307590" algn="l"/>
                <a:tab pos="3282950" algn="l"/>
              </a:tabLst>
            </a:pPr>
            <a:r>
              <a:rPr dirty="0" spc="55"/>
              <a:t>The	</a:t>
            </a:r>
            <a:r>
              <a:rPr dirty="0" spc="60"/>
              <a:t>VEX	</a:t>
            </a:r>
            <a:r>
              <a:rPr dirty="0" spc="45"/>
              <a:t>IQ	Gyro	Sensor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79296" y="1576069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  <a:tabLst>
                <a:tab pos="474980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10.	Read about the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Gyro</a:t>
            </a:r>
            <a:r>
              <a:rPr dirty="0" sz="1400" spc="1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1884019"/>
            <a:ext cx="5577840" cy="650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 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Knowledge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Base.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will cover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works and 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common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296" y="4898771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  <a:tabLst>
                <a:tab pos="474980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11.	Program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with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the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Gyro</a:t>
            </a:r>
            <a:r>
              <a:rPr dirty="0" sz="1400" spc="-4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884" y="5247513"/>
            <a:ext cx="5269230" cy="515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open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follow these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template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884" y="7263231"/>
            <a:ext cx="5503545" cy="840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37465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Use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Projects and Templates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900"/>
              </a:lnSpc>
              <a:spcBef>
                <a:spcPts val="6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macOS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6"/>
              </a:rPr>
              <a:t>Windows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Chromebook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iPad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05226" y="2695448"/>
            <a:ext cx="1552575" cy="1857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00400" y="2690622"/>
            <a:ext cx="1562100" cy="1866900"/>
          </a:xfrm>
          <a:custGeom>
            <a:avLst/>
            <a:gdLst/>
            <a:ahLst/>
            <a:cxnLst/>
            <a:rect l="l" t="t" r="r" b="b"/>
            <a:pathLst>
              <a:path w="1562100" h="1866900">
                <a:moveTo>
                  <a:pt x="0" y="1866900"/>
                </a:moveTo>
                <a:lnTo>
                  <a:pt x="1562100" y="1866900"/>
                </a:lnTo>
                <a:lnTo>
                  <a:pt x="1562100" y="0"/>
                </a:lnTo>
                <a:lnTo>
                  <a:pt x="0" y="0"/>
                </a:lnTo>
                <a:lnTo>
                  <a:pt x="0" y="18669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46450" y="5871083"/>
            <a:ext cx="1270000" cy="1301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41623" y="5866384"/>
            <a:ext cx="1279525" cy="1311275"/>
          </a:xfrm>
          <a:custGeom>
            <a:avLst/>
            <a:gdLst/>
            <a:ahLst/>
            <a:cxnLst/>
            <a:rect l="l" t="t" r="r" b="b"/>
            <a:pathLst>
              <a:path w="1279525" h="1311275">
                <a:moveTo>
                  <a:pt x="0" y="1311275"/>
                </a:moveTo>
                <a:lnTo>
                  <a:pt x="1279525" y="1311275"/>
                </a:lnTo>
                <a:lnTo>
                  <a:pt x="1279525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3976242"/>
            <a:ext cx="5752465" cy="4077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12.	Test the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Gyro</a:t>
            </a:r>
            <a:r>
              <a:rPr dirty="0" sz="1400" spc="1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Tester connect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computer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follow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IQ Robot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marL="184785" marR="143510" indent="-172720">
              <a:lnSpc>
                <a:spcPct val="108200"/>
              </a:lnSpc>
              <a:spcBef>
                <a:spcPts val="7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current 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Sensor's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heading is in degrees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rotates.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downloading and 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  video.</a:t>
            </a:r>
            <a:endParaRPr sz="1100">
              <a:latin typeface="Arial"/>
              <a:cs typeface="Arial"/>
            </a:endParaRPr>
          </a:p>
          <a:p>
            <a:pPr marL="184785" marR="302260" indent="-172720">
              <a:lnSpc>
                <a:spcPct val="110500"/>
              </a:lnSpc>
              <a:spcBef>
                <a:spcPts val="6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observations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 behaved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reading,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questions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document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them in your engineering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Courier New"/>
                <a:cs typeface="Courier New"/>
              </a:rPr>
              <a:t>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causes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increase?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causes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decrease?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 report values greater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360?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including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on a robot be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helpful?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 measure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 than 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axis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a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time?</a:t>
            </a:r>
            <a:endParaRPr sz="1100">
              <a:latin typeface="Arial"/>
              <a:cs typeface="Arial"/>
            </a:endParaRPr>
          </a:p>
          <a:p>
            <a:pPr lvl="2" marL="469265" indent="-114935">
              <a:lnSpc>
                <a:spcPct val="100000"/>
              </a:lnSpc>
              <a:spcBef>
                <a:spcPts val="770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up-and-down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left-and-right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time?</a:t>
            </a:r>
            <a:endParaRPr sz="1100">
              <a:latin typeface="Arial"/>
              <a:cs typeface="Arial"/>
            </a:endParaRPr>
          </a:p>
          <a:p>
            <a:pPr lvl="2" marL="469265" indent="-114935">
              <a:lnSpc>
                <a:spcPct val="100000"/>
              </a:lnSpc>
              <a:spcBef>
                <a:spcPts val="765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about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 is positioned differently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4710" y="572793"/>
            <a:ext cx="2231702" cy="2928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6623" y="471423"/>
            <a:ext cx="2549525" cy="3190875"/>
          </a:xfrm>
          <a:custGeom>
            <a:avLst/>
            <a:gdLst/>
            <a:ahLst/>
            <a:cxnLst/>
            <a:rect l="l" t="t" r="r" b="b"/>
            <a:pathLst>
              <a:path w="2549525" h="3190875">
                <a:moveTo>
                  <a:pt x="0" y="3190875"/>
                </a:moveTo>
                <a:lnTo>
                  <a:pt x="2549525" y="3190875"/>
                </a:lnTo>
                <a:lnTo>
                  <a:pt x="2549525" y="0"/>
                </a:lnTo>
                <a:lnTo>
                  <a:pt x="0" y="0"/>
                </a:lnTo>
                <a:lnTo>
                  <a:pt x="0" y="31908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3577" y="618236"/>
            <a:ext cx="45459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230" algn="l"/>
                <a:tab pos="1739900" algn="l"/>
                <a:tab pos="2307590" algn="l"/>
                <a:tab pos="3365500" algn="l"/>
              </a:tabLst>
            </a:pPr>
            <a:r>
              <a:rPr dirty="0" spc="55"/>
              <a:t>The	</a:t>
            </a:r>
            <a:r>
              <a:rPr dirty="0" spc="60"/>
              <a:t>VEX	</a:t>
            </a:r>
            <a:r>
              <a:rPr dirty="0" spc="45"/>
              <a:t>IQ	Color	Sensor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79296" y="1576069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  <a:tabLst>
                <a:tab pos="474980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13.	Read about the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Color</a:t>
            </a:r>
            <a:r>
              <a:rPr dirty="0" sz="1400" spc="2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1884019"/>
            <a:ext cx="5630545" cy="650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Sensor,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Color 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Knowledge Base.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article will cover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296" y="3987419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  <a:tabLst>
                <a:tab pos="474980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14.	Program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with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the Color</a:t>
            </a:r>
            <a:r>
              <a:rPr dirty="0" sz="1400" spc="-4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884" y="4335907"/>
            <a:ext cx="5269230" cy="515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open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follow these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template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884" y="6349974"/>
            <a:ext cx="5533390" cy="842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67310" indent="-172720">
              <a:lnSpc>
                <a:spcPct val="1091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Use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Projects and Templates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macOS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6"/>
              </a:rPr>
              <a:t>Windows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Chromebook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iPad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4100" y="2695448"/>
            <a:ext cx="774700" cy="946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89273" y="2690622"/>
            <a:ext cx="784225" cy="955675"/>
          </a:xfrm>
          <a:custGeom>
            <a:avLst/>
            <a:gdLst/>
            <a:ahLst/>
            <a:cxnLst/>
            <a:rect l="l" t="t" r="r" b="b"/>
            <a:pathLst>
              <a:path w="784225" h="955675">
                <a:moveTo>
                  <a:pt x="0" y="955675"/>
                </a:moveTo>
                <a:lnTo>
                  <a:pt x="784225" y="955675"/>
                </a:lnTo>
                <a:lnTo>
                  <a:pt x="784225" y="0"/>
                </a:lnTo>
                <a:lnTo>
                  <a:pt x="0" y="0"/>
                </a:lnTo>
                <a:lnTo>
                  <a:pt x="0" y="9556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46450" y="4959858"/>
            <a:ext cx="1270000" cy="1301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41623" y="4955159"/>
            <a:ext cx="1279525" cy="1311275"/>
          </a:xfrm>
          <a:custGeom>
            <a:avLst/>
            <a:gdLst/>
            <a:ahLst/>
            <a:cxnLst/>
            <a:rect l="l" t="t" r="r" b="b"/>
            <a:pathLst>
              <a:path w="1279525" h="1311275">
                <a:moveTo>
                  <a:pt x="0" y="1311275"/>
                </a:moveTo>
                <a:lnTo>
                  <a:pt x="1279525" y="1311275"/>
                </a:lnTo>
                <a:lnTo>
                  <a:pt x="1279525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826634"/>
            <a:ext cx="5752465" cy="439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15.	Test the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Color</a:t>
            </a:r>
            <a:r>
              <a:rPr dirty="0" sz="1400" spc="1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Tester connect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computer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follow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IQ Robot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marL="184785" marR="365760" indent="-172720">
              <a:lnSpc>
                <a:spcPct val="109100"/>
              </a:lnSpc>
              <a:spcBef>
                <a:spcPts val="6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near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is, what color that near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object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downloading and 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  video.</a:t>
            </a:r>
            <a:endParaRPr sz="1100">
              <a:latin typeface="Arial"/>
              <a:cs typeface="Arial"/>
            </a:endParaRPr>
          </a:p>
          <a:p>
            <a:pPr marL="184785" marR="300990" indent="-172720">
              <a:lnSpc>
                <a:spcPct val="1105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observations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 behaved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reading,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questions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document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them in your engineering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00">
              <a:latin typeface="Arial"/>
              <a:cs typeface="Arial"/>
            </a:endParaRPr>
          </a:p>
          <a:p>
            <a:pPr lvl="1" marL="354965" marR="166370" indent="-160020">
              <a:lnSpc>
                <a:spcPct val="11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Sensor report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far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range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Or, 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report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detected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(TRUE)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0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(FALSE)?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colors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Sensor report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Brain?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69265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16.	Program the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Color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to Detect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Brightness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IQ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template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5833" y="570245"/>
            <a:ext cx="2840789" cy="3806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89123" y="471551"/>
            <a:ext cx="3184525" cy="4041140"/>
          </a:xfrm>
          <a:custGeom>
            <a:avLst/>
            <a:gdLst/>
            <a:ahLst/>
            <a:cxnLst/>
            <a:rect l="l" t="t" r="r" b="b"/>
            <a:pathLst>
              <a:path w="3184525" h="4041140">
                <a:moveTo>
                  <a:pt x="0" y="4040886"/>
                </a:moveTo>
                <a:lnTo>
                  <a:pt x="3184525" y="4040886"/>
                </a:lnTo>
                <a:lnTo>
                  <a:pt x="3184525" y="0"/>
                </a:lnTo>
                <a:lnTo>
                  <a:pt x="0" y="0"/>
                </a:lnTo>
                <a:lnTo>
                  <a:pt x="0" y="4040886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865730"/>
            <a:ext cx="5471160" cy="842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91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Use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Projects and Templates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marR="313055" indent="-172720">
              <a:lnSpc>
                <a:spcPct val="1100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macOS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Windows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Chromebook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iPad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296" y="5436996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  <a:tabLst>
                <a:tab pos="474980" algn="l"/>
              </a:tabLst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17.	Test the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Color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Sensor's Ability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to Track a</a:t>
            </a:r>
            <a:r>
              <a:rPr dirty="0" sz="1400" spc="1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7C7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785484"/>
            <a:ext cx="5752465" cy="2846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computer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follow 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IQ Robot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dark/black line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otherwise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clear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white/light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surface.</a:t>
            </a:r>
            <a:endParaRPr sz="1100">
              <a:latin typeface="Arial"/>
              <a:cs typeface="Arial"/>
            </a:endParaRPr>
          </a:p>
          <a:p>
            <a:pPr marL="184785" marR="225425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Position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forth across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surface a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few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times.</a:t>
            </a:r>
            <a:endParaRPr sz="1100">
              <a:latin typeface="Arial"/>
              <a:cs typeface="Arial"/>
            </a:endParaRPr>
          </a:p>
          <a:p>
            <a:pPr marL="184785" marR="240665" indent="-172720">
              <a:lnSpc>
                <a:spcPct val="1091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7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Sensor detects darkness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line)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brightness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(off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line).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downloading and 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8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  video.</a:t>
            </a:r>
            <a:endParaRPr sz="1100">
              <a:latin typeface="Arial"/>
              <a:cs typeface="Arial"/>
            </a:endParaRPr>
          </a:p>
          <a:p>
            <a:pPr marL="184785" marR="364490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 project running,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face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Sensor downward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line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surface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slowly move it back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forth.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Watch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Brain's screen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printed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reports.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6450" y="476250"/>
            <a:ext cx="1270000" cy="1301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41623" y="471423"/>
            <a:ext cx="1279525" cy="1311275"/>
          </a:xfrm>
          <a:custGeom>
            <a:avLst/>
            <a:gdLst/>
            <a:ahLst/>
            <a:cxnLst/>
            <a:rect l="l" t="t" r="r" b="b"/>
            <a:pathLst>
              <a:path w="1279525" h="1311275">
                <a:moveTo>
                  <a:pt x="0" y="1311275"/>
                </a:moveTo>
                <a:lnTo>
                  <a:pt x="1279525" y="1311275"/>
                </a:lnTo>
                <a:lnTo>
                  <a:pt x="1279525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11450" y="2893567"/>
            <a:ext cx="2540000" cy="2197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06623" y="2888869"/>
            <a:ext cx="2549525" cy="2206625"/>
          </a:xfrm>
          <a:custGeom>
            <a:avLst/>
            <a:gdLst/>
            <a:ahLst/>
            <a:cxnLst/>
            <a:rect l="l" t="t" r="r" b="b"/>
            <a:pathLst>
              <a:path w="2549525" h="2206625">
                <a:moveTo>
                  <a:pt x="0" y="2206625"/>
                </a:moveTo>
                <a:lnTo>
                  <a:pt x="2549525" y="2206625"/>
                </a:lnTo>
                <a:lnTo>
                  <a:pt x="2549525" y="0"/>
                </a:lnTo>
                <a:lnTo>
                  <a:pt x="0" y="0"/>
                </a:lnTo>
                <a:lnTo>
                  <a:pt x="0" y="22066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26821"/>
            <a:ext cx="5740400" cy="1362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785" marR="111760" indent="-172720">
              <a:lnSpc>
                <a:spcPct val="110500"/>
              </a:lnSpc>
              <a:spcBef>
                <a:spcPts val="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observations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 behaved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reading,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questions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 the 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document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your  engineering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scenario might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and/or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follow a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line?</a:t>
            </a:r>
            <a:endParaRPr sz="1100">
              <a:latin typeface="Arial"/>
              <a:cs typeface="Arial"/>
            </a:endParaRPr>
          </a:p>
          <a:p>
            <a:pPr lvl="1" marL="354965" marR="5080" indent="-170815">
              <a:lnSpc>
                <a:spcPct val="110000"/>
              </a:lnSpc>
              <a:spcBef>
                <a:spcPts val="60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 above, 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prints "Off the line," what does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mean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terms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 that it is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494" y="1789837"/>
            <a:ext cx="360426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Become a 21st century problem solver 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by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applying the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core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skills and concepts 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learned 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other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 problems.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811530" algn="l"/>
                <a:tab pos="1934210" algn="l"/>
                <a:tab pos="2418080" algn="l"/>
                <a:tab pos="2800985" algn="l"/>
              </a:tabLst>
            </a:pPr>
            <a:r>
              <a:rPr dirty="0" spc="55"/>
              <a:t>The	</a:t>
            </a:r>
            <a:r>
              <a:rPr dirty="0" spc="50"/>
              <a:t>Value	</a:t>
            </a:r>
            <a:r>
              <a:rPr dirty="0" spc="35"/>
              <a:t>of	</a:t>
            </a:r>
            <a:r>
              <a:rPr dirty="0" spc="50"/>
              <a:t>a	Testbed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0610" y="3107563"/>
            <a:ext cx="17329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Electronics inspected at a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testbed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3622675"/>
            <a:ext cx="5712460" cy="269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Testing...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One, Two,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Three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3600"/>
              </a:lnSpc>
              <a:spcBef>
                <a:spcPts val="101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a tool used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repeatable testing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ideas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technology.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Testbeds  may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comprised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software, hardware,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both.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Testbeds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used in many different professional fields,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take on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forms.</a:t>
            </a:r>
            <a:endParaRPr sz="1100">
              <a:latin typeface="Arial"/>
              <a:cs typeface="Arial"/>
            </a:endParaRPr>
          </a:p>
          <a:p>
            <a:pPr marL="184785" marR="144780" indent="-172720">
              <a:lnSpc>
                <a:spcPct val="1100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electronics companies,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testbeds 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used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inspect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behavior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new 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faulty  circuits.</a:t>
            </a:r>
            <a:endParaRPr sz="1100">
              <a:latin typeface="Arial"/>
              <a:cs typeface="Arial"/>
            </a:endParaRPr>
          </a:p>
          <a:p>
            <a:pPr marL="184785" marR="61594" indent="-172720">
              <a:lnSpc>
                <a:spcPct val="108200"/>
              </a:lnSpc>
              <a:spcBef>
                <a:spcPts val="7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automotive industry, "development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mules" are 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performance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reliability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a new car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component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standard testbed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vehicle.</a:t>
            </a:r>
            <a:endParaRPr sz="1100">
              <a:latin typeface="Arial"/>
              <a:cs typeface="Arial"/>
            </a:endParaRPr>
          </a:p>
          <a:p>
            <a:pPr algn="just" marL="184785" marR="20066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Engine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manufacturers 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machines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called "environmental test chambers"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engines perform over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long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periods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time, under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intense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environmental  factors.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5639" y="1670450"/>
            <a:ext cx="2011621" cy="134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09823" y="1665732"/>
            <a:ext cx="2143125" cy="1350645"/>
          </a:xfrm>
          <a:custGeom>
            <a:avLst/>
            <a:gdLst/>
            <a:ahLst/>
            <a:cxnLst/>
            <a:rect l="l" t="t" r="r" b="b"/>
            <a:pathLst>
              <a:path w="2143125" h="1350645">
                <a:moveTo>
                  <a:pt x="0" y="1350645"/>
                </a:moveTo>
                <a:lnTo>
                  <a:pt x="2143125" y="1350645"/>
                </a:lnTo>
                <a:lnTo>
                  <a:pt x="2143125" y="0"/>
                </a:lnTo>
                <a:lnTo>
                  <a:pt x="0" y="0"/>
                </a:lnTo>
                <a:lnTo>
                  <a:pt x="0" y="135064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1365"/>
              </a:spcBef>
              <a:tabLst>
                <a:tab pos="942340" algn="l"/>
                <a:tab pos="2904490" algn="l"/>
                <a:tab pos="3879215" algn="l"/>
                <a:tab pos="4364990" algn="l"/>
                <a:tab pos="5053330" algn="l"/>
              </a:tabLst>
            </a:pPr>
            <a:r>
              <a:rPr dirty="0" spc="55"/>
              <a:t>The	Completed	</a:t>
            </a:r>
            <a:r>
              <a:rPr dirty="0" spc="45"/>
              <a:t>Look	of	</a:t>
            </a:r>
            <a:r>
              <a:rPr dirty="0" spc="40"/>
              <a:t>the	</a:t>
            </a:r>
            <a:r>
              <a:rPr dirty="0" spc="45"/>
              <a:t>Build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8310" y="5840348"/>
            <a:ext cx="439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Testbed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360032"/>
            <a:ext cx="44900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Testbed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used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investigating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7096" y="1678744"/>
            <a:ext cx="5694140" cy="3982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665732"/>
            <a:ext cx="5770245" cy="4083050"/>
          </a:xfrm>
          <a:custGeom>
            <a:avLst/>
            <a:gdLst/>
            <a:ahLst/>
            <a:cxnLst/>
            <a:rect l="l" t="t" r="r" b="b"/>
            <a:pathLst>
              <a:path w="5770245" h="4083050">
                <a:moveTo>
                  <a:pt x="0" y="4083049"/>
                </a:moveTo>
                <a:lnTo>
                  <a:pt x="5770118" y="4083049"/>
                </a:lnTo>
                <a:lnTo>
                  <a:pt x="5770118" y="0"/>
                </a:lnTo>
                <a:lnTo>
                  <a:pt x="0" y="0"/>
                </a:lnTo>
                <a:lnTo>
                  <a:pt x="0" y="408304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400"/>
                </a:lnTo>
                <a:lnTo>
                  <a:pt x="7764779" y="10058400"/>
                </a:lnTo>
                <a:lnTo>
                  <a:pt x="7764779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39570" y="443636"/>
            <a:ext cx="467677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71525" marR="5080" indent="-759460">
              <a:lnSpc>
                <a:spcPct val="140400"/>
              </a:lnSpc>
              <a:spcBef>
                <a:spcPts val="100"/>
              </a:spcBef>
              <a:tabLst>
                <a:tab pos="2341245" algn="l"/>
                <a:tab pos="2917825" algn="l"/>
                <a:tab pos="3870325" algn="l"/>
                <a:tab pos="4458970" algn="l"/>
              </a:tabLst>
            </a:pPr>
            <a:r>
              <a:rPr dirty="0" spc="35"/>
              <a:t>Incorp</a:t>
            </a:r>
            <a:r>
              <a:rPr dirty="0" spc="55"/>
              <a:t>o</a:t>
            </a:r>
            <a:r>
              <a:rPr dirty="0" spc="40"/>
              <a:t>rating</a:t>
            </a:r>
            <a:r>
              <a:rPr dirty="0"/>
              <a:t>	</a:t>
            </a:r>
            <a:r>
              <a:rPr dirty="0" spc="75"/>
              <a:t>S</a:t>
            </a:r>
            <a:r>
              <a:rPr dirty="0" spc="45"/>
              <a:t>en</a:t>
            </a:r>
            <a:r>
              <a:rPr dirty="0" spc="50"/>
              <a:t>s</a:t>
            </a:r>
            <a:r>
              <a:rPr dirty="0" spc="35"/>
              <a:t>or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45"/>
              <a:t>o</a:t>
            </a:r>
            <a:r>
              <a:rPr dirty="0" spc="50"/>
              <a:t>n</a:t>
            </a:r>
            <a:r>
              <a:rPr dirty="0"/>
              <a:t>	</a:t>
            </a:r>
            <a:r>
              <a:rPr dirty="0" spc="35"/>
              <a:t>a  </a:t>
            </a:r>
            <a:r>
              <a:rPr dirty="0" spc="45"/>
              <a:t>Competition	</a:t>
            </a:r>
            <a:r>
              <a:rPr dirty="0" spc="50"/>
              <a:t>Robot</a:t>
            </a:r>
          </a:p>
        </p:txBody>
      </p:sp>
      <p:sp>
        <p:nvSpPr>
          <p:cNvPr id="8" name="object 8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20922" y="3704971"/>
            <a:ext cx="1315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VEX IQ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competition</a:t>
            </a:r>
            <a:r>
              <a:rPr dirty="0" sz="900" spc="-5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884" y="4220083"/>
            <a:ext cx="5695950" cy="488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"Eyes and Ears"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of the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 Robot</a:t>
            </a:r>
            <a:endParaRPr sz="1800">
              <a:latin typeface="Arial"/>
              <a:cs typeface="Arial"/>
            </a:endParaRPr>
          </a:p>
          <a:p>
            <a:pPr marL="12700" marR="13970">
              <a:lnSpc>
                <a:spcPct val="1245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more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introduced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wonders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robotic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technology.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year,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exciting engineering challenge is presented 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participants.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object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score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set period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challenging aspects 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create a robotic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complete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 efficient way possible, earning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  points. Teams must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and rely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sensors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achieve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goal. Robotic sensors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estimate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condition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environment. Just like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human senses,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robotic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 send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electronic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messages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brain, which them enables appropriate behavior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needed by the robot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solve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competition:</a:t>
            </a:r>
            <a:endParaRPr sz="1100">
              <a:latin typeface="Arial"/>
              <a:cs typeface="Arial"/>
            </a:endParaRPr>
          </a:p>
          <a:p>
            <a:pPr marL="184785" marR="21590" indent="-172720">
              <a:lnSpc>
                <a:spcPct val="1104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 Switch senses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currently pressed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released,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provides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Bumper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 comes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contact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surface such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perimeter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wall,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  piece.</a:t>
            </a:r>
            <a:endParaRPr sz="1100">
              <a:latin typeface="Arial"/>
              <a:cs typeface="Arial"/>
            </a:endParaRPr>
          </a:p>
          <a:p>
            <a:pPr marL="184785" marR="60960" indent="-172720">
              <a:lnSpc>
                <a:spcPct val="108200"/>
              </a:lnSpc>
              <a:spcBef>
                <a:spcPts val="6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near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useful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sort differently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pass 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500"/>
              </a:lnSpc>
              <a:spcBef>
                <a:spcPts val="6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Sensor uses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 principles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sonar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devices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measure sound. For  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drive toward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surface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until  it is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distance, without touching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can be used to make 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knock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over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pieces.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4657" y="2300533"/>
            <a:ext cx="2133584" cy="127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09823" y="2263013"/>
            <a:ext cx="2143125" cy="1350645"/>
          </a:xfrm>
          <a:custGeom>
            <a:avLst/>
            <a:gdLst/>
            <a:ahLst/>
            <a:cxnLst/>
            <a:rect l="l" t="t" r="r" b="b"/>
            <a:pathLst>
              <a:path w="2143125" h="1350645">
                <a:moveTo>
                  <a:pt x="0" y="1350644"/>
                </a:moveTo>
                <a:lnTo>
                  <a:pt x="2143125" y="1350644"/>
                </a:lnTo>
                <a:lnTo>
                  <a:pt x="2143125" y="0"/>
                </a:lnTo>
                <a:lnTo>
                  <a:pt x="0" y="0"/>
                </a:lnTo>
                <a:lnTo>
                  <a:pt x="0" y="1350644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7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29869"/>
            <a:ext cx="5718810" cy="1210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has turned.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useful 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 turns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slippery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uneven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surfaces.</a:t>
            </a:r>
            <a:endParaRPr sz="1100">
              <a:latin typeface="Arial"/>
              <a:cs typeface="Arial"/>
            </a:endParaRPr>
          </a:p>
          <a:p>
            <a:pPr marL="184785" marR="337820" indent="-172720">
              <a:lnSpc>
                <a:spcPct val="1103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Touch LED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your 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when 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touched by a finger,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colors. For example team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members can see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different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autonomous 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LED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unique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each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826" y="1789837"/>
            <a:ext cx="362648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Is there a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more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efficient way 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come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 the same conclusion? Take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what you’ve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learned 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try to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improve</a:t>
            </a:r>
            <a:r>
              <a:rPr dirty="0" sz="1600" spc="-3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811530" algn="l"/>
                <a:tab pos="2033270" algn="l"/>
                <a:tab pos="2416175" algn="l"/>
              </a:tabLst>
            </a:pPr>
            <a:r>
              <a:rPr dirty="0" spc="55"/>
              <a:t>The	</a:t>
            </a:r>
            <a:r>
              <a:rPr dirty="0" spc="50"/>
              <a:t>Sense	</a:t>
            </a:r>
            <a:r>
              <a:rPr dirty="0" spc="25"/>
              <a:t>It	</a:t>
            </a:r>
            <a:r>
              <a:rPr dirty="0" spc="45"/>
              <a:t>Challenge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3702" y="5881496"/>
            <a:ext cx="2548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Testbed build with hand over the Distance</a:t>
            </a:r>
            <a:r>
              <a:rPr dirty="0" sz="900" spc="4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396609"/>
            <a:ext cx="5658485" cy="253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Sense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It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Sense 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tests your ability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Sensors 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Testbed build. The brain will display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sensor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 port. It's  your challenge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activate,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earn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continue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earn more points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two-minute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time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limit. Every student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game, earn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score,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team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winning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compete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the challenge you'll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need: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Challenge example project from VEXcode IQ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1670430"/>
            <a:ext cx="576072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665732"/>
            <a:ext cx="5770245" cy="4124325"/>
          </a:xfrm>
          <a:custGeom>
            <a:avLst/>
            <a:gdLst/>
            <a:ahLst/>
            <a:cxnLst/>
            <a:rect l="l" t="t" r="r" b="b"/>
            <a:pathLst>
              <a:path w="5770245" h="4124325">
                <a:moveTo>
                  <a:pt x="0" y="4124324"/>
                </a:moveTo>
                <a:lnTo>
                  <a:pt x="5770245" y="4124324"/>
                </a:lnTo>
                <a:lnTo>
                  <a:pt x="5770245" y="0"/>
                </a:lnTo>
                <a:lnTo>
                  <a:pt x="0" y="0"/>
                </a:lnTo>
                <a:lnTo>
                  <a:pt x="0" y="4124324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2451861"/>
            <a:ext cx="23583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Pencils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paper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scores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2784093"/>
            <a:ext cx="1066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</a:t>
            </a:r>
            <a:r>
              <a:rPr dirty="0" sz="1800" spc="-7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Rules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3219424"/>
            <a:ext cx="5718175" cy="227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452120" indent="-172720">
              <a:lnSpc>
                <a:spcPct val="11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competes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Testbed at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must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Sense 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her/himself.</a:t>
            </a:r>
            <a:endParaRPr sz="1100">
              <a:latin typeface="Arial"/>
              <a:cs typeface="Arial"/>
            </a:endParaRPr>
          </a:p>
          <a:p>
            <a:pPr marL="184785" marR="184150" indent="-172720">
              <a:lnSpc>
                <a:spcPct val="109100"/>
              </a:lnSpc>
              <a:spcBef>
                <a:spcPts val="6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must be connected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correct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ports in order 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Sense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 Challenge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properly.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total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minutes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activate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correct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response earns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track your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score.</a:t>
            </a:r>
            <a:endParaRPr sz="1100">
              <a:latin typeface="Arial"/>
              <a:cs typeface="Arial"/>
            </a:endParaRPr>
          </a:p>
          <a:p>
            <a:pPr marL="184785" marR="187960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player's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final score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witnessed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adult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another team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recorded.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fun!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5634609"/>
            <a:ext cx="1193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6085713"/>
            <a:ext cx="5748020" cy="3098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Sense 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example project is downloaded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Testbed.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members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play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in.</a:t>
            </a:r>
            <a:endParaRPr sz="1100">
              <a:latin typeface="Arial"/>
              <a:cs typeface="Arial"/>
            </a:endParaRPr>
          </a:p>
          <a:p>
            <a:pPr marL="184785" marR="343535" indent="-172720">
              <a:lnSpc>
                <a:spcPct val="1091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stands 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Testbed, looks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upright brain,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runs the  Sense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Challenge.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start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you'll receive your first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instruction.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player continues until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ends 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two-minute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time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limit.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 ends, the player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witness look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her/his score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writes down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Final Score.</a:t>
            </a:r>
            <a:endParaRPr sz="1100">
              <a:latin typeface="Arial"/>
              <a:cs typeface="Arial"/>
            </a:endParaRPr>
          </a:p>
          <a:p>
            <a:pPr marL="184785" marR="125095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 player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Sense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Challenge until everyone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had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Final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scores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 Score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winning team is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declared!</a:t>
            </a:r>
            <a:endParaRPr sz="1100">
              <a:latin typeface="Arial"/>
              <a:cs typeface="Arial"/>
            </a:endParaRPr>
          </a:p>
          <a:p>
            <a:pPr marL="12700" marR="111125">
              <a:lnSpc>
                <a:spcPct val="124500"/>
              </a:lnSpc>
              <a:spcBef>
                <a:spcPts val="102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images 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screen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look like. 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name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project, you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instruction.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first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below shows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Motor connected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1.  Below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see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Score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Time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remaining.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values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update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8950" y="476250"/>
            <a:ext cx="1905000" cy="194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24123" y="471423"/>
            <a:ext cx="1914525" cy="1958975"/>
          </a:xfrm>
          <a:custGeom>
            <a:avLst/>
            <a:gdLst/>
            <a:ahLst/>
            <a:cxnLst/>
            <a:rect l="l" t="t" r="r" b="b"/>
            <a:pathLst>
              <a:path w="1914525" h="1958975">
                <a:moveTo>
                  <a:pt x="0" y="1958975"/>
                </a:moveTo>
                <a:lnTo>
                  <a:pt x="1914525" y="1958975"/>
                </a:lnTo>
                <a:lnTo>
                  <a:pt x="1914525" y="0"/>
                </a:lnTo>
                <a:lnTo>
                  <a:pt x="0" y="0"/>
                </a:lnTo>
                <a:lnTo>
                  <a:pt x="0" y="19589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33832"/>
            <a:ext cx="5368290" cy="919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correctly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respond.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3600"/>
              </a:lnSpc>
              <a:spcBef>
                <a:spcPts val="1075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Here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is a table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showing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brain's screen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to respond to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of the ten  possible</a:t>
            </a:r>
            <a:r>
              <a:rPr dirty="0" sz="1100" spc="-1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instructions: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4432" y="1495297"/>
          <a:ext cx="5913120" cy="71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8110"/>
                <a:gridCol w="701039"/>
              </a:tblGrid>
              <a:tr h="70561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Screen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88900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You 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240"/>
                        </a:lnSpc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2690" y="511556"/>
            <a:ext cx="539750" cy="99758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 Motor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  ed to  Port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4432" y="457200"/>
            <a:ext cx="9525" cy="78105"/>
          </a:xfrm>
          <a:custGeom>
            <a:avLst/>
            <a:gdLst/>
            <a:ahLst/>
            <a:cxnLst/>
            <a:rect l="l" t="t" r="r" b="b"/>
            <a:pathLst>
              <a:path w="9525" h="78104">
                <a:moveTo>
                  <a:pt x="0" y="77724"/>
                </a:moveTo>
                <a:lnTo>
                  <a:pt x="9143" y="77724"/>
                </a:lnTo>
                <a:lnTo>
                  <a:pt x="9143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4432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3" y="9144"/>
                </a:lnTo>
                <a:lnTo>
                  <a:pt x="9143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3576" y="461772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2223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31382" y="461772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2327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82690" y="3672966"/>
            <a:ext cx="515620" cy="115697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104775">
              <a:lnSpc>
                <a:spcPct val="95800"/>
              </a:lnSpc>
              <a:spcBef>
                <a:spcPts val="16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Press  the 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  <a:spcBef>
                <a:spcPts val="4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ed to  Port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3576" y="3623183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31382" y="3623183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9004" y="534923"/>
            <a:ext cx="0" cy="6234430"/>
          </a:xfrm>
          <a:custGeom>
            <a:avLst/>
            <a:gdLst/>
            <a:ahLst/>
            <a:cxnLst/>
            <a:rect l="l" t="t" r="r" b="b"/>
            <a:pathLst>
              <a:path w="0" h="6234430">
                <a:moveTo>
                  <a:pt x="0" y="0"/>
                </a:moveTo>
                <a:lnTo>
                  <a:pt x="0" y="62340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4432" y="6768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4432" y="6768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3576" y="6773545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26809" y="466344"/>
            <a:ext cx="0" cy="6303010"/>
          </a:xfrm>
          <a:custGeom>
            <a:avLst/>
            <a:gdLst/>
            <a:ahLst/>
            <a:cxnLst/>
            <a:rect l="l" t="t" r="r" b="b"/>
            <a:pathLst>
              <a:path w="0" h="6303009">
                <a:moveTo>
                  <a:pt x="0" y="0"/>
                </a:moveTo>
                <a:lnTo>
                  <a:pt x="0" y="630262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22238" y="6768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31382" y="6773545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27850" y="457200"/>
            <a:ext cx="0" cy="6311900"/>
          </a:xfrm>
          <a:custGeom>
            <a:avLst/>
            <a:gdLst/>
            <a:ahLst/>
            <a:cxnLst/>
            <a:rect l="l" t="t" r="r" b="b"/>
            <a:pathLst>
              <a:path w="0" h="6311900">
                <a:moveTo>
                  <a:pt x="0" y="0"/>
                </a:moveTo>
                <a:lnTo>
                  <a:pt x="0" y="631177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23278" y="6768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23278" y="6768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16330" y="630555"/>
            <a:ext cx="5168646" cy="289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11567" y="3525773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11567" y="625729"/>
            <a:ext cx="5173980" cy="2900045"/>
          </a:xfrm>
          <a:custGeom>
            <a:avLst/>
            <a:gdLst/>
            <a:ahLst/>
            <a:cxnLst/>
            <a:rect l="l" t="t" r="r" b="b"/>
            <a:pathLst>
              <a:path w="5173980" h="2900045">
                <a:moveTo>
                  <a:pt x="5173408" y="0"/>
                </a:moveTo>
                <a:lnTo>
                  <a:pt x="0" y="0"/>
                </a:lnTo>
                <a:lnTo>
                  <a:pt x="0" y="290004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16330" y="3790950"/>
            <a:ext cx="5168646" cy="2879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11567" y="6675755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11567" y="3786251"/>
            <a:ext cx="5173980" cy="2889885"/>
          </a:xfrm>
          <a:custGeom>
            <a:avLst/>
            <a:gdLst/>
            <a:ahLst/>
            <a:cxnLst/>
            <a:rect l="l" t="t" r="r" b="b"/>
            <a:pathLst>
              <a:path w="5173980" h="2889884">
                <a:moveTo>
                  <a:pt x="5173408" y="0"/>
                </a:moveTo>
                <a:lnTo>
                  <a:pt x="0" y="0"/>
                </a:lnTo>
                <a:lnTo>
                  <a:pt x="0" y="2889504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82690" y="511556"/>
            <a:ext cx="586105" cy="6756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</a:t>
            </a:r>
            <a:r>
              <a:rPr dirty="0" sz="1100" spc="-8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4432" y="457200"/>
            <a:ext cx="9525" cy="78105"/>
          </a:xfrm>
          <a:custGeom>
            <a:avLst/>
            <a:gdLst/>
            <a:ahLst/>
            <a:cxnLst/>
            <a:rect l="l" t="t" r="r" b="b"/>
            <a:pathLst>
              <a:path w="9525" h="78104">
                <a:moveTo>
                  <a:pt x="0" y="77724"/>
                </a:moveTo>
                <a:lnTo>
                  <a:pt x="9143" y="77724"/>
                </a:lnTo>
                <a:lnTo>
                  <a:pt x="9143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4432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3" y="9144"/>
                </a:lnTo>
                <a:lnTo>
                  <a:pt x="9143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3576" y="461772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2223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31382" y="461772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2327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282690" y="3672966"/>
            <a:ext cx="585470" cy="8369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Press  the  Bumper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 Port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5.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3576" y="3623183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31382" y="3623183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9004" y="534923"/>
            <a:ext cx="0" cy="6245225"/>
          </a:xfrm>
          <a:custGeom>
            <a:avLst/>
            <a:gdLst/>
            <a:ahLst/>
            <a:cxnLst/>
            <a:rect l="l" t="t" r="r" b="b"/>
            <a:pathLst>
              <a:path w="0" h="6245225">
                <a:moveTo>
                  <a:pt x="0" y="0"/>
                </a:moveTo>
                <a:lnTo>
                  <a:pt x="0" y="624471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4432" y="67796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4432" y="67796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33576" y="6784213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26809" y="466344"/>
            <a:ext cx="0" cy="6313805"/>
          </a:xfrm>
          <a:custGeom>
            <a:avLst/>
            <a:gdLst/>
            <a:ahLst/>
            <a:cxnLst/>
            <a:rect l="l" t="t" r="r" b="b"/>
            <a:pathLst>
              <a:path w="0" h="6313805">
                <a:moveTo>
                  <a:pt x="0" y="0"/>
                </a:moveTo>
                <a:lnTo>
                  <a:pt x="0" y="63132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22238" y="67796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31382" y="6784213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27850" y="457200"/>
            <a:ext cx="0" cy="6322695"/>
          </a:xfrm>
          <a:custGeom>
            <a:avLst/>
            <a:gdLst/>
            <a:ahLst/>
            <a:cxnLst/>
            <a:rect l="l" t="t" r="r" b="b"/>
            <a:pathLst>
              <a:path w="0" h="6322695">
                <a:moveTo>
                  <a:pt x="0" y="0"/>
                </a:moveTo>
                <a:lnTo>
                  <a:pt x="0" y="632244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23278" y="67796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23278" y="67796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16330" y="630555"/>
            <a:ext cx="5168646" cy="289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11567" y="3525773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11567" y="625729"/>
            <a:ext cx="5173980" cy="2900045"/>
          </a:xfrm>
          <a:custGeom>
            <a:avLst/>
            <a:gdLst/>
            <a:ahLst/>
            <a:cxnLst/>
            <a:rect l="l" t="t" r="r" b="b"/>
            <a:pathLst>
              <a:path w="5173980" h="2900045">
                <a:moveTo>
                  <a:pt x="5173408" y="0"/>
                </a:moveTo>
                <a:lnTo>
                  <a:pt x="0" y="0"/>
                </a:lnTo>
                <a:lnTo>
                  <a:pt x="0" y="290004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16330" y="3790950"/>
            <a:ext cx="5168646" cy="289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11567" y="6686168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11567" y="3786123"/>
            <a:ext cx="5173980" cy="2900045"/>
          </a:xfrm>
          <a:custGeom>
            <a:avLst/>
            <a:gdLst/>
            <a:ahLst/>
            <a:cxnLst/>
            <a:rect l="l" t="t" r="r" b="b"/>
            <a:pathLst>
              <a:path w="5173980" h="2900045">
                <a:moveTo>
                  <a:pt x="5173408" y="0"/>
                </a:moveTo>
                <a:lnTo>
                  <a:pt x="0" y="0"/>
                </a:lnTo>
                <a:lnTo>
                  <a:pt x="0" y="290004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2690" y="511556"/>
            <a:ext cx="539750" cy="6756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 Motor 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6.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4432" y="457200"/>
            <a:ext cx="9525" cy="78105"/>
          </a:xfrm>
          <a:custGeom>
            <a:avLst/>
            <a:gdLst/>
            <a:ahLst/>
            <a:cxnLst/>
            <a:rect l="l" t="t" r="r" b="b"/>
            <a:pathLst>
              <a:path w="9525" h="78104">
                <a:moveTo>
                  <a:pt x="0" y="77724"/>
                </a:moveTo>
                <a:lnTo>
                  <a:pt x="9143" y="77724"/>
                </a:lnTo>
                <a:lnTo>
                  <a:pt x="9143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4432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3" y="9144"/>
                </a:lnTo>
                <a:lnTo>
                  <a:pt x="9143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3576" y="461772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2223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31382" y="461772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2327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82690" y="3672966"/>
            <a:ext cx="586105" cy="14789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 hand  closely 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front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</a:t>
            </a:r>
            <a:r>
              <a:rPr dirty="0" sz="1100" spc="-8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7.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3576" y="3623183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31382" y="3623183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9004" y="534923"/>
            <a:ext cx="0" cy="6250940"/>
          </a:xfrm>
          <a:custGeom>
            <a:avLst/>
            <a:gdLst/>
            <a:ahLst/>
            <a:cxnLst/>
            <a:rect l="l" t="t" r="r" b="b"/>
            <a:pathLst>
              <a:path w="0" h="6250940">
                <a:moveTo>
                  <a:pt x="0" y="0"/>
                </a:moveTo>
                <a:lnTo>
                  <a:pt x="0" y="625081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3576" y="6781165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26809" y="466344"/>
            <a:ext cx="0" cy="6319520"/>
          </a:xfrm>
          <a:custGeom>
            <a:avLst/>
            <a:gdLst/>
            <a:ahLst/>
            <a:cxnLst/>
            <a:rect l="l" t="t" r="r" b="b"/>
            <a:pathLst>
              <a:path w="0" h="6319520">
                <a:moveTo>
                  <a:pt x="0" y="0"/>
                </a:moveTo>
                <a:lnTo>
                  <a:pt x="0" y="631939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31382" y="6781165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27850" y="457200"/>
            <a:ext cx="0" cy="6329045"/>
          </a:xfrm>
          <a:custGeom>
            <a:avLst/>
            <a:gdLst/>
            <a:ahLst/>
            <a:cxnLst/>
            <a:rect l="l" t="t" r="r" b="b"/>
            <a:pathLst>
              <a:path w="0" h="6329045">
                <a:moveTo>
                  <a:pt x="0" y="0"/>
                </a:moveTo>
                <a:lnTo>
                  <a:pt x="0" y="63285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6330" y="630555"/>
            <a:ext cx="5168646" cy="289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11567" y="3525773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11567" y="625729"/>
            <a:ext cx="5173980" cy="2900045"/>
          </a:xfrm>
          <a:custGeom>
            <a:avLst/>
            <a:gdLst/>
            <a:ahLst/>
            <a:cxnLst/>
            <a:rect l="l" t="t" r="r" b="b"/>
            <a:pathLst>
              <a:path w="5173980" h="2900045">
                <a:moveTo>
                  <a:pt x="5173408" y="0"/>
                </a:moveTo>
                <a:lnTo>
                  <a:pt x="0" y="0"/>
                </a:lnTo>
                <a:lnTo>
                  <a:pt x="0" y="290004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16330" y="3790950"/>
            <a:ext cx="5168646" cy="2887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11567" y="6682993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11567" y="3786251"/>
            <a:ext cx="5173980" cy="2896870"/>
          </a:xfrm>
          <a:custGeom>
            <a:avLst/>
            <a:gdLst/>
            <a:ahLst/>
            <a:cxnLst/>
            <a:rect l="l" t="t" r="r" b="b"/>
            <a:pathLst>
              <a:path w="5173980" h="2896870">
                <a:moveTo>
                  <a:pt x="5173408" y="0"/>
                </a:moveTo>
                <a:lnTo>
                  <a:pt x="0" y="0"/>
                </a:lnTo>
                <a:lnTo>
                  <a:pt x="0" y="2896743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82690" y="511556"/>
            <a:ext cx="585470" cy="8375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Press  the  Bumper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 Port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8.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4432" y="457200"/>
            <a:ext cx="9525" cy="78105"/>
          </a:xfrm>
          <a:custGeom>
            <a:avLst/>
            <a:gdLst/>
            <a:ahLst/>
            <a:cxnLst/>
            <a:rect l="l" t="t" r="r" b="b"/>
            <a:pathLst>
              <a:path w="9525" h="78104">
                <a:moveTo>
                  <a:pt x="0" y="77724"/>
                </a:moveTo>
                <a:lnTo>
                  <a:pt x="9143" y="77724"/>
                </a:lnTo>
                <a:lnTo>
                  <a:pt x="9143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4432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3" y="9144"/>
                </a:lnTo>
                <a:lnTo>
                  <a:pt x="9143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3576" y="461772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2223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31382" y="461772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2327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282690" y="3669919"/>
            <a:ext cx="444500" cy="8369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Press  the  Touch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r>
              <a:rPr dirty="0" sz="1100" spc="-8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9.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3576" y="3620134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31382" y="3620134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9004" y="534923"/>
            <a:ext cx="0" cy="6247765"/>
          </a:xfrm>
          <a:custGeom>
            <a:avLst/>
            <a:gdLst/>
            <a:ahLst/>
            <a:cxnLst/>
            <a:rect l="l" t="t" r="r" b="b"/>
            <a:pathLst>
              <a:path w="0" h="6247765">
                <a:moveTo>
                  <a:pt x="0" y="0"/>
                </a:moveTo>
                <a:lnTo>
                  <a:pt x="0" y="624776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33576" y="6778116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26809" y="466344"/>
            <a:ext cx="0" cy="6316345"/>
          </a:xfrm>
          <a:custGeom>
            <a:avLst/>
            <a:gdLst/>
            <a:ahLst/>
            <a:cxnLst/>
            <a:rect l="l" t="t" r="r" b="b"/>
            <a:pathLst>
              <a:path w="0" h="6316345">
                <a:moveTo>
                  <a:pt x="0" y="0"/>
                </a:moveTo>
                <a:lnTo>
                  <a:pt x="0" y="63163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31382" y="6778116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27850" y="457200"/>
            <a:ext cx="0" cy="6325870"/>
          </a:xfrm>
          <a:custGeom>
            <a:avLst/>
            <a:gdLst/>
            <a:ahLst/>
            <a:cxnLst/>
            <a:rect l="l" t="t" r="r" b="b"/>
            <a:pathLst>
              <a:path w="0" h="6325870">
                <a:moveTo>
                  <a:pt x="0" y="0"/>
                </a:moveTo>
                <a:lnTo>
                  <a:pt x="0" y="632548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16330" y="630555"/>
            <a:ext cx="5168646" cy="2887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11567" y="3522598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11567" y="625855"/>
            <a:ext cx="5173980" cy="2896870"/>
          </a:xfrm>
          <a:custGeom>
            <a:avLst/>
            <a:gdLst/>
            <a:ahLst/>
            <a:cxnLst/>
            <a:rect l="l" t="t" r="r" b="b"/>
            <a:pathLst>
              <a:path w="5173980" h="2896870">
                <a:moveTo>
                  <a:pt x="5173408" y="0"/>
                </a:moveTo>
                <a:lnTo>
                  <a:pt x="0" y="0"/>
                </a:lnTo>
                <a:lnTo>
                  <a:pt x="0" y="2896743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16330" y="3787775"/>
            <a:ext cx="5168646" cy="2887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11567" y="6679818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11567" y="3783076"/>
            <a:ext cx="5173980" cy="2896870"/>
          </a:xfrm>
          <a:custGeom>
            <a:avLst/>
            <a:gdLst/>
            <a:ahLst/>
            <a:cxnLst/>
            <a:rect l="l" t="t" r="r" b="b"/>
            <a:pathLst>
              <a:path w="5173980" h="2896870">
                <a:moveTo>
                  <a:pt x="5173408" y="0"/>
                </a:moveTo>
                <a:lnTo>
                  <a:pt x="0" y="0"/>
                </a:lnTo>
                <a:lnTo>
                  <a:pt x="0" y="2896743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823" y="618236"/>
            <a:ext cx="29095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0919" algn="l"/>
              </a:tabLst>
            </a:pPr>
            <a:r>
              <a:rPr dirty="0" spc="45"/>
              <a:t>Build	</a:t>
            </a:r>
            <a:r>
              <a:rPr dirty="0" spc="35"/>
              <a:t>Instructions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2250" y="167043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7423" y="166573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62250" y="4279900"/>
            <a:ext cx="2438400" cy="195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57423" y="427520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62250" y="6889381"/>
            <a:ext cx="243840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57423" y="6884619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2690" y="511556"/>
            <a:ext cx="539750" cy="6756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 Motor 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4432" y="457200"/>
            <a:ext cx="9525" cy="78105"/>
          </a:xfrm>
          <a:custGeom>
            <a:avLst/>
            <a:gdLst/>
            <a:ahLst/>
            <a:cxnLst/>
            <a:rect l="l" t="t" r="r" b="b"/>
            <a:pathLst>
              <a:path w="9525" h="78104">
                <a:moveTo>
                  <a:pt x="0" y="77724"/>
                </a:moveTo>
                <a:lnTo>
                  <a:pt x="9143" y="77724"/>
                </a:lnTo>
                <a:lnTo>
                  <a:pt x="9143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4432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3" y="9144"/>
                </a:lnTo>
                <a:lnTo>
                  <a:pt x="9143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3576" y="461772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2223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31382" y="461772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23278" y="4572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82690" y="3669919"/>
            <a:ext cx="539750" cy="6756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6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 Motor 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3576" y="3620134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31382" y="3620134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9004" y="534923"/>
            <a:ext cx="0" cy="6398895"/>
          </a:xfrm>
          <a:custGeom>
            <a:avLst/>
            <a:gdLst/>
            <a:ahLst/>
            <a:cxnLst/>
            <a:rect l="l" t="t" r="r" b="b"/>
            <a:pathLst>
              <a:path w="0" h="6398895">
                <a:moveTo>
                  <a:pt x="0" y="0"/>
                </a:moveTo>
                <a:lnTo>
                  <a:pt x="0" y="639864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4432" y="6933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4432" y="6933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3576" y="6938136"/>
            <a:ext cx="5188585" cy="0"/>
          </a:xfrm>
          <a:custGeom>
            <a:avLst/>
            <a:gdLst/>
            <a:ahLst/>
            <a:cxnLst/>
            <a:rect l="l" t="t" r="r" b="b"/>
            <a:pathLst>
              <a:path w="5188585" h="0">
                <a:moveTo>
                  <a:pt x="0" y="0"/>
                </a:moveTo>
                <a:lnTo>
                  <a:pt x="518858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26809" y="466344"/>
            <a:ext cx="0" cy="6467475"/>
          </a:xfrm>
          <a:custGeom>
            <a:avLst/>
            <a:gdLst/>
            <a:ahLst/>
            <a:cxnLst/>
            <a:rect l="l" t="t" r="r" b="b"/>
            <a:pathLst>
              <a:path w="0" h="6467475">
                <a:moveTo>
                  <a:pt x="0" y="0"/>
                </a:moveTo>
                <a:lnTo>
                  <a:pt x="0" y="646722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22238" y="6933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31382" y="6938136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27850" y="457200"/>
            <a:ext cx="0" cy="6476365"/>
          </a:xfrm>
          <a:custGeom>
            <a:avLst/>
            <a:gdLst/>
            <a:ahLst/>
            <a:cxnLst/>
            <a:rect l="l" t="t" r="r" b="b"/>
            <a:pathLst>
              <a:path w="0" h="6476365">
                <a:moveTo>
                  <a:pt x="0" y="0"/>
                </a:moveTo>
                <a:lnTo>
                  <a:pt x="0" y="647636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23278" y="6933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23278" y="6933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4" y="9143"/>
                </a:lnTo>
                <a:lnTo>
                  <a:pt x="9144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16330" y="630555"/>
            <a:ext cx="5168646" cy="2887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11567" y="3522598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11567" y="625855"/>
            <a:ext cx="5173980" cy="2896870"/>
          </a:xfrm>
          <a:custGeom>
            <a:avLst/>
            <a:gdLst/>
            <a:ahLst/>
            <a:cxnLst/>
            <a:rect l="l" t="t" r="r" b="b"/>
            <a:pathLst>
              <a:path w="5173980" h="2896870">
                <a:moveTo>
                  <a:pt x="5173408" y="0"/>
                </a:moveTo>
                <a:lnTo>
                  <a:pt x="0" y="0"/>
                </a:lnTo>
                <a:lnTo>
                  <a:pt x="0" y="2896743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16330" y="3948429"/>
            <a:ext cx="5168646" cy="2887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11567" y="6840473"/>
            <a:ext cx="5173980" cy="0"/>
          </a:xfrm>
          <a:custGeom>
            <a:avLst/>
            <a:gdLst/>
            <a:ahLst/>
            <a:cxnLst/>
            <a:rect l="l" t="t" r="r" b="b"/>
            <a:pathLst>
              <a:path w="5173980" h="0">
                <a:moveTo>
                  <a:pt x="0" y="0"/>
                </a:moveTo>
                <a:lnTo>
                  <a:pt x="517340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11567" y="3943730"/>
            <a:ext cx="5173980" cy="2896870"/>
          </a:xfrm>
          <a:custGeom>
            <a:avLst/>
            <a:gdLst/>
            <a:ahLst/>
            <a:cxnLst/>
            <a:rect l="l" t="t" r="r" b="b"/>
            <a:pathLst>
              <a:path w="5173980" h="2896870">
                <a:moveTo>
                  <a:pt x="5173408" y="0"/>
                </a:moveTo>
                <a:lnTo>
                  <a:pt x="0" y="0"/>
                </a:lnTo>
                <a:lnTo>
                  <a:pt x="0" y="2896743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95829" y="1789837"/>
            <a:ext cx="3561079" cy="142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Understand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the core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concepts 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how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apply them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different</a:t>
            </a:r>
            <a:r>
              <a:rPr dirty="0" sz="1600" spc="-1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situations.</a:t>
            </a:r>
            <a:endParaRPr sz="1600">
              <a:latin typeface="Arial"/>
              <a:cs typeface="Arial"/>
            </a:endParaRPr>
          </a:p>
          <a:p>
            <a:pPr algn="ctr" marL="30480" marR="22225">
              <a:lnSpc>
                <a:spcPct val="143800"/>
              </a:lnSpc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This review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process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will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fuel motivation  to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1605" y="562358"/>
            <a:ext cx="1214642" cy="89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0546" y="618236"/>
            <a:ext cx="12338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0"/>
              <a:t>Review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4884" y="2017522"/>
            <a:ext cx="5754370" cy="710310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0665" marR="166370" indent="-228600">
              <a:lnSpc>
                <a:spcPts val="1300"/>
              </a:lnSpc>
              <a:spcBef>
                <a:spcPts val="160"/>
              </a:spcBef>
              <a:buAutoNum type="arabicPeriod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You </a:t>
            </a:r>
            <a:r>
              <a:rPr dirty="0" sz="1100" spc="-5" b="1">
                <a:latin typeface="Lucida Sans"/>
                <a:cs typeface="Lucida Sans"/>
              </a:rPr>
              <a:t>want </a:t>
            </a:r>
            <a:r>
              <a:rPr dirty="0" sz="1100" b="1">
                <a:latin typeface="Lucida Sans"/>
                <a:cs typeface="Lucida Sans"/>
              </a:rPr>
              <a:t>a </a:t>
            </a:r>
            <a:r>
              <a:rPr dirty="0" sz="1100" spc="-10" b="1">
                <a:latin typeface="Lucida Sans"/>
                <a:cs typeface="Lucida Sans"/>
              </a:rPr>
              <a:t>robot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b="1">
                <a:latin typeface="Lucida Sans"/>
                <a:cs typeface="Lucida Sans"/>
              </a:rPr>
              <a:t>make accurate turns, </a:t>
            </a:r>
            <a:r>
              <a:rPr dirty="0" sz="1100" spc="-5" b="1">
                <a:latin typeface="Lucida Sans"/>
                <a:cs typeface="Lucida Sans"/>
              </a:rPr>
              <a:t>which sensor </a:t>
            </a:r>
            <a:r>
              <a:rPr dirty="0" sz="1100" b="1">
                <a:latin typeface="Lucida Sans"/>
                <a:cs typeface="Lucida Sans"/>
              </a:rPr>
              <a:t>would be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b="1">
                <a:latin typeface="Lucida Sans"/>
                <a:cs typeface="Lucida Sans"/>
              </a:rPr>
              <a:t>BEST  </a:t>
            </a:r>
            <a:r>
              <a:rPr dirty="0" sz="1100" spc="-5" b="1">
                <a:latin typeface="Lucida Sans"/>
                <a:cs typeface="Lucida Sans"/>
              </a:rPr>
              <a:t>choice </a:t>
            </a:r>
            <a:r>
              <a:rPr dirty="0" sz="1100" spc="5" b="1">
                <a:latin typeface="Lucida Sans"/>
                <a:cs typeface="Lucida Sans"/>
              </a:rPr>
              <a:t>to</a:t>
            </a:r>
            <a:r>
              <a:rPr dirty="0" sz="1100" spc="-30" b="1">
                <a:latin typeface="Lucida Sans"/>
                <a:cs typeface="Lucida Sans"/>
              </a:rPr>
              <a:t> </a:t>
            </a:r>
            <a:r>
              <a:rPr dirty="0" sz="1100" spc="-10" b="1">
                <a:latin typeface="Lucida Sans"/>
                <a:cs typeface="Lucida Sans"/>
              </a:rPr>
              <a:t>use?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7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  <a:buAutoNum type="arabicPeriod"/>
              <a:tabLst>
                <a:tab pos="241300" algn="l"/>
              </a:tabLst>
            </a:pPr>
            <a:r>
              <a:rPr dirty="0" sz="1100" spc="-5" b="1">
                <a:latin typeface="Lucida Sans"/>
                <a:cs typeface="Lucida Sans"/>
              </a:rPr>
              <a:t>Billy </a:t>
            </a:r>
            <a:r>
              <a:rPr dirty="0" sz="1100" b="1">
                <a:latin typeface="Lucida Sans"/>
                <a:cs typeface="Lucida Sans"/>
              </a:rPr>
              <a:t>wants </a:t>
            </a:r>
            <a:r>
              <a:rPr dirty="0" sz="1100" spc="-5" b="1">
                <a:latin typeface="Lucida Sans"/>
                <a:cs typeface="Lucida Sans"/>
              </a:rPr>
              <a:t>his robot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display </a:t>
            </a:r>
            <a:r>
              <a:rPr dirty="0" sz="1100" b="1">
                <a:latin typeface="Lucida Sans"/>
                <a:cs typeface="Lucida Sans"/>
              </a:rPr>
              <a:t>a </a:t>
            </a:r>
            <a:r>
              <a:rPr dirty="0" sz="1100" spc="-5" b="1">
                <a:latin typeface="Lucida Sans"/>
                <a:cs typeface="Lucida Sans"/>
              </a:rPr>
              <a:t>green light when his </a:t>
            </a:r>
            <a:r>
              <a:rPr dirty="0" sz="1100" b="1">
                <a:latin typeface="Lucida Sans"/>
                <a:cs typeface="Lucida Sans"/>
              </a:rPr>
              <a:t>robot </a:t>
            </a:r>
            <a:r>
              <a:rPr dirty="0" sz="1100" spc="-5" b="1">
                <a:latin typeface="Lucida Sans"/>
                <a:cs typeface="Lucida Sans"/>
              </a:rPr>
              <a:t>begins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move.  Which sensor </a:t>
            </a:r>
            <a:r>
              <a:rPr dirty="0" sz="1100" b="1">
                <a:latin typeface="Lucida Sans"/>
                <a:cs typeface="Lucida Sans"/>
              </a:rPr>
              <a:t>would be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b="1">
                <a:latin typeface="Lucida Sans"/>
                <a:cs typeface="Lucida Sans"/>
              </a:rPr>
              <a:t>BEST </a:t>
            </a:r>
            <a:r>
              <a:rPr dirty="0" sz="1100" spc="-5" b="1">
                <a:latin typeface="Lucida Sans"/>
                <a:cs typeface="Lucida Sans"/>
              </a:rPr>
              <a:t>choice </a:t>
            </a:r>
            <a:r>
              <a:rPr dirty="0" sz="1100" spc="5" b="1">
                <a:latin typeface="Lucida Sans"/>
                <a:cs typeface="Lucida Sans"/>
              </a:rPr>
              <a:t>to</a:t>
            </a:r>
            <a:r>
              <a:rPr dirty="0" sz="1100" spc="-85" b="1">
                <a:latin typeface="Lucida Sans"/>
                <a:cs typeface="Lucida Sans"/>
              </a:rPr>
              <a:t> </a:t>
            </a:r>
            <a:r>
              <a:rPr dirty="0" sz="1100" spc="-10" b="1">
                <a:latin typeface="Lucida Sans"/>
                <a:cs typeface="Lucida Sans"/>
              </a:rPr>
              <a:t>use?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Sensor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240665" marR="340995" indent="-228600">
              <a:lnSpc>
                <a:spcPts val="1300"/>
              </a:lnSpc>
              <a:buAutoNum type="arabicPeriod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You </a:t>
            </a:r>
            <a:r>
              <a:rPr dirty="0" sz="1100" spc="-5" b="1">
                <a:latin typeface="Lucida Sans"/>
                <a:cs typeface="Lucida Sans"/>
              </a:rPr>
              <a:t>want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design </a:t>
            </a:r>
            <a:r>
              <a:rPr dirty="0" sz="1100" b="1">
                <a:latin typeface="Lucida Sans"/>
                <a:cs typeface="Lucida Sans"/>
              </a:rPr>
              <a:t>a </a:t>
            </a:r>
            <a:r>
              <a:rPr dirty="0" sz="1100" spc="-5" b="1">
                <a:latin typeface="Lucida Sans"/>
                <a:cs typeface="Lucida Sans"/>
              </a:rPr>
              <a:t>robot </a:t>
            </a:r>
            <a:r>
              <a:rPr dirty="0" sz="1100" b="1">
                <a:latin typeface="Lucida Sans"/>
                <a:cs typeface="Lucida Sans"/>
              </a:rPr>
              <a:t>that </a:t>
            </a:r>
            <a:r>
              <a:rPr dirty="0" sz="1100" spc="-5" b="1">
                <a:latin typeface="Lucida Sans"/>
                <a:cs typeface="Lucida Sans"/>
              </a:rPr>
              <a:t>will stop moving </a:t>
            </a:r>
            <a:r>
              <a:rPr dirty="0" sz="1100" b="1">
                <a:latin typeface="Lucida Sans"/>
                <a:cs typeface="Lucida Sans"/>
              </a:rPr>
              <a:t>once </a:t>
            </a:r>
            <a:r>
              <a:rPr dirty="0" sz="1100" spc="-10" b="1">
                <a:latin typeface="Lucida Sans"/>
                <a:cs typeface="Lucida Sans"/>
              </a:rPr>
              <a:t>it </a:t>
            </a:r>
            <a:r>
              <a:rPr dirty="0" sz="1100" spc="-5" b="1">
                <a:latin typeface="Lucida Sans"/>
                <a:cs typeface="Lucida Sans"/>
              </a:rPr>
              <a:t>touches </a:t>
            </a:r>
            <a:r>
              <a:rPr dirty="0" sz="1100" b="1">
                <a:latin typeface="Lucida Sans"/>
                <a:cs typeface="Lucida Sans"/>
              </a:rPr>
              <a:t>a wall.  </a:t>
            </a:r>
            <a:r>
              <a:rPr dirty="0" sz="1100" spc="-5" b="1">
                <a:latin typeface="Lucida Sans"/>
                <a:cs typeface="Lucida Sans"/>
              </a:rPr>
              <a:t>Which sensor </a:t>
            </a:r>
            <a:r>
              <a:rPr dirty="0" sz="1100" b="1">
                <a:latin typeface="Lucida Sans"/>
                <a:cs typeface="Lucida Sans"/>
              </a:rPr>
              <a:t>would be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b="1">
                <a:latin typeface="Lucida Sans"/>
                <a:cs typeface="Lucida Sans"/>
              </a:rPr>
              <a:t>BEST </a:t>
            </a:r>
            <a:r>
              <a:rPr dirty="0" sz="1100" spc="-5" b="1">
                <a:latin typeface="Lucida Sans"/>
                <a:cs typeface="Lucida Sans"/>
              </a:rPr>
              <a:t>choice </a:t>
            </a:r>
            <a:r>
              <a:rPr dirty="0" sz="1100" spc="5" b="1">
                <a:latin typeface="Lucida Sans"/>
                <a:cs typeface="Lucida Sans"/>
              </a:rPr>
              <a:t>to</a:t>
            </a:r>
            <a:r>
              <a:rPr dirty="0" sz="1100" spc="-90" b="1">
                <a:latin typeface="Lucida Sans"/>
                <a:cs typeface="Lucida Sans"/>
              </a:rPr>
              <a:t> </a:t>
            </a:r>
            <a:r>
              <a:rPr dirty="0" sz="1100" spc="-10" b="1">
                <a:latin typeface="Lucida Sans"/>
                <a:cs typeface="Lucida Sans"/>
              </a:rPr>
              <a:t>use?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0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7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240665" marR="24765" indent="-228600">
              <a:lnSpc>
                <a:spcPts val="1300"/>
              </a:lnSpc>
              <a:buAutoNum type="arabicPeriod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You are </a:t>
            </a:r>
            <a:r>
              <a:rPr dirty="0" sz="1100" spc="-5" b="1">
                <a:latin typeface="Lucida Sans"/>
                <a:cs typeface="Lucida Sans"/>
              </a:rPr>
              <a:t>designing </a:t>
            </a:r>
            <a:r>
              <a:rPr dirty="0" sz="1100" b="1">
                <a:latin typeface="Lucida Sans"/>
                <a:cs typeface="Lucida Sans"/>
              </a:rPr>
              <a:t>a </a:t>
            </a:r>
            <a:r>
              <a:rPr dirty="0" sz="1100" spc="-5" b="1">
                <a:latin typeface="Lucida Sans"/>
                <a:cs typeface="Lucida Sans"/>
              </a:rPr>
              <a:t>robot that will drive in </a:t>
            </a:r>
            <a:r>
              <a:rPr dirty="0" sz="1100" b="1">
                <a:latin typeface="Lucida Sans"/>
                <a:cs typeface="Lucida Sans"/>
              </a:rPr>
              <a:t>a </a:t>
            </a:r>
            <a:r>
              <a:rPr dirty="0" sz="1100" spc="-5" b="1">
                <a:latin typeface="Lucida Sans"/>
                <a:cs typeface="Lucida Sans"/>
              </a:rPr>
              <a:t>square </a:t>
            </a:r>
            <a:r>
              <a:rPr dirty="0" sz="1100" b="1">
                <a:latin typeface="Lucida Sans"/>
                <a:cs typeface="Lucida Sans"/>
              </a:rPr>
              <a:t>by </a:t>
            </a:r>
            <a:r>
              <a:rPr dirty="0" sz="1100" spc="-5" b="1">
                <a:latin typeface="Lucida Sans"/>
                <a:cs typeface="Lucida Sans"/>
              </a:rPr>
              <a:t>following </a:t>
            </a:r>
            <a:r>
              <a:rPr dirty="0" sz="1100" b="1">
                <a:latin typeface="Lucida Sans"/>
                <a:cs typeface="Lucida Sans"/>
              </a:rPr>
              <a:t>a </a:t>
            </a:r>
            <a:r>
              <a:rPr dirty="0" sz="1100" spc="-5" b="1">
                <a:latin typeface="Lucida Sans"/>
                <a:cs typeface="Lucida Sans"/>
              </a:rPr>
              <a:t>solid  </a:t>
            </a:r>
            <a:r>
              <a:rPr dirty="0" sz="1100" b="1">
                <a:latin typeface="Lucida Sans"/>
                <a:cs typeface="Lucida Sans"/>
              </a:rPr>
              <a:t>black </a:t>
            </a:r>
            <a:r>
              <a:rPr dirty="0" sz="1100" spc="-5" b="1">
                <a:latin typeface="Lucida Sans"/>
                <a:cs typeface="Lucida Sans"/>
              </a:rPr>
              <a:t>line </a:t>
            </a:r>
            <a:r>
              <a:rPr dirty="0" sz="1100" b="1">
                <a:latin typeface="Lucida Sans"/>
                <a:cs typeface="Lucida Sans"/>
              </a:rPr>
              <a:t>on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b="1">
                <a:latin typeface="Lucida Sans"/>
                <a:cs typeface="Lucida Sans"/>
              </a:rPr>
              <a:t>floor made </a:t>
            </a:r>
            <a:r>
              <a:rPr dirty="0" sz="1100" spc="5" b="1">
                <a:latin typeface="Lucida Sans"/>
                <a:cs typeface="Lucida Sans"/>
              </a:rPr>
              <a:t>from </a:t>
            </a:r>
            <a:r>
              <a:rPr dirty="0" sz="1100" spc="-5" b="1">
                <a:latin typeface="Lucida Sans"/>
                <a:cs typeface="Lucida Sans"/>
              </a:rPr>
              <a:t>electrical </a:t>
            </a:r>
            <a:r>
              <a:rPr dirty="0" sz="1100" b="1">
                <a:latin typeface="Lucida Sans"/>
                <a:cs typeface="Lucida Sans"/>
              </a:rPr>
              <a:t>tape. </a:t>
            </a:r>
            <a:r>
              <a:rPr dirty="0" sz="1100" spc="-5" b="1">
                <a:latin typeface="Lucida Sans"/>
                <a:cs typeface="Lucida Sans"/>
              </a:rPr>
              <a:t>Which sensor </a:t>
            </a:r>
            <a:r>
              <a:rPr dirty="0" sz="1100" b="1">
                <a:latin typeface="Lucida Sans"/>
                <a:cs typeface="Lucida Sans"/>
              </a:rPr>
              <a:t>would be </a:t>
            </a:r>
            <a:r>
              <a:rPr dirty="0" sz="1100" spc="5" b="1">
                <a:latin typeface="Lucida Sans"/>
                <a:cs typeface="Lucida Sans"/>
              </a:rPr>
              <a:t>the  </a:t>
            </a:r>
            <a:r>
              <a:rPr dirty="0" sz="1100" spc="-5" b="1">
                <a:latin typeface="Lucida Sans"/>
                <a:cs typeface="Lucida Sans"/>
              </a:rPr>
              <a:t>BEST choice </a:t>
            </a:r>
            <a:r>
              <a:rPr dirty="0" sz="1100" spc="5" b="1">
                <a:latin typeface="Lucida Sans"/>
                <a:cs typeface="Lucida Sans"/>
              </a:rPr>
              <a:t>to</a:t>
            </a:r>
            <a:r>
              <a:rPr dirty="0" sz="1100" spc="-25" b="1">
                <a:latin typeface="Lucida Sans"/>
                <a:cs typeface="Lucida Sans"/>
              </a:rPr>
              <a:t> </a:t>
            </a:r>
            <a:r>
              <a:rPr dirty="0" sz="1100" spc="-10" b="1">
                <a:latin typeface="Lucida Sans"/>
                <a:cs typeface="Lucida Sans"/>
              </a:rPr>
              <a:t>use?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2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822451"/>
            <a:ext cx="5560695" cy="14681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0665" marR="5080" indent="-228600">
              <a:lnSpc>
                <a:spcPts val="1300"/>
              </a:lnSpc>
              <a:spcBef>
                <a:spcPts val="160"/>
              </a:spcBef>
              <a:buAutoNum type="arabicPeriod" startAt="5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Your </a:t>
            </a:r>
            <a:r>
              <a:rPr dirty="0" sz="1100" spc="-5" b="1">
                <a:latin typeface="Lucida Sans"/>
                <a:cs typeface="Lucida Sans"/>
              </a:rPr>
              <a:t>friend’s robot follows </a:t>
            </a:r>
            <a:r>
              <a:rPr dirty="0" sz="1100" b="1">
                <a:latin typeface="Lucida Sans"/>
                <a:cs typeface="Lucida Sans"/>
              </a:rPr>
              <a:t>your </a:t>
            </a:r>
            <a:r>
              <a:rPr dirty="0" sz="1100" spc="-5" b="1">
                <a:latin typeface="Lucida Sans"/>
                <a:cs typeface="Lucida Sans"/>
              </a:rPr>
              <a:t>robot around but maintains </a:t>
            </a:r>
            <a:r>
              <a:rPr dirty="0" sz="1100" b="1">
                <a:latin typeface="Lucida Sans"/>
                <a:cs typeface="Lucida Sans"/>
              </a:rPr>
              <a:t>a distance </a:t>
            </a:r>
            <a:r>
              <a:rPr dirty="0" sz="1100" spc="-5" b="1">
                <a:latin typeface="Lucida Sans"/>
                <a:cs typeface="Lucida Sans"/>
              </a:rPr>
              <a:t>of  </a:t>
            </a:r>
            <a:r>
              <a:rPr dirty="0" sz="1100" b="1">
                <a:latin typeface="Lucida Sans"/>
                <a:cs typeface="Lucida Sans"/>
              </a:rPr>
              <a:t>50mm. </a:t>
            </a:r>
            <a:r>
              <a:rPr dirty="0" sz="1100" spc="-10" b="1">
                <a:latin typeface="Lucida Sans"/>
                <a:cs typeface="Lucida Sans"/>
              </a:rPr>
              <a:t>Which </a:t>
            </a:r>
            <a:r>
              <a:rPr dirty="0" sz="1100" spc="-5" b="1">
                <a:latin typeface="Lucida Sans"/>
                <a:cs typeface="Lucida Sans"/>
              </a:rPr>
              <a:t>sensor </a:t>
            </a:r>
            <a:r>
              <a:rPr dirty="0" sz="1100" b="1">
                <a:latin typeface="Lucida Sans"/>
                <a:cs typeface="Lucida Sans"/>
              </a:rPr>
              <a:t>did </a:t>
            </a:r>
            <a:r>
              <a:rPr dirty="0" sz="1100" spc="-5" b="1">
                <a:latin typeface="Lucida Sans"/>
                <a:cs typeface="Lucida Sans"/>
              </a:rPr>
              <a:t>he </a:t>
            </a:r>
            <a:r>
              <a:rPr dirty="0" sz="1100" b="1">
                <a:latin typeface="Lucida Sans"/>
                <a:cs typeface="Lucida Sans"/>
              </a:rPr>
              <a:t>use </a:t>
            </a:r>
            <a:r>
              <a:rPr dirty="0" sz="1100" spc="1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follow your</a:t>
            </a:r>
            <a:r>
              <a:rPr dirty="0" sz="1100" spc="-80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robot?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2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445" y="1897126"/>
            <a:ext cx="4371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Additional information, resources, and</a:t>
            </a:r>
            <a:r>
              <a:rPr dirty="0" sz="1600" spc="7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materials.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431925" marR="682625" indent="-745490">
              <a:lnSpc>
                <a:spcPts val="4720"/>
              </a:lnSpc>
              <a:spcBef>
                <a:spcPts val="375"/>
              </a:spcBef>
              <a:tabLst>
                <a:tab pos="2524125" algn="l"/>
                <a:tab pos="2755265" algn="l"/>
                <a:tab pos="3546475" algn="l"/>
                <a:tab pos="4583430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60"/>
              <a:t>C</a:t>
            </a:r>
            <a:r>
              <a:rPr dirty="0" spc="55"/>
              <a:t>o</a:t>
            </a:r>
            <a:r>
              <a:rPr dirty="0" spc="40"/>
              <a:t>nnector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20"/>
              <a:t>fr</a:t>
            </a:r>
            <a:r>
              <a:rPr dirty="0" spc="60"/>
              <a:t>o</a:t>
            </a:r>
            <a:r>
              <a:rPr dirty="0" spc="45"/>
              <a:t>m  </a:t>
            </a:r>
            <a:r>
              <a:rPr dirty="0" spc="55"/>
              <a:t>Beams	</a:t>
            </a:r>
            <a:r>
              <a:rPr dirty="0" spc="50"/>
              <a:t>and	</a:t>
            </a:r>
            <a:r>
              <a:rPr dirty="0" spc="40"/>
              <a:t>Plates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2658" y="4567554"/>
            <a:ext cx="2489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Using a pitch shaft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remove a corner</a:t>
            </a:r>
            <a:r>
              <a:rPr dirty="0" sz="900" spc="4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connector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082921"/>
            <a:ext cx="5713095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Easily Remove</a:t>
            </a:r>
            <a:r>
              <a:rPr dirty="0" sz="1800" spc="-3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Connectors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corner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metal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through 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corner connector and pulling outward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holding down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beam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2710" y="2267711"/>
            <a:ext cx="3692145" cy="2204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27885" y="2263013"/>
            <a:ext cx="3707129" cy="2213610"/>
          </a:xfrm>
          <a:custGeom>
            <a:avLst/>
            <a:gdLst/>
            <a:ahLst/>
            <a:cxnLst/>
            <a:rect l="l" t="t" r="r" b="b"/>
            <a:pathLst>
              <a:path w="3707129" h="2213610">
                <a:moveTo>
                  <a:pt x="0" y="2213609"/>
                </a:moveTo>
                <a:lnTo>
                  <a:pt x="3706749" y="2213609"/>
                </a:lnTo>
                <a:lnTo>
                  <a:pt x="3706749" y="0"/>
                </a:lnTo>
                <a:lnTo>
                  <a:pt x="0" y="0"/>
                </a:lnTo>
                <a:lnTo>
                  <a:pt x="0" y="221360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87169" y="443636"/>
            <a:ext cx="497649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86865" marR="5080" indent="-1574800">
              <a:lnSpc>
                <a:spcPct val="140400"/>
              </a:lnSpc>
              <a:spcBef>
                <a:spcPts val="100"/>
              </a:spcBef>
              <a:tabLst>
                <a:tab pos="1849755" algn="l"/>
                <a:tab pos="2744470" algn="l"/>
                <a:tab pos="3658235" algn="l"/>
                <a:tab pos="4574540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45"/>
              <a:t>Pin</a:t>
            </a:r>
            <a:r>
              <a:rPr dirty="0" spc="50"/>
              <a:t>s</a:t>
            </a:r>
            <a:r>
              <a:rPr dirty="0"/>
              <a:t>	</a:t>
            </a:r>
            <a:r>
              <a:rPr dirty="0" spc="30"/>
              <a:t>fro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60"/>
              <a:t>V</a:t>
            </a:r>
            <a:r>
              <a:rPr dirty="0" spc="75"/>
              <a:t>E</a:t>
            </a:r>
            <a:r>
              <a:rPr dirty="0" spc="65"/>
              <a:t>X</a:t>
            </a:r>
            <a:r>
              <a:rPr dirty="0"/>
              <a:t>	</a:t>
            </a:r>
            <a:r>
              <a:rPr dirty="0" spc="30"/>
              <a:t>IQ  </a:t>
            </a:r>
            <a:r>
              <a:rPr dirty="0" spc="40"/>
              <a:t>Electronics</a:t>
            </a:r>
          </a:p>
        </p:txBody>
      </p:sp>
      <p:sp>
        <p:nvSpPr>
          <p:cNvPr id="8" name="object 8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65602" y="4247515"/>
            <a:ext cx="26219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Removing a 1x1 Connector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Pin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Smart</a:t>
            </a:r>
            <a:r>
              <a:rPr dirty="0" sz="900" spc="3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884" y="4762627"/>
            <a:ext cx="5758815" cy="13354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822325">
              <a:lnSpc>
                <a:spcPct val="103299"/>
              </a:lnSpc>
              <a:spcBef>
                <a:spcPts val="25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Remove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Pins that are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Stuck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in Electronic  Components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Connector pins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removed more easily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Motors, sensors,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1x1 Beam.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Push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 onto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twist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pulling  outward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97151" y="2267711"/>
            <a:ext cx="3768090" cy="188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92325" y="2263013"/>
            <a:ext cx="3777615" cy="1893570"/>
          </a:xfrm>
          <a:custGeom>
            <a:avLst/>
            <a:gdLst/>
            <a:ahLst/>
            <a:cxnLst/>
            <a:rect l="l" t="t" r="r" b="b"/>
            <a:pathLst>
              <a:path w="3777615" h="1893570">
                <a:moveTo>
                  <a:pt x="0" y="1893569"/>
                </a:moveTo>
                <a:lnTo>
                  <a:pt x="3777615" y="1893569"/>
                </a:lnTo>
                <a:lnTo>
                  <a:pt x="3777615" y="0"/>
                </a:lnTo>
                <a:lnTo>
                  <a:pt x="0" y="0"/>
                </a:lnTo>
                <a:lnTo>
                  <a:pt x="0" y="189356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431925" marR="525780" indent="-905510">
              <a:lnSpc>
                <a:spcPts val="4720"/>
              </a:lnSpc>
              <a:spcBef>
                <a:spcPts val="375"/>
              </a:spcBef>
              <a:tabLst>
                <a:tab pos="2364105" algn="l"/>
                <a:tab pos="2755265" algn="l"/>
                <a:tab pos="3259454" algn="l"/>
                <a:tab pos="3546475" algn="l"/>
                <a:tab pos="4172585" algn="l"/>
                <a:tab pos="5088890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45"/>
              <a:t>Pin</a:t>
            </a:r>
            <a:r>
              <a:rPr dirty="0" spc="50"/>
              <a:t>s</a:t>
            </a:r>
            <a:r>
              <a:rPr dirty="0"/>
              <a:t>	</a:t>
            </a:r>
            <a:r>
              <a:rPr dirty="0" spc="30"/>
              <a:t>fro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60"/>
              <a:t>V</a:t>
            </a:r>
            <a:r>
              <a:rPr dirty="0" spc="75"/>
              <a:t>E</a:t>
            </a:r>
            <a:r>
              <a:rPr dirty="0" spc="65"/>
              <a:t>X</a:t>
            </a:r>
            <a:r>
              <a:rPr dirty="0"/>
              <a:t>	</a:t>
            </a:r>
            <a:r>
              <a:rPr dirty="0" spc="30"/>
              <a:t>IQ  </a:t>
            </a:r>
            <a:r>
              <a:rPr dirty="0" spc="55"/>
              <a:t>Beams	</a:t>
            </a:r>
            <a:r>
              <a:rPr dirty="0" spc="50"/>
              <a:t>and	</a:t>
            </a:r>
            <a:r>
              <a:rPr dirty="0" spc="40"/>
              <a:t>Plates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3598" y="5004942"/>
            <a:ext cx="2687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Removing a pin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plate assembly using a</a:t>
            </a:r>
            <a:r>
              <a:rPr dirty="0" sz="900" spc="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beam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520309"/>
            <a:ext cx="5763895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Easily Remove Pins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from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Beams and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Plates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  <a:spcBef>
                <a:spcPts val="10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pins from beams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beam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against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pin, which partially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pushes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 out,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remove it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fingers.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technique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easily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pins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individual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plates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built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7010" y="2267711"/>
            <a:ext cx="3468751" cy="2640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2185" y="2263013"/>
            <a:ext cx="3478529" cy="2650490"/>
          </a:xfrm>
          <a:custGeom>
            <a:avLst/>
            <a:gdLst/>
            <a:ahLst/>
            <a:cxnLst/>
            <a:rect l="l" t="t" r="r" b="b"/>
            <a:pathLst>
              <a:path w="3478529" h="2650490">
                <a:moveTo>
                  <a:pt x="0" y="2650489"/>
                </a:moveTo>
                <a:lnTo>
                  <a:pt x="3478276" y="2650489"/>
                </a:lnTo>
                <a:lnTo>
                  <a:pt x="3478276" y="0"/>
                </a:lnTo>
                <a:lnTo>
                  <a:pt x="0" y="0"/>
                </a:lnTo>
                <a:lnTo>
                  <a:pt x="0" y="265048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95"/>
              </a:spcBef>
              <a:tabLst>
                <a:tab pos="1828164" algn="l"/>
                <a:tab pos="3213100" algn="l"/>
                <a:tab pos="4249420" algn="l"/>
              </a:tabLst>
            </a:pPr>
            <a:r>
              <a:rPr dirty="0" spc="35"/>
              <a:t>Installing	</a:t>
            </a:r>
            <a:r>
              <a:rPr dirty="0" spc="45"/>
              <a:t>Rubber	</a:t>
            </a:r>
            <a:r>
              <a:rPr dirty="0" spc="40"/>
              <a:t>Shaft	Collars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64663" y="3604386"/>
            <a:ext cx="24269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hand to warm a Rubber Shaft</a:t>
            </a:r>
            <a:r>
              <a:rPr dirty="0" sz="900" spc="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Collar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4119498"/>
            <a:ext cx="5701665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Rubber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Softens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as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it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gets</a:t>
            </a:r>
            <a:r>
              <a:rPr dirty="0" sz="1800" spc="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Warm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Rubber Shaft Collars in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hand for 15-30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seconds before you slide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 onto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shaft. Holding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Rubber Shaft Collar in your hand will warm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soften the rubber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easier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onto a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shaft.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23364" y="1670430"/>
            <a:ext cx="3915283" cy="183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18664" y="1665732"/>
            <a:ext cx="3924935" cy="1847850"/>
          </a:xfrm>
          <a:custGeom>
            <a:avLst/>
            <a:gdLst/>
            <a:ahLst/>
            <a:cxnLst/>
            <a:rect l="l" t="t" r="r" b="b"/>
            <a:pathLst>
              <a:path w="3924935" h="1847850">
                <a:moveTo>
                  <a:pt x="0" y="1847850"/>
                </a:moveTo>
                <a:lnTo>
                  <a:pt x="3924808" y="1847850"/>
                </a:lnTo>
                <a:lnTo>
                  <a:pt x="3924808" y="0"/>
                </a:lnTo>
                <a:lnTo>
                  <a:pt x="0" y="0"/>
                </a:lnTo>
                <a:lnTo>
                  <a:pt x="0" y="18478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2534285" marR="635000" indent="-1896745">
              <a:lnSpc>
                <a:spcPts val="4720"/>
              </a:lnSpc>
              <a:spcBef>
                <a:spcPts val="375"/>
              </a:spcBef>
              <a:tabLst>
                <a:tab pos="2130425" algn="l"/>
                <a:tab pos="2819400" algn="l"/>
                <a:tab pos="4328795" algn="l"/>
                <a:tab pos="5163820" algn="l"/>
              </a:tabLst>
            </a:pPr>
            <a:r>
              <a:rPr dirty="0" spc="40"/>
              <a:t>Buildin</a:t>
            </a:r>
            <a:r>
              <a:rPr dirty="0" spc="60"/>
              <a:t>g</a:t>
            </a:r>
            <a:r>
              <a:rPr dirty="0"/>
              <a:t>	</a:t>
            </a:r>
            <a:r>
              <a:rPr dirty="0" spc="35"/>
              <a:t>th</a:t>
            </a:r>
            <a:r>
              <a:rPr dirty="0" spc="50"/>
              <a:t>e</a:t>
            </a:r>
            <a:r>
              <a:rPr dirty="0"/>
              <a:t>	</a:t>
            </a:r>
            <a:r>
              <a:rPr dirty="0" spc="50"/>
              <a:t>Tes</a:t>
            </a:r>
            <a:r>
              <a:rPr dirty="0" spc="35"/>
              <a:t>t</a:t>
            </a:r>
            <a:r>
              <a:rPr dirty="0" spc="45"/>
              <a:t>be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35"/>
              <a:t>wit</a:t>
            </a:r>
            <a:r>
              <a:rPr dirty="0" spc="55"/>
              <a:t>h</a:t>
            </a:r>
            <a:r>
              <a:rPr dirty="0"/>
              <a:t>	</a:t>
            </a:r>
            <a:r>
              <a:rPr dirty="0" spc="35"/>
              <a:t>a  </a:t>
            </a:r>
            <a:r>
              <a:rPr dirty="0" spc="6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2185771"/>
            <a:ext cx="5778500" cy="6846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9209">
              <a:lnSpc>
                <a:spcPct val="124600"/>
              </a:lnSpc>
              <a:spcBef>
                <a:spcPts val="9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instructions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show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step-by-step instructions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Testbed.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Instruction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Tips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information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 will 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successful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build,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is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evaluate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page.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rubrics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evaluate students, 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rubric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pass out copies before students  begin working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clear on how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assessed.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build, consider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Will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 have their own Testbed,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in pairs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teams?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working in teams,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 could 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utilized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Testbed: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Role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1: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Top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Testbed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(8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r>
              <a:rPr dirty="0" sz="1100" spc="1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1-8):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 to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sensors: steps 4 to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Role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2: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Bottom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Testbed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(7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steps: 9-15):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9 to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sensors: steps 11 to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Role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3: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Middle 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Testbed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(4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r>
              <a:rPr dirty="0" sz="1100" spc="1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16-19):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2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16 to</a:t>
            </a:r>
            <a:r>
              <a:rPr dirty="0" sz="1100" spc="-8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Brain: 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18 to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Role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4: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Assembly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and Wiring (7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r>
              <a:rPr dirty="0" sz="1100" spc="-2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20-26):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Attach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top, bottom,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middle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Testbed: step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attach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Motors: 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21 to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Wire devices: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25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26</a:t>
            </a:r>
            <a:endParaRPr sz="1100">
              <a:latin typeface="Arial"/>
              <a:cs typeface="Arial"/>
            </a:endParaRPr>
          </a:p>
          <a:p>
            <a:pPr lvl="1" marL="354965" marR="115570" indent="-170815">
              <a:lnSpc>
                <a:spcPct val="110000"/>
              </a:lnSpc>
              <a:spcBef>
                <a:spcPts val="61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also responsible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sensors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motors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attached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correct ports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the designated Smart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Cables.</a:t>
            </a:r>
            <a:endParaRPr sz="1100">
              <a:latin typeface="Arial"/>
              <a:cs typeface="Arial"/>
            </a:endParaRPr>
          </a:p>
          <a:p>
            <a:pPr lvl="2" marL="469265" indent="-114935">
              <a:lnSpc>
                <a:spcPct val="100000"/>
              </a:lnSpc>
              <a:spcBef>
                <a:spcPts val="755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1: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Smart Motor</a:t>
            </a:r>
            <a:endParaRPr sz="1100">
              <a:latin typeface="Arial"/>
              <a:cs typeface="Arial"/>
            </a:endParaRPr>
          </a:p>
          <a:p>
            <a:pPr lvl="2" marL="469265" indent="-114935">
              <a:lnSpc>
                <a:spcPct val="100000"/>
              </a:lnSpc>
              <a:spcBef>
                <a:spcPts val="765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top Touch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2250" y="47625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62250" y="3085719"/>
            <a:ext cx="2438400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2250" y="5695188"/>
            <a:ext cx="243840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7423" y="569036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39953"/>
            <a:ext cx="5777230" cy="538670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469265" indent="-114935">
              <a:lnSpc>
                <a:spcPct val="100000"/>
              </a:lnSpc>
              <a:spcBef>
                <a:spcPts val="865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3: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70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4: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70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5: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65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6: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Smart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60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7: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65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8: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bottom Bumper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70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9: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bottom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65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10: bottom left Smart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  <a:p>
            <a:pPr marL="469265" indent="-114935">
              <a:lnSpc>
                <a:spcPct val="100000"/>
              </a:lnSpc>
              <a:spcBef>
                <a:spcPts val="770"/>
              </a:spcBef>
              <a:buFont typeface="Lucida Sans"/>
              <a:buChar char="–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11: bottom right Smart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Note: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12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12700" marR="86995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each choose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choose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assembly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wiring. If there are four students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each student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</a:t>
            </a:r>
            <a:r>
              <a:rPr dirty="0" sz="1100" spc="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120014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and their responsibilities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members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their role(s). Circulate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makes sure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collaboration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throughout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students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feel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accountable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fulfilling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roles. Therefore, interject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taking over someone else’s role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fulfilling their assigned role. Reminders  about who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supposed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useful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interventions.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894080" algn="l"/>
                <a:tab pos="2301875" algn="l"/>
              </a:tabLst>
            </a:pPr>
            <a:r>
              <a:rPr dirty="0" spc="45"/>
              <a:t>Play	Section	Roles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Students can be </a:t>
            </a:r>
            <a:r>
              <a:rPr dirty="0" spc="-5"/>
              <a:t>organized </a:t>
            </a:r>
            <a:r>
              <a:rPr dirty="0"/>
              <a:t>groups </a:t>
            </a:r>
            <a:r>
              <a:rPr dirty="0" spc="-10"/>
              <a:t>of </a:t>
            </a:r>
            <a:r>
              <a:rPr dirty="0" spc="-5"/>
              <a:t>two </a:t>
            </a:r>
            <a:r>
              <a:rPr dirty="0"/>
              <a:t>to four students </a:t>
            </a:r>
            <a:r>
              <a:rPr dirty="0" spc="-5"/>
              <a:t>when engaging in </a:t>
            </a:r>
            <a:r>
              <a:rPr dirty="0"/>
              <a:t>the </a:t>
            </a:r>
            <a:r>
              <a:rPr dirty="0" spc="-5"/>
              <a:t>Play</a:t>
            </a:r>
            <a:r>
              <a:rPr dirty="0" spc="5"/>
              <a:t> </a:t>
            </a:r>
            <a:r>
              <a:rPr dirty="0" spc="-5"/>
              <a:t>section.</a:t>
            </a:r>
          </a:p>
          <a:p>
            <a:pPr marL="173990">
              <a:lnSpc>
                <a:spcPct val="100000"/>
              </a:lnSpc>
              <a:spcBef>
                <a:spcPts val="35"/>
              </a:spcBef>
            </a:pPr>
            <a:endParaRPr sz="950"/>
          </a:p>
          <a:p>
            <a:pPr marL="186690">
              <a:lnSpc>
                <a:spcPct val="100000"/>
              </a:lnSpc>
              <a:spcBef>
                <a:spcPts val="5"/>
              </a:spcBef>
            </a:pPr>
            <a:r>
              <a:rPr dirty="0"/>
              <a:t>The </a:t>
            </a:r>
            <a:r>
              <a:rPr dirty="0" spc="-5"/>
              <a:t>following roles </a:t>
            </a:r>
            <a:r>
              <a:rPr dirty="0"/>
              <a:t>can </a:t>
            </a:r>
            <a:r>
              <a:rPr dirty="0" spc="-10"/>
              <a:t>be</a:t>
            </a:r>
            <a:r>
              <a:rPr dirty="0" spc="-20"/>
              <a:t> </a:t>
            </a:r>
            <a:r>
              <a:rPr dirty="0" spc="-5"/>
              <a:t>utilized:</a:t>
            </a:r>
          </a:p>
          <a:p>
            <a:pPr marL="358775" marR="366395" indent="-172720">
              <a:lnSpc>
                <a:spcPct val="1109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360045" algn="l"/>
              </a:tabLst>
            </a:pPr>
            <a:r>
              <a:rPr dirty="0" spc="-5" b="1">
                <a:latin typeface="Arial"/>
                <a:cs typeface="Arial"/>
              </a:rPr>
              <a:t>Reader </a:t>
            </a:r>
            <a:r>
              <a:rPr dirty="0"/>
              <a:t>- This </a:t>
            </a:r>
            <a:r>
              <a:rPr dirty="0" spc="-5"/>
              <a:t>person ensures </a:t>
            </a:r>
            <a:r>
              <a:rPr dirty="0"/>
              <a:t>that </a:t>
            </a:r>
            <a:r>
              <a:rPr dirty="0" spc="-5"/>
              <a:t>everyone reads </a:t>
            </a:r>
            <a:r>
              <a:rPr dirty="0"/>
              <a:t>the </a:t>
            </a:r>
            <a:r>
              <a:rPr dirty="0" spc="-5"/>
              <a:t>article </a:t>
            </a:r>
            <a:r>
              <a:rPr dirty="0"/>
              <a:t>on the </a:t>
            </a:r>
            <a:r>
              <a:rPr dirty="0" spc="-5"/>
              <a:t>sensor together  </a:t>
            </a:r>
            <a:r>
              <a:rPr dirty="0"/>
              <a:t>before </a:t>
            </a:r>
            <a:r>
              <a:rPr dirty="0" spc="-5"/>
              <a:t>proceeding </a:t>
            </a:r>
            <a:r>
              <a:rPr dirty="0" spc="-10"/>
              <a:t>with </a:t>
            </a:r>
            <a:r>
              <a:rPr dirty="0" spc="-5"/>
              <a:t>the</a:t>
            </a:r>
            <a:r>
              <a:rPr dirty="0"/>
              <a:t> </a:t>
            </a:r>
            <a:r>
              <a:rPr dirty="0" spc="-5"/>
              <a:t>activity.</a:t>
            </a:r>
          </a:p>
          <a:p>
            <a:pPr marL="358775" marR="256540" indent="-172720">
              <a:lnSpc>
                <a:spcPct val="1091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360045" algn="l"/>
              </a:tabLst>
            </a:pPr>
            <a:r>
              <a:rPr dirty="0" b="1">
                <a:latin typeface="Arial"/>
                <a:cs typeface="Arial"/>
              </a:rPr>
              <a:t>Programmer </a:t>
            </a:r>
            <a:r>
              <a:rPr dirty="0"/>
              <a:t>- This </a:t>
            </a:r>
            <a:r>
              <a:rPr dirty="0" spc="-5"/>
              <a:t>person will </a:t>
            </a:r>
            <a:r>
              <a:rPr dirty="0"/>
              <a:t>open the </a:t>
            </a:r>
            <a:r>
              <a:rPr dirty="0" spc="-5"/>
              <a:t>Testbed </a:t>
            </a:r>
            <a:r>
              <a:rPr dirty="0"/>
              <a:t>template </a:t>
            </a:r>
            <a:r>
              <a:rPr dirty="0" spc="-5"/>
              <a:t>example project, build, </a:t>
            </a:r>
            <a:r>
              <a:rPr dirty="0"/>
              <a:t>and  </a:t>
            </a:r>
            <a:r>
              <a:rPr dirty="0" spc="-5"/>
              <a:t>save </a:t>
            </a:r>
            <a:r>
              <a:rPr dirty="0"/>
              <a:t>the </a:t>
            </a:r>
            <a:r>
              <a:rPr dirty="0" spc="-5"/>
              <a:t>project given.</a:t>
            </a:r>
          </a:p>
          <a:p>
            <a:pPr marL="358775" marR="133985" indent="-172720">
              <a:lnSpc>
                <a:spcPct val="110000"/>
              </a:lnSpc>
              <a:spcBef>
                <a:spcPts val="640"/>
              </a:spcBef>
              <a:buClr>
                <a:srgbClr val="000000"/>
              </a:buClr>
              <a:buFont typeface="Symbol"/>
              <a:buChar char=""/>
              <a:tabLst>
                <a:tab pos="360045" algn="l"/>
              </a:tabLst>
            </a:pPr>
            <a:r>
              <a:rPr dirty="0" spc="-5" b="1">
                <a:latin typeface="Arial"/>
                <a:cs typeface="Arial"/>
              </a:rPr>
              <a:t>Tester </a:t>
            </a:r>
            <a:r>
              <a:rPr dirty="0"/>
              <a:t>- This person </a:t>
            </a:r>
            <a:r>
              <a:rPr dirty="0" spc="-5"/>
              <a:t>selects </a:t>
            </a:r>
            <a:r>
              <a:rPr dirty="0"/>
              <a:t>the project and then </a:t>
            </a:r>
            <a:r>
              <a:rPr dirty="0">
                <a:hlinkClick r:id="rId2"/>
              </a:rPr>
              <a:t>runs </a:t>
            </a:r>
            <a:r>
              <a:rPr dirty="0" spc="-5"/>
              <a:t>it </a:t>
            </a:r>
            <a:r>
              <a:rPr dirty="0"/>
              <a:t>on the Testbed. </a:t>
            </a:r>
            <a:r>
              <a:rPr dirty="0" spc="-5"/>
              <a:t>This </a:t>
            </a:r>
            <a:r>
              <a:rPr dirty="0"/>
              <a:t>person </a:t>
            </a:r>
            <a:r>
              <a:rPr dirty="0" spc="-5"/>
              <a:t>will  also </a:t>
            </a:r>
            <a:r>
              <a:rPr dirty="0"/>
              <a:t>be the one to end </a:t>
            </a:r>
            <a:r>
              <a:rPr dirty="0" spc="-5"/>
              <a:t>the</a:t>
            </a:r>
            <a:r>
              <a:rPr dirty="0" spc="-40"/>
              <a:t> </a:t>
            </a:r>
            <a:r>
              <a:rPr dirty="0" spc="-5"/>
              <a:t>project.</a:t>
            </a:r>
          </a:p>
          <a:p>
            <a:pPr marL="358775" marR="762000" indent="-172720">
              <a:lnSpc>
                <a:spcPct val="110900"/>
              </a:lnSpc>
              <a:spcBef>
                <a:spcPts val="625"/>
              </a:spcBef>
              <a:buClr>
                <a:srgbClr val="000000"/>
              </a:buClr>
              <a:buFont typeface="Symbol"/>
              <a:buChar char=""/>
              <a:tabLst>
                <a:tab pos="360045" algn="l"/>
              </a:tabLst>
            </a:pPr>
            <a:r>
              <a:rPr dirty="0" spc="-5" b="1">
                <a:latin typeface="Arial"/>
                <a:cs typeface="Arial"/>
              </a:rPr>
              <a:t>Recorder </a:t>
            </a:r>
            <a:r>
              <a:rPr dirty="0"/>
              <a:t>- This </a:t>
            </a:r>
            <a:r>
              <a:rPr dirty="0" spc="-5"/>
              <a:t>person writes down all </a:t>
            </a:r>
            <a:r>
              <a:rPr dirty="0"/>
              <a:t>of the </a:t>
            </a:r>
            <a:r>
              <a:rPr dirty="0" spc="-5"/>
              <a:t>group answers/reflections in </a:t>
            </a:r>
            <a:r>
              <a:rPr dirty="0"/>
              <a:t>the  </a:t>
            </a:r>
            <a:r>
              <a:rPr dirty="0" spc="-5"/>
              <a:t>engineering</a:t>
            </a:r>
            <a:r>
              <a:rPr dirty="0" spc="5"/>
              <a:t> </a:t>
            </a:r>
            <a:r>
              <a:rPr dirty="0" spc="-5"/>
              <a:t>notebook.</a:t>
            </a:r>
          </a:p>
          <a:p>
            <a:pPr marL="186690" marR="45720">
              <a:lnSpc>
                <a:spcPct val="124500"/>
              </a:lnSpc>
              <a:spcBef>
                <a:spcPts val="1005"/>
              </a:spcBef>
            </a:pPr>
            <a:r>
              <a:rPr dirty="0" spc="-5"/>
              <a:t>If there are two </a:t>
            </a:r>
            <a:r>
              <a:rPr dirty="0"/>
              <a:t>students </a:t>
            </a:r>
            <a:r>
              <a:rPr dirty="0" spc="-5"/>
              <a:t>in </a:t>
            </a:r>
            <a:r>
              <a:rPr dirty="0"/>
              <a:t>each </a:t>
            </a:r>
            <a:r>
              <a:rPr dirty="0" spc="-5"/>
              <a:t>group, </a:t>
            </a:r>
            <a:r>
              <a:rPr dirty="0"/>
              <a:t>the </a:t>
            </a:r>
            <a:r>
              <a:rPr dirty="0" spc="-5"/>
              <a:t>students </a:t>
            </a:r>
            <a:r>
              <a:rPr dirty="0"/>
              <a:t>can each choose </a:t>
            </a:r>
            <a:r>
              <a:rPr dirty="0" spc="-5"/>
              <a:t>two </a:t>
            </a:r>
            <a:r>
              <a:rPr dirty="0"/>
              <a:t>roles. </a:t>
            </a:r>
            <a:r>
              <a:rPr dirty="0" spc="-5"/>
              <a:t>If </a:t>
            </a:r>
            <a:r>
              <a:rPr dirty="0"/>
              <a:t>there are  three </a:t>
            </a:r>
            <a:r>
              <a:rPr dirty="0" spc="-5"/>
              <a:t>students in </a:t>
            </a:r>
            <a:r>
              <a:rPr dirty="0"/>
              <a:t>a </a:t>
            </a:r>
            <a:r>
              <a:rPr dirty="0" spc="-5"/>
              <a:t>group, </a:t>
            </a:r>
            <a:r>
              <a:rPr dirty="0"/>
              <a:t>one </a:t>
            </a:r>
            <a:r>
              <a:rPr dirty="0" spc="-10"/>
              <a:t>of </a:t>
            </a:r>
            <a:r>
              <a:rPr dirty="0"/>
              <a:t>the </a:t>
            </a:r>
            <a:r>
              <a:rPr dirty="0" spc="-5"/>
              <a:t>students </a:t>
            </a:r>
            <a:r>
              <a:rPr dirty="0"/>
              <a:t>can choose to do </a:t>
            </a:r>
            <a:r>
              <a:rPr dirty="0" spc="-5"/>
              <a:t>two </a:t>
            </a:r>
            <a:r>
              <a:rPr dirty="0"/>
              <a:t>roles. </a:t>
            </a:r>
            <a:r>
              <a:rPr dirty="0" spc="-5"/>
              <a:t>If there are </a:t>
            </a:r>
            <a:r>
              <a:rPr dirty="0"/>
              <a:t>four  students </a:t>
            </a:r>
            <a:r>
              <a:rPr dirty="0" spc="-5"/>
              <a:t>in </a:t>
            </a:r>
            <a:r>
              <a:rPr dirty="0"/>
              <a:t>a </a:t>
            </a:r>
            <a:r>
              <a:rPr dirty="0" spc="-5"/>
              <a:t>group, each student </a:t>
            </a:r>
            <a:r>
              <a:rPr dirty="0"/>
              <a:t>can </a:t>
            </a:r>
            <a:r>
              <a:rPr dirty="0" spc="-5"/>
              <a:t>have </a:t>
            </a:r>
            <a:r>
              <a:rPr dirty="0"/>
              <a:t>one</a:t>
            </a:r>
            <a:r>
              <a:rPr dirty="0" spc="-10"/>
              <a:t> </a:t>
            </a:r>
            <a:r>
              <a:rPr dirty="0" spc="-5"/>
              <a:t>role.</a:t>
            </a:r>
          </a:p>
          <a:p>
            <a:pPr marL="173990">
              <a:lnSpc>
                <a:spcPct val="100000"/>
              </a:lnSpc>
              <a:spcBef>
                <a:spcPts val="35"/>
              </a:spcBef>
            </a:pPr>
            <a:endParaRPr sz="1400"/>
          </a:p>
          <a:p>
            <a:pPr marL="186690" marR="245110">
              <a:lnSpc>
                <a:spcPct val="124600"/>
              </a:lnSpc>
            </a:pPr>
            <a:r>
              <a:rPr dirty="0" spc="-5"/>
              <a:t>Provide </a:t>
            </a:r>
            <a:r>
              <a:rPr dirty="0"/>
              <a:t>the </a:t>
            </a:r>
            <a:r>
              <a:rPr dirty="0" spc="-5"/>
              <a:t>list </a:t>
            </a:r>
            <a:r>
              <a:rPr dirty="0" spc="-10"/>
              <a:t>of </a:t>
            </a:r>
            <a:r>
              <a:rPr dirty="0" spc="-5"/>
              <a:t>roles and their definitions </a:t>
            </a:r>
            <a:r>
              <a:rPr dirty="0"/>
              <a:t>to the </a:t>
            </a:r>
            <a:r>
              <a:rPr dirty="0" spc="-5"/>
              <a:t>students. </a:t>
            </a:r>
            <a:r>
              <a:rPr dirty="0"/>
              <a:t>Once students are </a:t>
            </a:r>
            <a:r>
              <a:rPr dirty="0" spc="-5"/>
              <a:t>in their  </a:t>
            </a:r>
            <a:r>
              <a:rPr dirty="0"/>
              <a:t>groups, </a:t>
            </a:r>
            <a:r>
              <a:rPr dirty="0" spc="-5"/>
              <a:t>allow </a:t>
            </a:r>
            <a:r>
              <a:rPr dirty="0"/>
              <a:t>the </a:t>
            </a:r>
            <a:r>
              <a:rPr dirty="0" spc="-5"/>
              <a:t>members </a:t>
            </a:r>
            <a:r>
              <a:rPr dirty="0"/>
              <a:t>to </a:t>
            </a:r>
            <a:r>
              <a:rPr dirty="0" spc="-5"/>
              <a:t>choose their role. Circulate </a:t>
            </a:r>
            <a:r>
              <a:rPr dirty="0"/>
              <a:t>the </a:t>
            </a:r>
            <a:r>
              <a:rPr dirty="0" spc="-5"/>
              <a:t>classroom </a:t>
            </a:r>
            <a:r>
              <a:rPr dirty="0"/>
              <a:t>and </a:t>
            </a:r>
            <a:r>
              <a:rPr dirty="0" spc="-5"/>
              <a:t>makes sure  </a:t>
            </a:r>
            <a:r>
              <a:rPr dirty="0"/>
              <a:t>that </a:t>
            </a:r>
            <a:r>
              <a:rPr dirty="0" spc="-5"/>
              <a:t>every </a:t>
            </a:r>
            <a:r>
              <a:rPr dirty="0"/>
              <a:t>student has a </a:t>
            </a:r>
            <a:r>
              <a:rPr dirty="0" spc="-5"/>
              <a:t>role. </a:t>
            </a:r>
            <a:r>
              <a:rPr dirty="0"/>
              <a:t>There </a:t>
            </a:r>
            <a:r>
              <a:rPr dirty="0" spc="-5"/>
              <a:t>is </a:t>
            </a:r>
            <a:r>
              <a:rPr dirty="0"/>
              <a:t>an </a:t>
            </a:r>
            <a:r>
              <a:rPr dirty="0" spc="-5"/>
              <a:t>optional collaboration rubric </a:t>
            </a:r>
            <a:r>
              <a:rPr dirty="0"/>
              <a:t>on </a:t>
            </a:r>
            <a:r>
              <a:rPr dirty="0" spc="-5"/>
              <a:t>this</a:t>
            </a:r>
            <a:r>
              <a:rPr dirty="0" spc="20"/>
              <a:t> </a:t>
            </a:r>
            <a:r>
              <a:rPr dirty="0" spc="-5"/>
              <a:t>page.</a:t>
            </a:r>
          </a:p>
          <a:p>
            <a:pPr marL="173990">
              <a:lnSpc>
                <a:spcPct val="100000"/>
              </a:lnSpc>
              <a:spcBef>
                <a:spcPts val="35"/>
              </a:spcBef>
            </a:pPr>
            <a:endParaRPr sz="1400"/>
          </a:p>
          <a:p>
            <a:pPr marL="186690" marR="5080">
              <a:lnSpc>
                <a:spcPct val="124500"/>
              </a:lnSpc>
            </a:pPr>
            <a:r>
              <a:rPr dirty="0" spc="-5"/>
              <a:t>Remind </a:t>
            </a:r>
            <a:r>
              <a:rPr dirty="0"/>
              <a:t>the </a:t>
            </a:r>
            <a:r>
              <a:rPr dirty="0" spc="-5"/>
              <a:t>students </a:t>
            </a:r>
            <a:r>
              <a:rPr dirty="0" spc="-10"/>
              <a:t>of </a:t>
            </a:r>
            <a:r>
              <a:rPr dirty="0" spc="-5"/>
              <a:t>roles throughout </a:t>
            </a:r>
            <a:r>
              <a:rPr dirty="0"/>
              <a:t>the </a:t>
            </a:r>
            <a:r>
              <a:rPr dirty="0" spc="-5"/>
              <a:t>exploration. </a:t>
            </a:r>
            <a:r>
              <a:rPr dirty="0"/>
              <a:t>For roles to </a:t>
            </a:r>
            <a:r>
              <a:rPr dirty="0" spc="-5"/>
              <a:t>work, students have </a:t>
            </a:r>
            <a:r>
              <a:rPr dirty="0"/>
              <a:t>to  feel as </a:t>
            </a:r>
            <a:r>
              <a:rPr dirty="0" spc="-5"/>
              <a:t>though </a:t>
            </a:r>
            <a:r>
              <a:rPr dirty="0"/>
              <a:t>they </a:t>
            </a:r>
            <a:r>
              <a:rPr dirty="0" spc="-10"/>
              <a:t>will </a:t>
            </a:r>
            <a:r>
              <a:rPr dirty="0"/>
              <a:t>be </a:t>
            </a:r>
            <a:r>
              <a:rPr dirty="0" spc="-5"/>
              <a:t>held accountable </a:t>
            </a:r>
            <a:r>
              <a:rPr dirty="0"/>
              <a:t>for </a:t>
            </a:r>
            <a:r>
              <a:rPr dirty="0" spc="-5"/>
              <a:t>fulfilling </a:t>
            </a:r>
            <a:r>
              <a:rPr dirty="0"/>
              <a:t>those </a:t>
            </a:r>
            <a:r>
              <a:rPr dirty="0" spc="-5"/>
              <a:t>roles. Therefore, interject </a:t>
            </a:r>
            <a:r>
              <a:rPr dirty="0" spc="-10"/>
              <a:t>if </a:t>
            </a:r>
            <a:r>
              <a:rPr dirty="0" spc="-5"/>
              <a:t>you  </a:t>
            </a:r>
            <a:r>
              <a:rPr dirty="0"/>
              <a:t>see a </a:t>
            </a:r>
            <a:r>
              <a:rPr dirty="0" spc="-5"/>
              <a:t>student taking over someone else’s role </a:t>
            </a:r>
            <a:r>
              <a:rPr dirty="0" spc="-10"/>
              <a:t>or </a:t>
            </a:r>
            <a:r>
              <a:rPr dirty="0" spc="-5"/>
              <a:t>not fulfilling their assigned role. Reminders  about who is </a:t>
            </a:r>
            <a:r>
              <a:rPr dirty="0"/>
              <a:t>supposed </a:t>
            </a:r>
            <a:r>
              <a:rPr dirty="0" spc="-5"/>
              <a:t>to </a:t>
            </a:r>
            <a:r>
              <a:rPr dirty="0"/>
              <a:t>be </a:t>
            </a:r>
            <a:r>
              <a:rPr dirty="0" spc="-5"/>
              <a:t>doing what </a:t>
            </a:r>
            <a:r>
              <a:rPr dirty="0"/>
              <a:t>can be useful</a:t>
            </a:r>
            <a:r>
              <a:rPr dirty="0" spc="15"/>
              <a:t> </a:t>
            </a:r>
            <a:r>
              <a:rPr dirty="0" spc="-5"/>
              <a:t>interventions.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2250" y="47625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2250" y="3085719"/>
            <a:ext cx="2438400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62250" y="5695188"/>
            <a:ext cx="243840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57423" y="569036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2250" y="47625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62250" y="3085719"/>
            <a:ext cx="2438400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2250" y="5695188"/>
            <a:ext cx="243840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7423" y="569036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2250" y="476250"/>
            <a:ext cx="2438400" cy="195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62250" y="3085719"/>
            <a:ext cx="2438400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62250" y="5695188"/>
            <a:ext cx="243840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57423" y="569036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2250" y="476250"/>
            <a:ext cx="2438400" cy="192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7423" y="471423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62250" y="3085719"/>
            <a:ext cx="2438400" cy="1929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7423" y="3080892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4"/>
                </a:moveTo>
                <a:lnTo>
                  <a:pt x="2447925" y="1960244"/>
                </a:lnTo>
                <a:lnTo>
                  <a:pt x="2447925" y="0"/>
                </a:lnTo>
                <a:lnTo>
                  <a:pt x="0" y="0"/>
                </a:lnTo>
                <a:lnTo>
                  <a:pt x="0" y="196024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2250" y="5695188"/>
            <a:ext cx="2438400" cy="1929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7423" y="5690361"/>
            <a:ext cx="2447925" cy="1960245"/>
          </a:xfrm>
          <a:custGeom>
            <a:avLst/>
            <a:gdLst/>
            <a:ahLst/>
            <a:cxnLst/>
            <a:rect l="l" t="t" r="r" b="b"/>
            <a:pathLst>
              <a:path w="2447925" h="1960245">
                <a:moveTo>
                  <a:pt x="0" y="1960245"/>
                </a:moveTo>
                <a:lnTo>
                  <a:pt x="2447925" y="1960245"/>
                </a:lnTo>
                <a:lnTo>
                  <a:pt x="2447925" y="0"/>
                </a:lnTo>
                <a:lnTo>
                  <a:pt x="0" y="0"/>
                </a:lnTo>
                <a:lnTo>
                  <a:pt x="0" y="19602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2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 Stangl</dc:creator>
  <dc:title>Testbed - VEX IQ Sensors</dc:title>
  <dcterms:created xsi:type="dcterms:W3CDTF">2020-06-01T15:14:16Z</dcterms:created>
  <dcterms:modified xsi:type="dcterms:W3CDTF">2020-06-01T15:14:16Z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2020-06-01T00:00:00Z</vt:filetime>
  </property>
</Properties>
</file>