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0708" y="1927606"/>
            <a:ext cx="3030982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720" y="1842261"/>
            <a:ext cx="5848959" cy="209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D6091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jp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vexrobotics.com/vexedr/products/v5-kits/276-7010.html" TargetMode="External"/><Relationship Id="rId4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xrobotics.com/vexedr/products/v5-kits/276-7010.html" TargetMode="External"/><Relationship Id="rId3" Type="http://schemas.openxmlformats.org/officeDocument/2006/relationships/hyperlink" Target="https://www.vexrobotics.com/vexcode-download" TargetMode="External"/><Relationship Id="rId4" Type="http://schemas.openxmlformats.org/officeDocument/2006/relationships/hyperlink" Target="https://kb.vex.com/hc/en-us/articles/360035953791-How-to-Install-on-Windows-VEXcode-V5-Blocks" TargetMode="External"/><Relationship Id="rId5" Type="http://schemas.openxmlformats.org/officeDocument/2006/relationships/hyperlink" Target="https://kb.vex.com/hc/en-us/articles/360035591892-How-to-Install-on-macOS-VEXcode-V5-Blocks" TargetMode="External"/><Relationship Id="rId6" Type="http://schemas.openxmlformats.org/officeDocument/2006/relationships/hyperlink" Target="https://kb.vex.com/hc/en-us/articles/360035954211-How-to-Install-on-a-Chromebook-VEXcode-V5-Blocks" TargetMode="External"/><Relationship Id="rId7" Type="http://schemas.openxmlformats.org/officeDocument/2006/relationships/hyperlink" Target="https://www.vexrobotics.com/276-3023.html" TargetMode="External"/><Relationship Id="rId8" Type="http://schemas.openxmlformats.org/officeDocument/2006/relationships/hyperlink" Target="https://kb.vex.com/hc/en-us/articles/360035592092-How-to-Access-Help-VEXcode-V5-Blocks" TargetMode="External"/><Relationship Id="rId9" Type="http://schemas.openxmlformats.org/officeDocument/2006/relationships/image" Target="../media/image58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58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953431-How-to-Configure-the-VEX-Vision-Sensor-VEXcode-V5-Blocks" TargetMode="External"/><Relationship Id="rId3" Type="http://schemas.openxmlformats.org/officeDocument/2006/relationships/image" Target="../media/image63.jpg"/><Relationship Id="rId4" Type="http://schemas.openxmlformats.org/officeDocument/2006/relationships/image" Target="../media/image6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954671-How-to-Download-and-Run-a-Project-in-VEXcode-V5-Blocks" TargetMode="External"/><Relationship Id="rId3" Type="http://schemas.openxmlformats.org/officeDocument/2006/relationships/image" Target="../media/image64.jpg"/><Relationship Id="rId4" Type="http://schemas.openxmlformats.org/officeDocument/2006/relationships/image" Target="../media/image58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953431-How-to-Configure-the-VEX-Vision-Sensor-VEXcode-V5-Blocks" TargetMode="External"/><Relationship Id="rId3" Type="http://schemas.openxmlformats.org/officeDocument/2006/relationships/hyperlink" Target="https://kb.vex.com/hc/en-us/articles/360035591672-How-to-Tune-the-Vision-Sensor-VEXcode-V5-Blocks" TargetMode="External"/><Relationship Id="rId4" Type="http://schemas.openxmlformats.org/officeDocument/2006/relationships/hyperlink" Target="https://kb.vex.com/hc/en-us/articles/360035954671-How-to-Download-and-Run-a-Project-in-VEXcode-V5-Blocks" TargetMode="External"/><Relationship Id="rId5" Type="http://schemas.openxmlformats.org/officeDocument/2006/relationships/image" Target="../media/image65.jpg"/><Relationship Id="rId6" Type="http://schemas.openxmlformats.org/officeDocument/2006/relationships/image" Target="../media/image61.jpg"/><Relationship Id="rId7" Type="http://schemas.openxmlformats.org/officeDocument/2006/relationships/image" Target="../media/image66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exrobotics.com/vexedr/products/v5-kits/276-7010.html" TargetMode="External"/><Relationship Id="rId3" Type="http://schemas.openxmlformats.org/officeDocument/2006/relationships/hyperlink" Target="https://www.vexrobotics.com/vexcode-download" TargetMode="External"/><Relationship Id="rId4" Type="http://schemas.openxmlformats.org/officeDocument/2006/relationships/hyperlink" Target="https://kb.vex.com/hc/en-us/articles/360035935052-Windows-Install" TargetMode="External"/><Relationship Id="rId5" Type="http://schemas.openxmlformats.org/officeDocument/2006/relationships/hyperlink" Target="https://kb.vex.com/hc/en-us/articles/360036286751-MAC-Install" TargetMode="External"/><Relationship Id="rId6" Type="http://schemas.openxmlformats.org/officeDocument/2006/relationships/hyperlink" Target="https://www.vexrobotics.com/276-3023.html" TargetMode="External"/><Relationship Id="rId7" Type="http://schemas.openxmlformats.org/officeDocument/2006/relationships/hyperlink" Target="https://kb.vex.com/hc/en-us/articles/360035953951-Vision-Sensor-Robot-Config-VEXcode-Text" TargetMode="External"/><Relationship Id="rId8" Type="http://schemas.openxmlformats.org/officeDocument/2006/relationships/hyperlink" Target="https://kb.vex.com/hc/en-us/search/click?data=BAh7CjoHaWRsKwijq9DTUwA6CXR5cGVJIgxhcnRpY2xlBjoGRVQ6CHVybEkiamh0dHBzOi8va2IudmV4LmNvbS9oYy9lbi11cy9hcnRpY2xlcy8zNjAwMzU5NTM1NzEtVmlzaW9uLVNlbnNvci1BZGp1c3RtZW50cy1Sb2JvdC1Db25maWctVkVYY29kZS1UZXh0BjsHVDoOc2VhcmNoX2lkSSIpNTdhOTI2ZmItMzdiZC00ODBlLThjZGYtOThkMTFhOTAyNmUwBjsHRjoJcmFua2kH--1a98e9e43e0f8469d022fbf872a047c772de3b32" TargetMode="External"/><Relationship Id="rId9" Type="http://schemas.openxmlformats.org/officeDocument/2006/relationships/hyperlink" Target="https://kb.vex.com/hc/en-us/articles/360036283391-Help-for-VEXcode-Text-VEXcode-Text" TargetMode="External"/><Relationship Id="rId10" Type="http://schemas.openxmlformats.org/officeDocument/2006/relationships/hyperlink" Target="https://kb.vex.com/hc/en-us/articles/360035935092-Open-Example-Projects-Tutorials" TargetMode="External"/><Relationship Id="rId11" Type="http://schemas.openxmlformats.org/officeDocument/2006/relationships/image" Target="../media/image68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935092-Open-Example-Projects-Tutorials" TargetMode="External"/><Relationship Id="rId3" Type="http://schemas.openxmlformats.org/officeDocument/2006/relationships/image" Target="../media/image69.jpg"/><Relationship Id="rId4" Type="http://schemas.openxmlformats.org/officeDocument/2006/relationships/image" Target="../media/image70.png"/><Relationship Id="rId5" Type="http://schemas.openxmlformats.org/officeDocument/2006/relationships/image" Target="../media/image71.pn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5953951-Vision-Sensor-Robot-Config-VEXcode-Text" TargetMode="External"/><Relationship Id="rId3" Type="http://schemas.openxmlformats.org/officeDocument/2006/relationships/hyperlink" Target="https://kb.vex.com/hc/en-us/articles/360035953571-Vision-Sensor-Adjustments-Robot-Config-VEXcode-Text" TargetMode="External"/><Relationship Id="rId4" Type="http://schemas.openxmlformats.org/officeDocument/2006/relationships/image" Target="../media/image72.jpg"/><Relationship Id="rId5" Type="http://schemas.openxmlformats.org/officeDocument/2006/relationships/image" Target="../media/image63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6283471-Download-and-Run-Tutorials" TargetMode="External"/><Relationship Id="rId3" Type="http://schemas.openxmlformats.org/officeDocument/2006/relationships/hyperlink" Target="https://kb.vex.com/hc/en-us/articles/360035953951-Vision-Sensor-Robot-Config-VEXcode-Text" TargetMode="External"/><Relationship Id="rId4" Type="http://schemas.openxmlformats.org/officeDocument/2006/relationships/hyperlink" Target="https://kb.vex.com/hc/en-us/articles/360035953571-Vision-Sensor-Adjustments-Robot-Config-VEXcode-Text" TargetMode="External"/><Relationship Id="rId5" Type="http://schemas.openxmlformats.org/officeDocument/2006/relationships/image" Target="../media/image65.jpg"/><Relationship Id="rId6" Type="http://schemas.openxmlformats.org/officeDocument/2006/relationships/image" Target="../media/image70.pn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kb.vex.com/hc/en-us/articles/360036283471-Download-and-Run-Tutorials" TargetMode="External"/><Relationship Id="rId3" Type="http://schemas.openxmlformats.org/officeDocument/2006/relationships/image" Target="../media/image66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6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2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6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jpg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jp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3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jp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38020" cy="10058400"/>
          </a:xfrm>
          <a:custGeom>
            <a:avLst/>
            <a:gdLst/>
            <a:ahLst/>
            <a:cxnLst/>
            <a:rect l="l" t="t" r="r" b="b"/>
            <a:pathLst>
              <a:path w="1938020" h="10058400">
                <a:moveTo>
                  <a:pt x="354393" y="0"/>
                </a:moveTo>
                <a:lnTo>
                  <a:pt x="0" y="0"/>
                </a:lnTo>
                <a:lnTo>
                  <a:pt x="0" y="10058399"/>
                </a:lnTo>
                <a:lnTo>
                  <a:pt x="1938020" y="10058399"/>
                </a:lnTo>
                <a:lnTo>
                  <a:pt x="1938020" y="9718675"/>
                </a:lnTo>
                <a:lnTo>
                  <a:pt x="1918573" y="9616678"/>
                </a:lnTo>
                <a:lnTo>
                  <a:pt x="1875789" y="9540875"/>
                </a:lnTo>
                <a:lnTo>
                  <a:pt x="1833006" y="9493646"/>
                </a:lnTo>
                <a:lnTo>
                  <a:pt x="478917" y="8645525"/>
                </a:lnTo>
                <a:lnTo>
                  <a:pt x="406926" y="8570317"/>
                </a:lnTo>
                <a:lnTo>
                  <a:pt x="369958" y="8491537"/>
                </a:lnTo>
                <a:lnTo>
                  <a:pt x="356339" y="8429426"/>
                </a:lnTo>
                <a:lnTo>
                  <a:pt x="354393" y="8404225"/>
                </a:lnTo>
                <a:lnTo>
                  <a:pt x="354393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4730" y="565784"/>
            <a:ext cx="5925820" cy="1176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6215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dirty="0" spc="-65"/>
              <a:t> </a:t>
            </a:r>
            <a:r>
              <a:rPr dirty="0" spc="-5"/>
              <a:t>Sensor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63826" y="7832597"/>
            <a:ext cx="36290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525252"/>
                </a:solidFill>
                <a:latin typeface="Arial"/>
                <a:cs typeface="Arial"/>
              </a:rPr>
              <a:t>Use the Vision Sensor to detect</a:t>
            </a:r>
            <a:r>
              <a:rPr dirty="0" sz="16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25252"/>
                </a:solidFill>
                <a:latin typeface="Arial"/>
                <a:cs typeface="Arial"/>
              </a:rPr>
              <a:t>objects!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330" y="2861817"/>
            <a:ext cx="5760466" cy="4879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2856992"/>
            <a:ext cx="5770245" cy="4889500"/>
          </a:xfrm>
          <a:custGeom>
            <a:avLst/>
            <a:gdLst/>
            <a:ahLst/>
            <a:cxnLst/>
            <a:rect l="l" t="t" r="r" b="b"/>
            <a:pathLst>
              <a:path w="5770245" h="4889500">
                <a:moveTo>
                  <a:pt x="0" y="4889500"/>
                </a:moveTo>
                <a:lnTo>
                  <a:pt x="5769991" y="4889500"/>
                </a:lnTo>
                <a:lnTo>
                  <a:pt x="5769991" y="0"/>
                </a:lnTo>
                <a:lnTo>
                  <a:pt x="0" y="0"/>
                </a:lnTo>
                <a:lnTo>
                  <a:pt x="0" y="48895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9869"/>
            <a:ext cx="5763895" cy="841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structural components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main structural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applicable.</a:t>
            </a:r>
            <a:endParaRPr sz="1100">
              <a:latin typeface="Arial"/>
              <a:cs typeface="Arial"/>
            </a:endParaRPr>
          </a:p>
          <a:p>
            <a:pPr marL="184785" marR="342900" indent="-172720">
              <a:lnSpc>
                <a:spcPct val="110900"/>
              </a:lnSpc>
              <a:spcBef>
                <a:spcPts val="6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8-32 screw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appropriate length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component(s)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 retainer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hex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marL="283210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Using the 1 Post Hex Nut</a:t>
            </a:r>
            <a:r>
              <a:rPr dirty="0" sz="2800" spc="3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Retainer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48354" y="5418201"/>
            <a:ext cx="1259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Post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Hex Nut</a:t>
            </a:r>
            <a:r>
              <a:rPr dirty="0" sz="900" spc="-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Retainer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933313"/>
            <a:ext cx="5752465" cy="313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Using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1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Post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Hex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Nut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Retainer</a:t>
            </a:r>
            <a:endParaRPr sz="1800">
              <a:latin typeface="Arial"/>
              <a:cs typeface="Arial"/>
            </a:endParaRPr>
          </a:p>
          <a:p>
            <a:pPr marL="12700" marR="140335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Post Hex Nut Retainer provides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points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contact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another piece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screw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contains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post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hole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other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retainer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slotted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securely fit a hex nut,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8-32 screw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tightened without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need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wrench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pliers.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retainer:</a:t>
            </a:r>
            <a:endParaRPr sz="1100">
              <a:latin typeface="Arial"/>
              <a:cs typeface="Arial"/>
            </a:endParaRPr>
          </a:p>
          <a:p>
            <a:pPr marL="184785" marR="146685" indent="-172720">
              <a:lnSpc>
                <a:spcPct val="1109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that both ends are backed 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positioned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secure the second</a:t>
            </a:r>
            <a:r>
              <a:rPr dirty="0" sz="1100" spc="-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piece.</a:t>
            </a:r>
            <a:endParaRPr sz="1100">
              <a:latin typeface="Arial"/>
              <a:cs typeface="Arial"/>
            </a:endParaRPr>
          </a:p>
          <a:p>
            <a:pPr marL="184785" marR="231775" indent="-172720">
              <a:lnSpc>
                <a:spcPct val="108200"/>
              </a:lnSpc>
              <a:spcBef>
                <a:spcPts val="7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extruding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keep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is being used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secure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two structural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components,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hex nut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other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retainer 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flush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component.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secure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789328"/>
            <a:ext cx="5591738" cy="319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477263"/>
            <a:ext cx="5770245" cy="3850004"/>
          </a:xfrm>
          <a:custGeom>
            <a:avLst/>
            <a:gdLst/>
            <a:ahLst/>
            <a:cxnLst/>
            <a:rect l="l" t="t" r="r" b="b"/>
            <a:pathLst>
              <a:path w="5770245" h="3850004">
                <a:moveTo>
                  <a:pt x="0" y="3850004"/>
                </a:moveTo>
                <a:lnTo>
                  <a:pt x="5770245" y="3850004"/>
                </a:lnTo>
                <a:lnTo>
                  <a:pt x="5770245" y="0"/>
                </a:lnTo>
                <a:lnTo>
                  <a:pt x="0" y="0"/>
                </a:lnTo>
                <a:lnTo>
                  <a:pt x="0" y="38500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0726"/>
            <a:ext cx="5781675" cy="1657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>
              <a:lnSpc>
                <a:spcPct val="108200"/>
              </a:lnSpc>
              <a:spcBef>
                <a:spcPts val="9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type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standoff,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appropriate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screw  through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side.</a:t>
            </a:r>
            <a:endParaRPr sz="1100">
              <a:latin typeface="Arial"/>
              <a:cs typeface="Arial"/>
            </a:endParaRPr>
          </a:p>
          <a:p>
            <a:pPr marL="184785" marR="63627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components to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back 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applicable.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300"/>
              </a:lnSpc>
              <a:spcBef>
                <a:spcPts val="64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is being used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two structural components,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an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8-32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appropriate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length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 and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hex nut.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connect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type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standoff,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directly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hex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nut.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Engineering</a:t>
            </a:r>
            <a:r>
              <a:rPr dirty="0" sz="280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Notebooks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599946" y="5071998"/>
            <a:ext cx="4751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Alexander Graham Bell's notebook entry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 successful experiment with his first</a:t>
            </a:r>
            <a:r>
              <a:rPr dirty="0" sz="900" spc="114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telephone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587365"/>
            <a:ext cx="5718175" cy="350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An Engineering Notebook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Documents 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your</a:t>
            </a:r>
            <a:r>
              <a:rPr dirty="0" sz="1800" spc="2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Work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24100"/>
              </a:lnSpc>
              <a:spcBef>
                <a:spcPts val="100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engineering notebook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document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work, it is also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place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reflect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activities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projects.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working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 member will  maintain their own journal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with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collaboration.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engineering notebook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entry for each day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session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you worked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solution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Entries that 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chronological,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entry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dated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Clear, neat,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concise writing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organization</a:t>
            </a:r>
            <a:endParaRPr sz="1100">
              <a:latin typeface="Arial"/>
              <a:cs typeface="Arial"/>
            </a:endParaRPr>
          </a:p>
          <a:p>
            <a:pPr marL="184785" marR="144145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Labels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that a reader understands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notes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they fit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your iterative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design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process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entry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might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include: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Brainstorming ideas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Sketches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pictures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prototypes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482089"/>
            <a:ext cx="5759958" cy="349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477263"/>
            <a:ext cx="5769610" cy="3503929"/>
          </a:xfrm>
          <a:custGeom>
            <a:avLst/>
            <a:gdLst/>
            <a:ahLst/>
            <a:cxnLst/>
            <a:rect l="l" t="t" r="r" b="b"/>
            <a:pathLst>
              <a:path w="5769609" h="3503929">
                <a:moveTo>
                  <a:pt x="0" y="3503929"/>
                </a:moveTo>
                <a:lnTo>
                  <a:pt x="5769483" y="3503929"/>
                </a:lnTo>
                <a:lnTo>
                  <a:pt x="5769483" y="0"/>
                </a:lnTo>
                <a:lnTo>
                  <a:pt x="0" y="0"/>
                </a:lnTo>
                <a:lnTo>
                  <a:pt x="0" y="350392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44525"/>
            <a:ext cx="3550920" cy="136080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Pseudocode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flowcharts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planning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worked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algorithms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guiding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observations and/or conducted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tests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Notes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reflections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different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iterations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2232" y="5180203"/>
            <a:ext cx="55492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Only one of the two sub-assemblies made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step is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used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right now. The other will be used later in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step</a:t>
            </a:r>
            <a:r>
              <a:rPr dirty="0" sz="900" spc="18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9.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4696" y="5180203"/>
            <a:ext cx="5741035" cy="3048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18030" marR="5080" indent="-2005964">
              <a:lnSpc>
                <a:spcPct val="103499"/>
              </a:lnSpc>
              <a:spcBef>
                <a:spcPts val="6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your Smart Motors are oriented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correct direction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(screw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holes facing the outside of the build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shaft hole towards the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inside).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4696" y="5180203"/>
            <a:ext cx="5741035" cy="3048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18030" marR="5080" indent="-2005964">
              <a:lnSpc>
                <a:spcPct val="103499"/>
              </a:lnSpc>
              <a:spcBef>
                <a:spcPts val="6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your Smart Motors are oriented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correct direction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(screw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holes facing the outside of the build and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shaft hole towards the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inside).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3450" y="1786787"/>
            <a:ext cx="3548379" cy="107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270">
              <a:lnSpc>
                <a:spcPct val="143400"/>
              </a:lnSpc>
              <a:spcBef>
                <a:spcPts val="95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Discover new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hands-on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builds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and 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programming opportunities to further  your understanding of a subject</a:t>
            </a:r>
            <a:r>
              <a:rPr dirty="0" sz="1600" spc="3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matter.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02866" y="5180203"/>
            <a:ext cx="37503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green icon indicates that the build needs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 rotated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(180</a:t>
            </a:r>
            <a:r>
              <a:rPr dirty="0" sz="900" spc="16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degrees).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7180" y="5180203"/>
            <a:ext cx="5614035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blue call out shows what the orientation of the Robot Brain should be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build were flipped right side</a:t>
            </a:r>
            <a:r>
              <a:rPr dirty="0" sz="900" spc="204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up.</a:t>
            </a:r>
            <a:endParaRPr sz="9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35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3 wire ports on the Robot Brain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facing the V5</a:t>
            </a:r>
            <a:r>
              <a:rPr dirty="0" sz="900" spc="4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Radio!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6512" y="5180203"/>
            <a:ext cx="5640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green call outs indicate which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port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on the Robot Brain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plug each device into using their respective</a:t>
            </a:r>
            <a:r>
              <a:rPr dirty="0" sz="900" spc="19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cable.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068986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marL="410845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The </a:t>
            </a:r>
            <a:r>
              <a:rPr dirty="0" sz="2800">
                <a:solidFill>
                  <a:srgbClr val="FFFFFF"/>
                </a:solidFill>
              </a:rPr>
              <a:t>Completed </a:t>
            </a:r>
            <a:r>
              <a:rPr dirty="0" sz="2800" spc="-5">
                <a:solidFill>
                  <a:srgbClr val="FFFFFF"/>
                </a:solidFill>
              </a:rPr>
              <a:t>Look of </a:t>
            </a:r>
            <a:r>
              <a:rPr dirty="0" sz="2800" spc="-10">
                <a:solidFill>
                  <a:srgbClr val="FFFFFF"/>
                </a:solidFill>
              </a:rPr>
              <a:t>the</a:t>
            </a:r>
            <a:r>
              <a:rPr dirty="0" sz="2800" spc="-5">
                <a:solidFill>
                  <a:srgbClr val="FFFFFF"/>
                </a:solidFill>
              </a:rPr>
              <a:t> Build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250819" y="6824853"/>
            <a:ext cx="1455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Completed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V5</a:t>
            </a:r>
            <a:r>
              <a:rPr dirty="0" sz="900" spc="-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Clawbot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7307427"/>
            <a:ext cx="5578475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V5 Clawbot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extension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V5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Speedbot that 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programmed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around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interact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8153" y="1482089"/>
            <a:ext cx="5372237" cy="520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477263"/>
            <a:ext cx="5770245" cy="5255895"/>
          </a:xfrm>
          <a:custGeom>
            <a:avLst/>
            <a:gdLst/>
            <a:ahLst/>
            <a:cxnLst/>
            <a:rect l="l" t="t" r="r" b="b"/>
            <a:pathLst>
              <a:path w="5770245" h="5255895">
                <a:moveTo>
                  <a:pt x="0" y="5255895"/>
                </a:moveTo>
                <a:lnTo>
                  <a:pt x="5769991" y="5255895"/>
                </a:lnTo>
                <a:lnTo>
                  <a:pt x="5769991" y="0"/>
                </a:lnTo>
                <a:lnTo>
                  <a:pt x="0" y="0"/>
                </a:lnTo>
                <a:lnTo>
                  <a:pt x="0" y="525589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068986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7814" y="5180203"/>
            <a:ext cx="22790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 sure to make two assemblies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900" spc="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step!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84247" y="5180203"/>
            <a:ext cx="2985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This step adds onto the two assemblies started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Step</a:t>
            </a:r>
            <a:r>
              <a:rPr dirty="0" sz="900" spc="8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29.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068986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670" y="5180203"/>
            <a:ext cx="38379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 add this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only one of the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two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sub-assemblies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you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just</a:t>
            </a:r>
            <a:r>
              <a:rPr dirty="0" sz="900" spc="11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made.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068986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613410"/>
          </a:xfrm>
          <a:custGeom>
            <a:avLst/>
            <a:gdLst/>
            <a:ahLst/>
            <a:cxnLst/>
            <a:rect l="l" t="t" r="r" b="b"/>
            <a:pathLst>
              <a:path w="5999480" h="613410">
                <a:moveTo>
                  <a:pt x="0" y="612952"/>
                </a:moveTo>
                <a:lnTo>
                  <a:pt x="5999353" y="612952"/>
                </a:lnTo>
                <a:lnTo>
                  <a:pt x="5999353" y="0"/>
                </a:lnTo>
                <a:lnTo>
                  <a:pt x="0" y="0"/>
                </a:lnTo>
                <a:lnTo>
                  <a:pt x="0" y="612952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Parts Needed: Part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1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084884" y="1438401"/>
            <a:ext cx="2054225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built</a:t>
            </a:r>
            <a:r>
              <a:rPr dirty="0" sz="1100" spc="-3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with: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VEX V5 Classroom Starter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Kit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16330" y="2089530"/>
            <a:ext cx="5760212" cy="4608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11567" y="2084832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0214" y="5180203"/>
            <a:ext cx="351345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12-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tooth gear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installed on the right side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900" spc="10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claw.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044" y="5180203"/>
            <a:ext cx="5504180" cy="30480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2038350" marR="5080" indent="-2026285">
              <a:lnSpc>
                <a:spcPct val="103499"/>
              </a:lnSpc>
              <a:spcBef>
                <a:spcPts val="6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Make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sure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that the port on the Smart Motor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facing the right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side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of the robot when the claw is installed (the 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same side as the V5</a:t>
            </a:r>
            <a:r>
              <a:rPr dirty="0" sz="900" spc="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Radio).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5695569"/>
            <a:ext cx="4863465" cy="634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Build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Instruction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Tips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Appendix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how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new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Hex Nut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Adding the Vision Sensor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400911"/>
            <a:ext cx="570992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After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Clawbot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been assembled,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building instructions 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add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2001266"/>
            <a:ext cx="5760212" cy="45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1996567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Parts Needed: Part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2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1116330" y="1482089"/>
            <a:ext cx="5760212" cy="4550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1477263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435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Exploration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400911"/>
            <a:ext cx="5454650" cy="167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you've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finished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build, test what it does. Explore your build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questions in your engineering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Think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placement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Clawbot: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placement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important factor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</a:t>
            </a:r>
            <a:r>
              <a:rPr dirty="0" sz="1100" spc="-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build?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happen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Clawbot?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Arm?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4201" y="1786787"/>
            <a:ext cx="3707129" cy="107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43400"/>
              </a:lnSpc>
              <a:spcBef>
                <a:spcPts val="95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Test your build, observe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how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it functions,  and fuel your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logic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and reasoning skills  through imaginative, creative</a:t>
            </a:r>
            <a:r>
              <a:rPr dirty="0" sz="1600" spc="1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play.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419860" marR="899160" indent="-51562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What </a:t>
            </a:r>
            <a:r>
              <a:rPr dirty="0" sz="2800">
                <a:solidFill>
                  <a:srgbClr val="FFFFFF"/>
                </a:solidFill>
              </a:rPr>
              <a:t>is </a:t>
            </a:r>
            <a:r>
              <a:rPr dirty="0" sz="2800" spc="-5">
                <a:solidFill>
                  <a:srgbClr val="FFFFFF"/>
                </a:solidFill>
              </a:rPr>
              <a:t>a Vision Sensor? -  VEXcode V5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842261"/>
            <a:ext cx="5739765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Description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your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visual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data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feed. A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streaming transmission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 camera is capturing.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is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smart camera that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observe, select, adjust, and store colors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that appear in its  visual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field.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4451" y="6881241"/>
            <a:ext cx="1248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Vision Sensor</a:t>
            </a:r>
            <a:r>
              <a:rPr dirty="0" sz="900" spc="-2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276-4850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7402830"/>
            <a:ext cx="5783580" cy="175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Capabilities: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color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patterns.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to follow an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information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visual input data from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visual input data should affect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perform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actions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(output)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spinning motors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displaying results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330" y="3840030"/>
            <a:ext cx="5760085" cy="218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3259201"/>
            <a:ext cx="5769610" cy="3530600"/>
          </a:xfrm>
          <a:custGeom>
            <a:avLst/>
            <a:gdLst/>
            <a:ahLst/>
            <a:cxnLst/>
            <a:rect l="l" t="t" r="r" b="b"/>
            <a:pathLst>
              <a:path w="5769609" h="3530600">
                <a:moveTo>
                  <a:pt x="0" y="3530346"/>
                </a:moveTo>
                <a:lnTo>
                  <a:pt x="5769610" y="3530346"/>
                </a:lnTo>
                <a:lnTo>
                  <a:pt x="5769610" y="0"/>
                </a:lnTo>
                <a:lnTo>
                  <a:pt x="0" y="0"/>
                </a:lnTo>
                <a:lnTo>
                  <a:pt x="0" y="353034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5775960" cy="269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LCD screen.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46990">
              <a:lnSpc>
                <a:spcPct val="124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capture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analyze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according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user is asking. For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user can gather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data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as, what color is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object? 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detected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large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 (width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height)?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then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decisions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data.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partial example project below  shows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is done.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colors are 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checked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repeatedly after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 started,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event.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checks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 is  shown below.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print "Blue 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Found"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 object is detected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"No Blue Object" otherwise.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checkGreen events not shown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below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 similar stacks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deciding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print on 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screen.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58950" y="3292728"/>
            <a:ext cx="4444873" cy="234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54123" y="3287903"/>
            <a:ext cx="4454525" cy="2357755"/>
          </a:xfrm>
          <a:custGeom>
            <a:avLst/>
            <a:gdLst/>
            <a:ahLst/>
            <a:cxnLst/>
            <a:rect l="l" t="t" r="r" b="b"/>
            <a:pathLst>
              <a:path w="4454525" h="2357754">
                <a:moveTo>
                  <a:pt x="0" y="2357755"/>
                </a:moveTo>
                <a:lnTo>
                  <a:pt x="4454398" y="2357755"/>
                </a:lnTo>
                <a:lnTo>
                  <a:pt x="4454398" y="0"/>
                </a:lnTo>
                <a:lnTo>
                  <a:pt x="0" y="0"/>
                </a:lnTo>
                <a:lnTo>
                  <a:pt x="0" y="235775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033780"/>
          </a:xfrm>
          <a:prstGeom prst="rect"/>
          <a:solidFill>
            <a:srgbClr val="D60911"/>
          </a:solidFill>
        </p:spPr>
        <p:txBody>
          <a:bodyPr wrap="square" lIns="0" tIns="111760" rIns="0" bIns="0" rtlCol="0" vert="horz">
            <a:spAutoFit/>
          </a:bodyPr>
          <a:lstStyle/>
          <a:p>
            <a:pPr marL="2214245" marR="202565" indent="-2007870">
              <a:lnSpc>
                <a:spcPts val="3229"/>
              </a:lnSpc>
              <a:spcBef>
                <a:spcPts val="880"/>
              </a:spcBef>
            </a:pPr>
            <a:r>
              <a:rPr dirty="0" sz="2800" spc="-5">
                <a:solidFill>
                  <a:srgbClr val="FFFFFF"/>
                </a:solidFill>
              </a:rPr>
              <a:t>Using the Vision Sensor - VEXcode  V5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465834"/>
            <a:ext cx="537210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required, your engineering notebook,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V5</a:t>
            </a:r>
            <a:r>
              <a:rPr dirty="0" sz="1100" spc="9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4432" y="2342642"/>
          <a:ext cx="5913120" cy="2775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VEX V5 Classroom Starter</a:t>
                      </a:r>
                      <a:r>
                        <a:rPr dirty="0" sz="1100" spc="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Kit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4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245745">
                        <a:lnSpc>
                          <a:spcPts val="1260"/>
                        </a:lnSpc>
                        <a:spcBef>
                          <a:spcPts val="590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VEXcode V5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Blocks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(latest version,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Windows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MacOS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 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Chromebook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749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Configuring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Vision Sensor</a:t>
                      </a:r>
                      <a:r>
                        <a:rPr dirty="0" sz="1100" spc="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(Tutorial)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Tuning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Vision Sensor</a:t>
                      </a:r>
                      <a:r>
                        <a:rPr dirty="0" sz="1100" spc="1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(Tutorial)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Detecting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Objects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(Vision) example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4884" y="5380101"/>
            <a:ext cx="5779135" cy="713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activity will give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3600"/>
              </a:lnSpc>
              <a:spcBef>
                <a:spcPts val="82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information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learn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blocks. For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guidance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using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  <a:hlinkClick r:id="rId8"/>
              </a:rPr>
              <a:t>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feature, see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Help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6994017"/>
            <a:ext cx="5628005" cy="94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1. </a:t>
            </a:r>
            <a:r>
              <a:rPr dirty="0" sz="1400" b="1">
                <a:solidFill>
                  <a:srgbClr val="D60911"/>
                </a:solidFill>
                <a:latin typeface="Arial"/>
                <a:cs typeface="Arial"/>
              </a:rPr>
              <a:t>Open an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Example</a:t>
            </a:r>
            <a:r>
              <a:rPr dirty="0" sz="1400" spc="-165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Project.</a:t>
            </a:r>
            <a:endParaRPr sz="14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12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V5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contains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example projects. You’ll use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 this exploration. For 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example projects, check 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 Examples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Templates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tutorial.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8568690"/>
            <a:ext cx="368236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 Objects (Vision) example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3950" y="6252590"/>
            <a:ext cx="3171825" cy="4229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9123" y="6247891"/>
            <a:ext cx="3181350" cy="432434"/>
          </a:xfrm>
          <a:custGeom>
            <a:avLst/>
            <a:gdLst/>
            <a:ahLst/>
            <a:cxnLst/>
            <a:rect l="l" t="t" r="r" b="b"/>
            <a:pathLst>
              <a:path w="3181350" h="432434">
                <a:moveTo>
                  <a:pt x="0" y="432435"/>
                </a:moveTo>
                <a:lnTo>
                  <a:pt x="3181350" y="432435"/>
                </a:lnTo>
                <a:lnTo>
                  <a:pt x="3181350" y="0"/>
                </a:lnTo>
                <a:lnTo>
                  <a:pt x="0" y="0"/>
                </a:lnTo>
                <a:lnTo>
                  <a:pt x="0" y="43243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93950" y="8129143"/>
            <a:ext cx="3171825" cy="422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9123" y="8124317"/>
            <a:ext cx="3181350" cy="432434"/>
          </a:xfrm>
          <a:custGeom>
            <a:avLst/>
            <a:gdLst/>
            <a:ahLst/>
            <a:cxnLst/>
            <a:rect l="l" t="t" r="r" b="b"/>
            <a:pathLst>
              <a:path w="3181350" h="432434">
                <a:moveTo>
                  <a:pt x="0" y="432434"/>
                </a:moveTo>
                <a:lnTo>
                  <a:pt x="3181350" y="432434"/>
                </a:lnTo>
                <a:lnTo>
                  <a:pt x="3181350" y="0"/>
                </a:lnTo>
                <a:lnTo>
                  <a:pt x="0" y="0"/>
                </a:lnTo>
                <a:lnTo>
                  <a:pt x="0" y="43243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1961134"/>
            <a:ext cx="4295140" cy="100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menu.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Open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 Examples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filter bar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application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select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"Sensing."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4430395"/>
            <a:ext cx="428498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Detecting Objects (Vision)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081140"/>
            <a:ext cx="26587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6961098"/>
            <a:ext cx="5448935" cy="66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name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Detecting Objects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window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center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toolbar.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 help,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Example Projects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Templates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tutorial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9296" y="8576767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2. Configuring and Using the Vision</a:t>
            </a:r>
            <a:r>
              <a:rPr dirty="0" sz="1400" spc="-120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8935923"/>
            <a:ext cx="42037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Configuring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tutorial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8950" y="476250"/>
            <a:ext cx="1905000" cy="146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24123" y="471423"/>
            <a:ext cx="1914525" cy="1476375"/>
          </a:xfrm>
          <a:custGeom>
            <a:avLst/>
            <a:gdLst/>
            <a:ahLst/>
            <a:cxnLst/>
            <a:rect l="l" t="t" r="r" b="b"/>
            <a:pathLst>
              <a:path w="1914525" h="1476375">
                <a:moveTo>
                  <a:pt x="0" y="1476375"/>
                </a:moveTo>
                <a:lnTo>
                  <a:pt x="1914525" y="1476375"/>
                </a:lnTo>
                <a:lnTo>
                  <a:pt x="1914525" y="0"/>
                </a:lnTo>
                <a:lnTo>
                  <a:pt x="0" y="0"/>
                </a:lnTo>
                <a:lnTo>
                  <a:pt x="0" y="14763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1450" y="3147695"/>
            <a:ext cx="5080000" cy="125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6624" y="3142869"/>
            <a:ext cx="5089525" cy="1266825"/>
          </a:xfrm>
          <a:custGeom>
            <a:avLst/>
            <a:gdLst/>
            <a:ahLst/>
            <a:cxnLst/>
            <a:rect l="l" t="t" r="r" b="b"/>
            <a:pathLst>
              <a:path w="5089525" h="1266825">
                <a:moveTo>
                  <a:pt x="0" y="1266825"/>
                </a:moveTo>
                <a:lnTo>
                  <a:pt x="5089525" y="1266825"/>
                </a:lnTo>
                <a:lnTo>
                  <a:pt x="5089525" y="0"/>
                </a:lnTo>
                <a:lnTo>
                  <a:pt x="0" y="0"/>
                </a:lnTo>
                <a:lnTo>
                  <a:pt x="0" y="12668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46450" y="4735067"/>
            <a:ext cx="1270000" cy="124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41623" y="4730241"/>
            <a:ext cx="1279525" cy="1254125"/>
          </a:xfrm>
          <a:custGeom>
            <a:avLst/>
            <a:gdLst/>
            <a:ahLst/>
            <a:cxnLst/>
            <a:rect l="l" t="t" r="r" b="b"/>
            <a:pathLst>
              <a:path w="1279525" h="1254125">
                <a:moveTo>
                  <a:pt x="0" y="1254125"/>
                </a:moveTo>
                <a:lnTo>
                  <a:pt x="1279525" y="1254125"/>
                </a:lnTo>
                <a:lnTo>
                  <a:pt x="1279525" y="0"/>
                </a:lnTo>
                <a:lnTo>
                  <a:pt x="0" y="0"/>
                </a:lnTo>
                <a:lnTo>
                  <a:pt x="0" y="1254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93950" y="6382511"/>
            <a:ext cx="3173222" cy="493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89123" y="6377813"/>
            <a:ext cx="3183255" cy="502920"/>
          </a:xfrm>
          <a:custGeom>
            <a:avLst/>
            <a:gdLst/>
            <a:ahLst/>
            <a:cxnLst/>
            <a:rect l="l" t="t" r="r" b="b"/>
            <a:pathLst>
              <a:path w="3183254" h="502920">
                <a:moveTo>
                  <a:pt x="0" y="502919"/>
                </a:moveTo>
                <a:lnTo>
                  <a:pt x="3182747" y="502919"/>
                </a:lnTo>
                <a:lnTo>
                  <a:pt x="3182747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93950" y="7806817"/>
            <a:ext cx="3171825" cy="4229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89123" y="7801991"/>
            <a:ext cx="3181350" cy="432434"/>
          </a:xfrm>
          <a:custGeom>
            <a:avLst/>
            <a:gdLst/>
            <a:ahLst/>
            <a:cxnLst/>
            <a:rect l="l" t="t" r="r" b="b"/>
            <a:pathLst>
              <a:path w="3181350" h="432434">
                <a:moveTo>
                  <a:pt x="0" y="432435"/>
                </a:moveTo>
                <a:lnTo>
                  <a:pt x="3181350" y="432435"/>
                </a:lnTo>
                <a:lnTo>
                  <a:pt x="3181350" y="0"/>
                </a:lnTo>
                <a:lnTo>
                  <a:pt x="0" y="0"/>
                </a:lnTo>
                <a:lnTo>
                  <a:pt x="0" y="43243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42975"/>
            <a:ext cx="51765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configure 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colored objects: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green, and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113659"/>
            <a:ext cx="456946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previously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saved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 Objects (Vision)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example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4747996"/>
            <a:ext cx="556450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project? Predict what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happen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predictions in your engineering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1450" y="743204"/>
            <a:ext cx="5080000" cy="226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36624" y="738505"/>
            <a:ext cx="5089525" cy="2276475"/>
          </a:xfrm>
          <a:custGeom>
            <a:avLst/>
            <a:gdLst/>
            <a:ahLst/>
            <a:cxnLst/>
            <a:rect l="l" t="t" r="r" b="b"/>
            <a:pathLst>
              <a:path w="5089525" h="2276475">
                <a:moveTo>
                  <a:pt x="0" y="2276475"/>
                </a:moveTo>
                <a:lnTo>
                  <a:pt x="5089525" y="2276475"/>
                </a:lnTo>
                <a:lnTo>
                  <a:pt x="5089525" y="0"/>
                </a:lnTo>
                <a:lnTo>
                  <a:pt x="0" y="0"/>
                </a:lnTo>
                <a:lnTo>
                  <a:pt x="0" y="22764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46450" y="3413125"/>
            <a:ext cx="1270000" cy="124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1623" y="3408298"/>
            <a:ext cx="1279525" cy="1254125"/>
          </a:xfrm>
          <a:custGeom>
            <a:avLst/>
            <a:gdLst/>
            <a:ahLst/>
            <a:cxnLst/>
            <a:rect l="l" t="t" r="r" b="b"/>
            <a:pathLst>
              <a:path w="1279525" h="1254125">
                <a:moveTo>
                  <a:pt x="0" y="1254125"/>
                </a:moveTo>
                <a:lnTo>
                  <a:pt x="1279525" y="1254125"/>
                </a:lnTo>
                <a:lnTo>
                  <a:pt x="1279525" y="0"/>
                </a:lnTo>
                <a:lnTo>
                  <a:pt x="0" y="0"/>
                </a:lnTo>
                <a:lnTo>
                  <a:pt x="0" y="1254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613410"/>
          </a:xfrm>
          <a:custGeom>
            <a:avLst/>
            <a:gdLst/>
            <a:ahLst/>
            <a:cxnLst/>
            <a:rect l="l" t="t" r="r" b="b"/>
            <a:pathLst>
              <a:path w="5999480" h="613410">
                <a:moveTo>
                  <a:pt x="0" y="612952"/>
                </a:moveTo>
                <a:lnTo>
                  <a:pt x="5999353" y="612952"/>
                </a:lnTo>
                <a:lnTo>
                  <a:pt x="5999353" y="0"/>
                </a:lnTo>
                <a:lnTo>
                  <a:pt x="0" y="0"/>
                </a:lnTo>
                <a:lnTo>
                  <a:pt x="0" y="612952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Build</a:t>
            </a:r>
            <a:r>
              <a:rPr dirty="0" sz="280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Instructions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116330" y="1482089"/>
            <a:ext cx="5760212" cy="4608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1477263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6051270"/>
            <a:ext cx="5781040" cy="1136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103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and 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Place 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in 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and observe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Record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engineering notebook how your  prediction was different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compared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you actually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observed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project.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help,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tutorial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96" y="8140954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3. Tuning the Vision</a:t>
            </a:r>
            <a:r>
              <a:rPr dirty="0" sz="1400" spc="-140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8450478"/>
            <a:ext cx="5730875" cy="652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5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Often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configured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then taken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environment such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setting,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not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</a:t>
            </a:r>
            <a:r>
              <a:rPr dirty="0" sz="1100" spc="9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476250"/>
            <a:ext cx="5760085" cy="5565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471551"/>
            <a:ext cx="5769610" cy="5575300"/>
          </a:xfrm>
          <a:custGeom>
            <a:avLst/>
            <a:gdLst/>
            <a:ahLst/>
            <a:cxnLst/>
            <a:rect l="l" t="t" r="r" b="b"/>
            <a:pathLst>
              <a:path w="5769609" h="5575300">
                <a:moveTo>
                  <a:pt x="0" y="5575173"/>
                </a:moveTo>
                <a:lnTo>
                  <a:pt x="5769610" y="5575173"/>
                </a:lnTo>
                <a:lnTo>
                  <a:pt x="5769610" y="0"/>
                </a:lnTo>
                <a:lnTo>
                  <a:pt x="0" y="0"/>
                </a:lnTo>
                <a:lnTo>
                  <a:pt x="0" y="5575173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93950" y="7371968"/>
            <a:ext cx="3171825" cy="422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9123" y="7367269"/>
            <a:ext cx="3181350" cy="432434"/>
          </a:xfrm>
          <a:custGeom>
            <a:avLst/>
            <a:gdLst/>
            <a:ahLst/>
            <a:cxnLst/>
            <a:rect l="l" t="t" r="r" b="b"/>
            <a:pathLst>
              <a:path w="3181350" h="432434">
                <a:moveTo>
                  <a:pt x="0" y="432434"/>
                </a:moveTo>
                <a:lnTo>
                  <a:pt x="3181350" y="432434"/>
                </a:lnTo>
                <a:lnTo>
                  <a:pt x="3181350" y="0"/>
                </a:lnTo>
                <a:lnTo>
                  <a:pt x="0" y="0"/>
                </a:lnTo>
                <a:lnTo>
                  <a:pt x="0" y="43243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394817"/>
            <a:ext cx="560133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often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due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in lighting after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already  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configured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Vision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tutorial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3"/>
              </a:rPr>
              <a:t>Tune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colored objects: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green, and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3896995"/>
            <a:ext cx="456882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previously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saved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 Objects (Vision) example</a:t>
            </a:r>
            <a:r>
              <a:rPr dirty="0" sz="1100" spc="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531586"/>
            <a:ext cx="569150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will tuning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affect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objects?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Clawbot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part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room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less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7987131"/>
            <a:ext cx="5781040" cy="11169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085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and 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Place 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in 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and observe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Document in your engineering notebook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detects objects. Does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tuned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 it changed  locations?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help,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Run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tutorial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1532889"/>
            <a:ext cx="5080000" cy="2260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624" y="1528063"/>
            <a:ext cx="5089525" cy="2270125"/>
          </a:xfrm>
          <a:custGeom>
            <a:avLst/>
            <a:gdLst/>
            <a:ahLst/>
            <a:cxnLst/>
            <a:rect l="l" t="t" r="r" b="b"/>
            <a:pathLst>
              <a:path w="5089525" h="2270125">
                <a:moveTo>
                  <a:pt x="0" y="2270125"/>
                </a:moveTo>
                <a:lnTo>
                  <a:pt x="5089525" y="2270125"/>
                </a:lnTo>
                <a:lnTo>
                  <a:pt x="5089525" y="0"/>
                </a:lnTo>
                <a:lnTo>
                  <a:pt x="0" y="0"/>
                </a:lnTo>
                <a:lnTo>
                  <a:pt x="0" y="2270125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6450" y="4196334"/>
            <a:ext cx="1270000" cy="1244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41623" y="4191634"/>
            <a:ext cx="1279525" cy="1254125"/>
          </a:xfrm>
          <a:custGeom>
            <a:avLst/>
            <a:gdLst/>
            <a:ahLst/>
            <a:cxnLst/>
            <a:rect l="l" t="t" r="r" b="b"/>
            <a:pathLst>
              <a:path w="1279525" h="1254125">
                <a:moveTo>
                  <a:pt x="0" y="1254125"/>
                </a:moveTo>
                <a:lnTo>
                  <a:pt x="1279525" y="1254125"/>
                </a:lnTo>
                <a:lnTo>
                  <a:pt x="1279525" y="0"/>
                </a:lnTo>
                <a:lnTo>
                  <a:pt x="0" y="0"/>
                </a:lnTo>
                <a:lnTo>
                  <a:pt x="0" y="1254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11450" y="6025260"/>
            <a:ext cx="2540000" cy="1873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06623" y="6020561"/>
            <a:ext cx="2549525" cy="1882775"/>
          </a:xfrm>
          <a:custGeom>
            <a:avLst/>
            <a:gdLst/>
            <a:ahLst/>
            <a:cxnLst/>
            <a:rect l="l" t="t" r="r" b="b"/>
            <a:pathLst>
              <a:path w="2549525" h="1882775">
                <a:moveTo>
                  <a:pt x="0" y="1882775"/>
                </a:moveTo>
                <a:lnTo>
                  <a:pt x="2549525" y="1882775"/>
                </a:lnTo>
                <a:lnTo>
                  <a:pt x="2549525" y="0"/>
                </a:lnTo>
                <a:lnTo>
                  <a:pt x="0" y="0"/>
                </a:lnTo>
                <a:lnTo>
                  <a:pt x="0" y="18827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910183"/>
            <a:ext cx="5579110" cy="39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1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Tune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necessary. Test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been tuned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objects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better and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3950" y="476250"/>
            <a:ext cx="3171825" cy="422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89123" y="471551"/>
            <a:ext cx="3181350" cy="432434"/>
          </a:xfrm>
          <a:custGeom>
            <a:avLst/>
            <a:gdLst/>
            <a:ahLst/>
            <a:cxnLst/>
            <a:rect l="l" t="t" r="r" b="b"/>
            <a:pathLst>
              <a:path w="3181350" h="432434">
                <a:moveTo>
                  <a:pt x="0" y="432434"/>
                </a:moveTo>
                <a:lnTo>
                  <a:pt x="3181350" y="432434"/>
                </a:lnTo>
                <a:lnTo>
                  <a:pt x="3181350" y="0"/>
                </a:lnTo>
                <a:lnTo>
                  <a:pt x="0" y="0"/>
                </a:lnTo>
                <a:lnTo>
                  <a:pt x="0" y="43243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598930" marR="899160" indent="-69405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What </a:t>
            </a:r>
            <a:r>
              <a:rPr dirty="0" sz="2800">
                <a:solidFill>
                  <a:srgbClr val="FFFFFF"/>
                </a:solidFill>
              </a:rPr>
              <a:t>is </a:t>
            </a:r>
            <a:r>
              <a:rPr dirty="0" sz="2800" spc="-5">
                <a:solidFill>
                  <a:srgbClr val="FFFFFF"/>
                </a:solidFill>
              </a:rPr>
              <a:t>a Vision Sensor? -  VEXcode V5</a:t>
            </a:r>
            <a:r>
              <a:rPr dirty="0" sz="2800" spc="-15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842261"/>
            <a:ext cx="5739130" cy="126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Description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your 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visual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data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feed. A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feed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streaming transmission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 camera is capturing.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Vision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 is like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smart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camera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observe, select, adjust, and store colors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that appear in its  visual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field.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54451" y="6881241"/>
            <a:ext cx="1248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Vision Sensor</a:t>
            </a:r>
            <a:r>
              <a:rPr dirty="0" sz="900" spc="-2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276-4850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7402830"/>
            <a:ext cx="5785485" cy="1755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Capabilities: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color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patterns.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to follow an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sensor can be 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collect information 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1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visual input data from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visual input data should affect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perform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actions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(output)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spinning motors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displaying results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6330" y="3840030"/>
            <a:ext cx="5760085" cy="218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3259201"/>
            <a:ext cx="5769610" cy="3530600"/>
          </a:xfrm>
          <a:custGeom>
            <a:avLst/>
            <a:gdLst/>
            <a:ahLst/>
            <a:cxnLst/>
            <a:rect l="l" t="t" r="r" b="b"/>
            <a:pathLst>
              <a:path w="5769609" h="3530600">
                <a:moveTo>
                  <a:pt x="0" y="3530346"/>
                </a:moveTo>
                <a:lnTo>
                  <a:pt x="5769610" y="3530346"/>
                </a:lnTo>
                <a:lnTo>
                  <a:pt x="5769610" y="0"/>
                </a:lnTo>
                <a:lnTo>
                  <a:pt x="0" y="0"/>
                </a:lnTo>
                <a:lnTo>
                  <a:pt x="0" y="3530346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5775325" cy="2698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LCD screen.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47625">
              <a:lnSpc>
                <a:spcPct val="124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also capture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is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analyze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according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user is asking. For 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user can gather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data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from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as, what color is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object? 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detected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large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 (width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height)?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then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decisions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data.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partial example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  shows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is done.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colors are 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checked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repeatedly after 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 started,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event.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event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checks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 is  shown below.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print "Blue 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Found" if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 object is detected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"No Blue Object" otherwise.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checkGreen events not shown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below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 similar stacks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deciding 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print on the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screen.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35200" y="3292690"/>
            <a:ext cx="3492500" cy="5505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30373" y="3287928"/>
            <a:ext cx="3502025" cy="5514975"/>
          </a:xfrm>
          <a:custGeom>
            <a:avLst/>
            <a:gdLst/>
            <a:ahLst/>
            <a:cxnLst/>
            <a:rect l="l" t="t" r="r" b="b"/>
            <a:pathLst>
              <a:path w="3502025" h="5514975">
                <a:moveTo>
                  <a:pt x="0" y="5514974"/>
                </a:moveTo>
                <a:lnTo>
                  <a:pt x="3502025" y="5514974"/>
                </a:lnTo>
                <a:lnTo>
                  <a:pt x="3502025" y="0"/>
                </a:lnTo>
                <a:lnTo>
                  <a:pt x="0" y="0"/>
                </a:lnTo>
                <a:lnTo>
                  <a:pt x="0" y="551497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2616" y="457200"/>
            <a:ext cx="6012180" cy="1033780"/>
          </a:xfrm>
          <a:prstGeom prst="rect"/>
          <a:solidFill>
            <a:srgbClr val="D60911"/>
          </a:solidFill>
        </p:spPr>
        <p:txBody>
          <a:bodyPr wrap="square" lIns="0" tIns="111760" rIns="0" bIns="0" rtlCol="0" vert="horz">
            <a:spAutoFit/>
          </a:bodyPr>
          <a:lstStyle/>
          <a:p>
            <a:pPr marL="2392680" marR="202565" indent="-2186305">
              <a:lnSpc>
                <a:spcPts val="3229"/>
              </a:lnSpc>
              <a:spcBef>
                <a:spcPts val="880"/>
              </a:spcBef>
            </a:pPr>
            <a:r>
              <a:rPr dirty="0" sz="2800" spc="-5">
                <a:solidFill>
                  <a:srgbClr val="FFFFFF"/>
                </a:solidFill>
              </a:rPr>
              <a:t>Using the Vision Sensor - VEXcode  V5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465834"/>
            <a:ext cx="5230495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Get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hardware required, your engineering notebook,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V5</a:t>
            </a:r>
            <a:r>
              <a:rPr dirty="0" sz="1100" spc="8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Text.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Hardware/Software</a:t>
            </a:r>
            <a:r>
              <a:rPr dirty="0" sz="1100" spc="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Required: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24432" y="2342642"/>
          <a:ext cx="5913120" cy="2614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7735"/>
                <a:gridCol w="3700779"/>
              </a:tblGrid>
              <a:tr h="30480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1100" spc="-5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Hardware/Other</a:t>
                      </a:r>
                      <a:r>
                        <a:rPr dirty="0" sz="1100" spc="-1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b="1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Items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969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VEX V5 Classroom Starter</a:t>
                      </a:r>
                      <a:r>
                        <a:rPr dirty="0" sz="1100" spc="2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2"/>
                        </a:rPr>
                        <a:t>Kit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9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VEXcode V5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3"/>
                        </a:rPr>
                        <a:t>Text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(latest version,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4"/>
                        </a:rPr>
                        <a:t>Windows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100" spc="-2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5"/>
                        </a:rPr>
                        <a:t>MacOS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Engineering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6"/>
                        </a:rPr>
                        <a:t>Notebook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Configuring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a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Vision Sensor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7"/>
                        </a:rPr>
                        <a:t>(Tutorial)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252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Tuning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the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Vision Sensor</a:t>
                      </a:r>
                      <a:r>
                        <a:rPr dirty="0" sz="1100" spc="10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  <a:hlinkClick r:id="rId8"/>
                        </a:rPr>
                        <a:t>(Tutorial)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404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Detecting </a:t>
                      </a:r>
                      <a:r>
                        <a:rPr dirty="0" sz="110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Objects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(Vision) example</a:t>
                      </a:r>
                      <a:r>
                        <a:rPr dirty="0" sz="1100" spc="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84884" y="5218557"/>
            <a:ext cx="5701665" cy="5048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activity will give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You can use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9"/>
              </a:rPr>
              <a:t>Help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information inside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Text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learn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instructions.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7059548"/>
            <a:ext cx="5742305" cy="1642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1. </a:t>
            </a:r>
            <a:r>
              <a:rPr dirty="0" sz="1400" b="1">
                <a:solidFill>
                  <a:srgbClr val="D60911"/>
                </a:solidFill>
                <a:latin typeface="Arial"/>
                <a:cs typeface="Arial"/>
              </a:rPr>
              <a:t>Open an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Example</a:t>
            </a:r>
            <a:r>
              <a:rPr dirty="0" sz="1400" spc="-165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Project.</a:t>
            </a:r>
            <a:endParaRPr sz="14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122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V5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Text contains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example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projects. You’ll 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one 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them in this  exploration.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tips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example projects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click</a:t>
            </a:r>
            <a:r>
              <a:rPr dirty="0" sz="1100" spc="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10"/>
              </a:rPr>
              <a:t>here.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Complete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following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steps: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menu.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 b="1">
                <a:solidFill>
                  <a:srgbClr val="525252"/>
                </a:solidFill>
                <a:latin typeface="Arial"/>
                <a:cs typeface="Arial"/>
              </a:rPr>
              <a:t>Open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 Examples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3950" y="5883147"/>
            <a:ext cx="3175000" cy="857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89123" y="5878448"/>
            <a:ext cx="3184525" cy="866775"/>
          </a:xfrm>
          <a:custGeom>
            <a:avLst/>
            <a:gdLst/>
            <a:ahLst/>
            <a:cxnLst/>
            <a:rect l="l" t="t" r="r" b="b"/>
            <a:pathLst>
              <a:path w="3184525" h="866775">
                <a:moveTo>
                  <a:pt x="0" y="866775"/>
                </a:moveTo>
                <a:lnTo>
                  <a:pt x="3184525" y="866775"/>
                </a:lnTo>
                <a:lnTo>
                  <a:pt x="3184525" y="0"/>
                </a:lnTo>
                <a:lnTo>
                  <a:pt x="0" y="0"/>
                </a:lnTo>
                <a:lnTo>
                  <a:pt x="0" y="8667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2648458"/>
            <a:ext cx="42849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open the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Detecting Objects (Vision)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5931788"/>
            <a:ext cx="265874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Save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project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890994"/>
            <a:ext cx="5448935" cy="658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5080" indent="-172720">
              <a:lnSpc>
                <a:spcPct val="1091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sure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name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Detecting Objects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window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center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toolbar.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 help in opening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 project,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click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here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0200" y="476250"/>
            <a:ext cx="2222500" cy="2146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65373" y="471423"/>
            <a:ext cx="2232025" cy="2155825"/>
          </a:xfrm>
          <a:custGeom>
            <a:avLst/>
            <a:gdLst/>
            <a:ahLst/>
            <a:cxnLst/>
            <a:rect l="l" t="t" r="r" b="b"/>
            <a:pathLst>
              <a:path w="2232025" h="2155825">
                <a:moveTo>
                  <a:pt x="0" y="2155825"/>
                </a:moveTo>
                <a:lnTo>
                  <a:pt x="2232025" y="2155825"/>
                </a:lnTo>
                <a:lnTo>
                  <a:pt x="2232025" y="0"/>
                </a:lnTo>
                <a:lnTo>
                  <a:pt x="0" y="0"/>
                </a:lnTo>
                <a:lnTo>
                  <a:pt x="0" y="21558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99819" y="2952623"/>
            <a:ext cx="4762500" cy="2876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595119" y="2947797"/>
            <a:ext cx="4772025" cy="2886075"/>
          </a:xfrm>
          <a:custGeom>
            <a:avLst/>
            <a:gdLst/>
            <a:ahLst/>
            <a:cxnLst/>
            <a:rect l="l" t="t" r="r" b="b"/>
            <a:pathLst>
              <a:path w="4772025" h="2886075">
                <a:moveTo>
                  <a:pt x="0" y="2886075"/>
                </a:moveTo>
                <a:lnTo>
                  <a:pt x="4772025" y="2886075"/>
                </a:lnTo>
                <a:lnTo>
                  <a:pt x="4772025" y="0"/>
                </a:lnTo>
                <a:lnTo>
                  <a:pt x="0" y="0"/>
                </a:lnTo>
                <a:lnTo>
                  <a:pt x="0" y="28860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33625" y="6232016"/>
            <a:ext cx="329565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28798" y="6227317"/>
            <a:ext cx="3305175" cy="581025"/>
          </a:xfrm>
          <a:custGeom>
            <a:avLst/>
            <a:gdLst/>
            <a:ahLst/>
            <a:cxnLst/>
            <a:rect l="l" t="t" r="r" b="b"/>
            <a:pathLst>
              <a:path w="3305175" h="581025">
                <a:moveTo>
                  <a:pt x="0" y="581024"/>
                </a:moveTo>
                <a:lnTo>
                  <a:pt x="3305175" y="581024"/>
                </a:lnTo>
                <a:lnTo>
                  <a:pt x="3305175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2517394"/>
            <a:ext cx="5175885" cy="1119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2. Configuring and Using the Vision</a:t>
            </a:r>
            <a:r>
              <a:rPr dirty="0" sz="1400" spc="-125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reading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Sensor -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Robot Config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- 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Text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 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Then,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Vision Sensor Adjustments-Robot Config-VEXcode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Text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Next, configure 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for 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colored objects: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green, and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113145"/>
            <a:ext cx="45675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previously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saved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 Objects (Vision) example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76450" y="476250"/>
            <a:ext cx="3810000" cy="16766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71623" y="471423"/>
            <a:ext cx="3819525" cy="1733550"/>
          </a:xfrm>
          <a:custGeom>
            <a:avLst/>
            <a:gdLst/>
            <a:ahLst/>
            <a:cxnLst/>
            <a:rect l="l" t="t" r="r" b="b"/>
            <a:pathLst>
              <a:path w="3819525" h="1733550">
                <a:moveTo>
                  <a:pt x="0" y="1733550"/>
                </a:moveTo>
                <a:lnTo>
                  <a:pt x="3819525" y="1733550"/>
                </a:lnTo>
                <a:lnTo>
                  <a:pt x="3819525" y="0"/>
                </a:lnTo>
                <a:lnTo>
                  <a:pt x="0" y="0"/>
                </a:lnTo>
                <a:lnTo>
                  <a:pt x="0" y="17335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1450" y="3742182"/>
            <a:ext cx="5080000" cy="2266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624" y="3737355"/>
            <a:ext cx="5089525" cy="2276475"/>
          </a:xfrm>
          <a:custGeom>
            <a:avLst/>
            <a:gdLst/>
            <a:ahLst/>
            <a:cxnLst/>
            <a:rect l="l" t="t" r="r" b="b"/>
            <a:pathLst>
              <a:path w="5089525" h="2276475">
                <a:moveTo>
                  <a:pt x="0" y="2276475"/>
                </a:moveTo>
                <a:lnTo>
                  <a:pt x="5089525" y="2276475"/>
                </a:lnTo>
                <a:lnTo>
                  <a:pt x="5089525" y="0"/>
                </a:lnTo>
                <a:lnTo>
                  <a:pt x="0" y="0"/>
                </a:lnTo>
                <a:lnTo>
                  <a:pt x="0" y="22764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443452"/>
            <a:ext cx="556450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this project? Predict what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happen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project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run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write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down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predictions in your engineering</a:t>
            </a:r>
            <a:r>
              <a:rPr dirty="0" sz="1100" spc="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notebook.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9819" y="476250"/>
            <a:ext cx="4762500" cy="2876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95119" y="471423"/>
            <a:ext cx="4772025" cy="2886075"/>
          </a:xfrm>
          <a:custGeom>
            <a:avLst/>
            <a:gdLst/>
            <a:ahLst/>
            <a:cxnLst/>
            <a:rect l="l" t="t" r="r" b="b"/>
            <a:pathLst>
              <a:path w="4772025" h="2886075">
                <a:moveTo>
                  <a:pt x="0" y="2886075"/>
                </a:moveTo>
                <a:lnTo>
                  <a:pt x="4772025" y="2886075"/>
                </a:lnTo>
                <a:lnTo>
                  <a:pt x="4772025" y="0"/>
                </a:lnTo>
                <a:lnTo>
                  <a:pt x="0" y="0"/>
                </a:lnTo>
                <a:lnTo>
                  <a:pt x="0" y="28860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8350" y="476250"/>
            <a:ext cx="3886200" cy="958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3523" y="471423"/>
            <a:ext cx="3895725" cy="9587230"/>
          </a:xfrm>
          <a:custGeom>
            <a:avLst/>
            <a:gdLst/>
            <a:ahLst/>
            <a:cxnLst/>
            <a:rect l="l" t="t" r="r" b="b"/>
            <a:pathLst>
              <a:path w="3895725" h="9587230">
                <a:moveTo>
                  <a:pt x="3895725" y="9586976"/>
                </a:moveTo>
                <a:lnTo>
                  <a:pt x="3895725" y="0"/>
                </a:lnTo>
                <a:lnTo>
                  <a:pt x="0" y="0"/>
                </a:lnTo>
                <a:lnTo>
                  <a:pt x="0" y="9586976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6821"/>
            <a:ext cx="5781040" cy="7651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4785" marR="5080" indent="-172720">
              <a:lnSpc>
                <a:spcPct val="110400"/>
              </a:lnSpc>
              <a:spcBef>
                <a:spcPts val="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and 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Place 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in 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and observe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Record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engineering notebook how your  prediction was different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correct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compared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you actually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observed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96" y="1510538"/>
            <a:ext cx="5798185" cy="220979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ts val="1565"/>
              </a:lnSpc>
            </a:pP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3. Tuning the Vision</a:t>
            </a:r>
            <a:r>
              <a:rPr dirty="0" sz="1400" spc="-140" b="1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D60911"/>
                </a:solidFill>
                <a:latin typeface="Arial"/>
                <a:cs typeface="Arial"/>
              </a:rPr>
              <a:t>Sensor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1820011"/>
            <a:ext cx="5730875" cy="16598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43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Often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configured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environment,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classroom.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then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environment such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setting,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not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 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often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due 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change in lighting after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already  been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3"/>
              </a:rPr>
              <a:t>configured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solve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problem,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your Vision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Begin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watching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tutorial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video.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Next, adjust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4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4"/>
              </a:rPr>
              <a:t>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three colored objects: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red,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green, and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blue.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5950076"/>
            <a:ext cx="456755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Open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previously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saved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Detecting Objects (Vision) example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884" y="8358987"/>
            <a:ext cx="5692775" cy="388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508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How will tuning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affect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objects?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Clawbot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part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room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less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light.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3585590"/>
            <a:ext cx="5080000" cy="226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36624" y="3580765"/>
            <a:ext cx="5089525" cy="2270125"/>
          </a:xfrm>
          <a:custGeom>
            <a:avLst/>
            <a:gdLst/>
            <a:ahLst/>
            <a:cxnLst/>
            <a:rect l="l" t="t" r="r" b="b"/>
            <a:pathLst>
              <a:path w="5089525" h="2270125">
                <a:moveTo>
                  <a:pt x="0" y="2270125"/>
                </a:moveTo>
                <a:lnTo>
                  <a:pt x="5089525" y="2270125"/>
                </a:lnTo>
                <a:lnTo>
                  <a:pt x="5089525" y="0"/>
                </a:lnTo>
                <a:lnTo>
                  <a:pt x="0" y="0"/>
                </a:lnTo>
                <a:lnTo>
                  <a:pt x="0" y="22701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14575" y="6249034"/>
            <a:ext cx="3333750" cy="2019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09748" y="6244335"/>
            <a:ext cx="3343275" cy="2028825"/>
          </a:xfrm>
          <a:custGeom>
            <a:avLst/>
            <a:gdLst/>
            <a:ahLst/>
            <a:cxnLst/>
            <a:rect l="l" t="t" r="r" b="b"/>
            <a:pathLst>
              <a:path w="3343275" h="2028825">
                <a:moveTo>
                  <a:pt x="0" y="2028825"/>
                </a:moveTo>
                <a:lnTo>
                  <a:pt x="3343275" y="2028825"/>
                </a:lnTo>
                <a:lnTo>
                  <a:pt x="3343275" y="0"/>
                </a:lnTo>
                <a:lnTo>
                  <a:pt x="0" y="0"/>
                </a:lnTo>
                <a:lnTo>
                  <a:pt x="0" y="20288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2437230"/>
            <a:ext cx="5782310" cy="12058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marR="5080" indent="-172720">
              <a:lnSpc>
                <a:spcPct val="1085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  <a:hlinkClick r:id="rId2"/>
              </a:rPr>
              <a:t>Download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  <a:hlinkClick r:id="rId2"/>
              </a:rPr>
              <a:t>and Run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project. Place 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 in front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 and observe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behavior. Document in your engineering notebook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detects objects. Does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 tuned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 it changed  locations?</a:t>
            </a:r>
            <a:endParaRPr sz="1100">
              <a:latin typeface="Arial"/>
              <a:cs typeface="Arial"/>
            </a:endParaRPr>
          </a:p>
          <a:p>
            <a:pPr marL="184785" marR="207010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Tune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necessary. Test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after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been tuned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objects better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as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needed.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11450" y="476250"/>
            <a:ext cx="2540000" cy="1873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06623" y="471423"/>
            <a:ext cx="2549525" cy="1882775"/>
          </a:xfrm>
          <a:custGeom>
            <a:avLst/>
            <a:gdLst/>
            <a:ahLst/>
            <a:cxnLst/>
            <a:rect l="l" t="t" r="r" b="b"/>
            <a:pathLst>
              <a:path w="2549525" h="1882775">
                <a:moveTo>
                  <a:pt x="0" y="1882775"/>
                </a:moveTo>
                <a:lnTo>
                  <a:pt x="2549525" y="1882775"/>
                </a:lnTo>
                <a:lnTo>
                  <a:pt x="2549525" y="0"/>
                </a:lnTo>
                <a:lnTo>
                  <a:pt x="0" y="0"/>
                </a:lnTo>
                <a:lnTo>
                  <a:pt x="0" y="18827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4494" y="1786787"/>
            <a:ext cx="3604260" cy="107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635">
              <a:lnSpc>
                <a:spcPct val="143400"/>
              </a:lnSpc>
              <a:spcBef>
                <a:spcPts val="95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Become a 21st century problem solver 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by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applying the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core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skills and concepts  </a:t>
            </a:r>
            <a:r>
              <a:rPr dirty="0" sz="1600" spc="-10">
                <a:solidFill>
                  <a:srgbClr val="D60911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learned to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other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 problems.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2330450" marR="810895" indent="-151384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Perception with </a:t>
            </a:r>
            <a:r>
              <a:rPr dirty="0" sz="2800">
                <a:solidFill>
                  <a:srgbClr val="FFFFFF"/>
                </a:solidFill>
              </a:rPr>
              <a:t>Self-Driving  </a:t>
            </a:r>
            <a:r>
              <a:rPr dirty="0" sz="2800" spc="-5">
                <a:solidFill>
                  <a:srgbClr val="FFFFFF"/>
                </a:solidFill>
              </a:rPr>
              <a:t>Vehicles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818002" y="6187821"/>
            <a:ext cx="23183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self-driving vehicle with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array of</a:t>
            </a:r>
            <a:r>
              <a:rPr dirty="0" sz="900" spc="40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sensors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702932"/>
            <a:ext cx="5772785" cy="2096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Perception 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with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Self-Driving</a:t>
            </a:r>
            <a:r>
              <a:rPr dirty="0" sz="1800" spc="3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Vehicles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  <a:spcBef>
                <a:spcPts val="100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Self-driving vehicles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array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 to perceive their surroundings,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on-board  computers to combine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and process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data from all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more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motors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safely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move the vehicle along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AI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(artificial intelligence). Self-driving  vehicles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often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high resolution cameras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recognize things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pedestrians,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road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signs,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other vehicles. 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data from the cameras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often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combined  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that 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lasers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measure distance between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vehicle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other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on-board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computers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make decisions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types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objects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their  environment,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how far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each object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1952449"/>
            <a:ext cx="5652688" cy="412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886204"/>
            <a:ext cx="5770245" cy="4210050"/>
          </a:xfrm>
          <a:custGeom>
            <a:avLst/>
            <a:gdLst/>
            <a:ahLst/>
            <a:cxnLst/>
            <a:rect l="l" t="t" r="r" b="b"/>
            <a:pathLst>
              <a:path w="5770245" h="4210050">
                <a:moveTo>
                  <a:pt x="0" y="4210050"/>
                </a:moveTo>
                <a:lnTo>
                  <a:pt x="5769737" y="4210050"/>
                </a:lnTo>
                <a:lnTo>
                  <a:pt x="5769737" y="0"/>
                </a:lnTo>
                <a:lnTo>
                  <a:pt x="0" y="0"/>
                </a:lnTo>
                <a:lnTo>
                  <a:pt x="0" y="42100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95"/>
            <a:ext cx="5999480" cy="510540"/>
          </a:xfrm>
          <a:custGeom>
            <a:avLst/>
            <a:gdLst/>
            <a:ahLst/>
            <a:cxnLst/>
            <a:rect l="l" t="t" r="r" b="b"/>
            <a:pathLst>
              <a:path w="5999480" h="510540">
                <a:moveTo>
                  <a:pt x="0" y="510540"/>
                </a:moveTo>
                <a:lnTo>
                  <a:pt x="5999353" y="510540"/>
                </a:lnTo>
                <a:lnTo>
                  <a:pt x="5999353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973785"/>
            <a:ext cx="5999480" cy="511175"/>
          </a:xfrm>
          <a:custGeom>
            <a:avLst/>
            <a:gdLst/>
            <a:ahLst/>
            <a:cxnLst/>
            <a:rect l="l" t="t" r="r" b="b"/>
            <a:pathLst>
              <a:path w="5999480" h="511175">
                <a:moveTo>
                  <a:pt x="0" y="510844"/>
                </a:moveTo>
                <a:lnTo>
                  <a:pt x="5999353" y="510844"/>
                </a:lnTo>
                <a:lnTo>
                  <a:pt x="5999353" y="0"/>
                </a:lnTo>
                <a:lnTo>
                  <a:pt x="0" y="0"/>
                </a:lnTo>
                <a:lnTo>
                  <a:pt x="0" y="510844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855980" marR="399415" indent="-45593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Competition Connection: Turning  Point - VEXcode V5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3060319" y="4713859"/>
            <a:ext cx="1835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VRC 2018-2019 Turning Point Field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884" y="5229225"/>
            <a:ext cx="5778500" cy="397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Robot Capabilities</a:t>
            </a:r>
            <a:endParaRPr sz="1800">
              <a:latin typeface="Arial"/>
              <a:cs typeface="Arial"/>
            </a:endParaRPr>
          </a:p>
          <a:p>
            <a:pPr marL="12700" marR="50165">
              <a:lnSpc>
                <a:spcPct val="1246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2018 - 2019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Robotics Competition game Turning Point required players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among other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elements.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There were nine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total: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bottom flags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high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flags that could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hitting them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ball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pieces. Competition teams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higher 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ball launcher. If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imagine, programming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flags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ball 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accurate.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makes one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wrong turn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autonomous period,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none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flags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calculations 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off. Similarly,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Skills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challenge,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 be hard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manually 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enough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launch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ball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properly.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Robotics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often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game elements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so,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great  advantage 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Turning Point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game, for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example,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could have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been used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detect flags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properly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order 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 shots.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important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are  sensitive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lighting 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environments.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settings,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tune 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tuning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important practice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adopt.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6330" y="1890902"/>
            <a:ext cx="5760085" cy="2726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1567" y="1886204"/>
            <a:ext cx="5769610" cy="2736215"/>
          </a:xfrm>
          <a:custGeom>
            <a:avLst/>
            <a:gdLst/>
            <a:ahLst/>
            <a:cxnLst/>
            <a:rect l="l" t="t" r="r" b="b"/>
            <a:pathLst>
              <a:path w="5769609" h="2736215">
                <a:moveTo>
                  <a:pt x="0" y="2735961"/>
                </a:moveTo>
                <a:lnTo>
                  <a:pt x="5769610" y="2735961"/>
                </a:lnTo>
                <a:lnTo>
                  <a:pt x="5769610" y="0"/>
                </a:lnTo>
                <a:lnTo>
                  <a:pt x="0" y="0"/>
                </a:lnTo>
                <a:lnTo>
                  <a:pt x="0" y="273596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034415" marR="396240" indent="-63436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Competition Connection: Turning  Point - VEXcode V5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60319" y="4713859"/>
            <a:ext cx="1835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VRC 2018-2019 Turning Point Field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229225"/>
            <a:ext cx="5734050" cy="2722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Robot Capabilities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2018 - 2019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Robotics Competition game Turning Point required players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among other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elements. There were nine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total: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three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bottom flags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high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flags that could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toggled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hitting them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competition ball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game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pieces. Competition teams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higher flags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ball launcher. If you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imagine, programming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flags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ball game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pieces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by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measuring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not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always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accurate. 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makes one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wrong turn during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autonomous period, there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possibility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none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flags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hit because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calculations 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off. Similarly, 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Driving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Skills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challenge, it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may  be hard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manually line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enough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launch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ball properly. Thus,  skilled teams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program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flags and then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properly in order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accurate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shots.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0536" y="1890902"/>
            <a:ext cx="5589300" cy="2609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886204"/>
            <a:ext cx="5769610" cy="2736215"/>
          </a:xfrm>
          <a:custGeom>
            <a:avLst/>
            <a:gdLst/>
            <a:ahLst/>
            <a:cxnLst/>
            <a:rect l="l" t="t" r="r" b="b"/>
            <a:pathLst>
              <a:path w="5769609" h="2736215">
                <a:moveTo>
                  <a:pt x="0" y="2735961"/>
                </a:moveTo>
                <a:lnTo>
                  <a:pt x="5769610" y="2735961"/>
                </a:lnTo>
                <a:lnTo>
                  <a:pt x="5769610" y="0"/>
                </a:lnTo>
                <a:lnTo>
                  <a:pt x="0" y="0"/>
                </a:lnTo>
                <a:lnTo>
                  <a:pt x="0" y="2735961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63826" y="1786787"/>
            <a:ext cx="3626485" cy="107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43400"/>
              </a:lnSpc>
              <a:spcBef>
                <a:spcPts val="95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Is there a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more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efficient way to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come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to  the same conclusion? Take </a:t>
            </a:r>
            <a:r>
              <a:rPr dirty="0" sz="1600" spc="-10">
                <a:solidFill>
                  <a:srgbClr val="D60911"/>
                </a:solidFill>
                <a:latin typeface="Arial"/>
                <a:cs typeface="Arial"/>
              </a:rPr>
              <a:t>what you’ve 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learned and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try to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improve</a:t>
            </a:r>
            <a:r>
              <a:rPr dirty="0" sz="1600" spc="-3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461645" marR="455930" indent="39433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Prepare for the Vision Data  Challenge - VEXcode V5</a:t>
            </a:r>
            <a:r>
              <a:rPr dirty="0" sz="2800" spc="15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1842261"/>
            <a:ext cx="5782310" cy="2098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Vision Sensor's Sensing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Blocks</a:t>
            </a:r>
            <a:endParaRPr sz="1800">
              <a:latin typeface="Arial"/>
              <a:cs typeface="Arial"/>
            </a:endParaRPr>
          </a:p>
          <a:p>
            <a:pPr marL="12700" marR="342265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VEXcode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V5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has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Sensing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first two you already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section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a snapshot and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check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exists.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247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figure below, you see that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 i="1">
                <a:solidFill>
                  <a:srgbClr val="525252"/>
                </a:solidFill>
                <a:latin typeface="Arial"/>
                <a:cs typeface="Arial"/>
              </a:rPr>
              <a:t>snapshot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captured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snapshot.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object,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GREENBOX, was identified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answer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it exists is  TRUE.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Let's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look 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Sensing blocks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their values tell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642582"/>
            <a:ext cx="5769610" cy="2000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71120" indent="-172720">
              <a:lnSpc>
                <a:spcPct val="1109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 i="1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 i="1">
                <a:solidFill>
                  <a:srgbClr val="525252"/>
                </a:solidFill>
                <a:latin typeface="Arial"/>
                <a:cs typeface="Arial"/>
              </a:rPr>
              <a:t>count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how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objects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snapshot. Here,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detected.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300"/>
              </a:lnSpc>
              <a:spcBef>
                <a:spcPts val="6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object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 point. Remember,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mounted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middle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facing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snapshot's view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robot's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view.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1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greater than 157.5,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less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157.5,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marL="184785" marR="228600" indent="-172720">
              <a:lnSpc>
                <a:spcPct val="108200"/>
              </a:lnSpc>
              <a:spcBef>
                <a:spcPts val="6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is higher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lower than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6330" y="4099305"/>
            <a:ext cx="5688596" cy="2505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4094607"/>
            <a:ext cx="5769610" cy="2543810"/>
          </a:xfrm>
          <a:custGeom>
            <a:avLst/>
            <a:gdLst/>
            <a:ahLst/>
            <a:cxnLst/>
            <a:rect l="l" t="t" r="r" b="b"/>
            <a:pathLst>
              <a:path w="5769609" h="2543809">
                <a:moveTo>
                  <a:pt x="0" y="2543810"/>
                </a:moveTo>
                <a:lnTo>
                  <a:pt x="5769229" y="2543810"/>
                </a:lnTo>
                <a:lnTo>
                  <a:pt x="5769229" y="0"/>
                </a:lnTo>
                <a:lnTo>
                  <a:pt x="0" y="0"/>
                </a:lnTo>
                <a:lnTo>
                  <a:pt x="0" y="254381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41478"/>
            <a:ext cx="5593715" cy="2761615"/>
          </a:xfrm>
          <a:prstGeom prst="rect">
            <a:avLst/>
          </a:prstGeom>
        </p:spPr>
        <p:txBody>
          <a:bodyPr wrap="square" lIns="0" tIns="105410" rIns="0" bIns="0" rtlCol="0" vert="horz">
            <a:spAutoFit/>
          </a:bodyPr>
          <a:lstStyle/>
          <a:p>
            <a:pPr marL="354965" indent="-160655">
              <a:lnSpc>
                <a:spcPct val="100000"/>
              </a:lnSpc>
              <a:spcBef>
                <a:spcPts val="8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greater than 105.5,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less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105.5,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higher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values tell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same-sized 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larger in 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height 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gets closer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How are 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center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X and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center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values</a:t>
            </a:r>
            <a:r>
              <a:rPr dirty="0" sz="1800" spc="-6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calculated?</a:t>
            </a:r>
            <a:endParaRPr sz="1800">
              <a:latin typeface="Arial"/>
              <a:cs typeface="Arial"/>
            </a:endParaRPr>
          </a:p>
          <a:p>
            <a:pPr marL="12700" marR="183515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height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already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70485">
              <a:lnSpc>
                <a:spcPct val="123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X and 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corner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object. Below,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(84,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34).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6712686"/>
            <a:ext cx="577215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upper  left corner (84, 34),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width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(W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140)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(H 142)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</a:t>
            </a:r>
            <a:r>
              <a:rPr dirty="0" sz="1100" spc="8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3263646"/>
            <a:ext cx="5759831" cy="347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3258946"/>
            <a:ext cx="5769610" cy="3479800"/>
          </a:xfrm>
          <a:custGeom>
            <a:avLst/>
            <a:gdLst/>
            <a:ahLst/>
            <a:cxnLst/>
            <a:rect l="l" t="t" r="r" b="b"/>
            <a:pathLst>
              <a:path w="5769609" h="3479800">
                <a:moveTo>
                  <a:pt x="0" y="3479800"/>
                </a:moveTo>
                <a:lnTo>
                  <a:pt x="5769356" y="3479800"/>
                </a:lnTo>
                <a:lnTo>
                  <a:pt x="5769356" y="0"/>
                </a:lnTo>
                <a:lnTo>
                  <a:pt x="0" y="0"/>
                </a:lnTo>
                <a:lnTo>
                  <a:pt x="0" y="34798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3018257"/>
            <a:ext cx="4809490" cy="115824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= 140/2 + 84 =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154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=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leftmost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centerY = 142/2 + 34 =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105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centerY =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topmost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8083" y="505823"/>
            <a:ext cx="5626368" cy="2565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423"/>
            <a:ext cx="5768975" cy="2619375"/>
          </a:xfrm>
          <a:custGeom>
            <a:avLst/>
            <a:gdLst/>
            <a:ahLst/>
            <a:cxnLst/>
            <a:rect l="l" t="t" r="r" b="b"/>
            <a:pathLst>
              <a:path w="5768975" h="2619375">
                <a:moveTo>
                  <a:pt x="0" y="2619375"/>
                </a:moveTo>
                <a:lnTo>
                  <a:pt x="5768975" y="2619375"/>
                </a:lnTo>
                <a:lnTo>
                  <a:pt x="5768975" y="0"/>
                </a:lnTo>
                <a:lnTo>
                  <a:pt x="0" y="0"/>
                </a:lnTo>
                <a:lnTo>
                  <a:pt x="0" y="261937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330" y="476250"/>
            <a:ext cx="5760212" cy="4608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95"/>
            <a:ext cx="5999480" cy="510540"/>
          </a:xfrm>
          <a:custGeom>
            <a:avLst/>
            <a:gdLst/>
            <a:ahLst/>
            <a:cxnLst/>
            <a:rect l="l" t="t" r="r" b="b"/>
            <a:pathLst>
              <a:path w="5999480" h="510540">
                <a:moveTo>
                  <a:pt x="0" y="510540"/>
                </a:moveTo>
                <a:lnTo>
                  <a:pt x="5999353" y="510540"/>
                </a:lnTo>
                <a:lnTo>
                  <a:pt x="5999353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973785"/>
            <a:ext cx="5999480" cy="511175"/>
          </a:xfrm>
          <a:custGeom>
            <a:avLst/>
            <a:gdLst/>
            <a:ahLst/>
            <a:cxnLst/>
            <a:rect l="l" t="t" r="r" b="b"/>
            <a:pathLst>
              <a:path w="5999480" h="511175">
                <a:moveTo>
                  <a:pt x="0" y="510844"/>
                </a:moveTo>
                <a:lnTo>
                  <a:pt x="5999353" y="510844"/>
                </a:lnTo>
                <a:lnTo>
                  <a:pt x="5999353" y="0"/>
                </a:lnTo>
                <a:lnTo>
                  <a:pt x="0" y="0"/>
                </a:lnTo>
                <a:lnTo>
                  <a:pt x="0" y="510844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461645" marR="455930" indent="38354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Practice for the Vision Data  Challenge - VEXcode V5</a:t>
            </a:r>
            <a:r>
              <a:rPr dirty="0" sz="2800" spc="15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084884" y="7389114"/>
            <a:ext cx="5043170" cy="177609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25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Add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missing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values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below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in 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your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engineering  notebook.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 data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=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=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36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 =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6330" y="1890902"/>
            <a:ext cx="5760720" cy="5332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1567" y="1886204"/>
            <a:ext cx="5770245" cy="5342255"/>
          </a:xfrm>
          <a:custGeom>
            <a:avLst/>
            <a:gdLst/>
            <a:ahLst/>
            <a:cxnLst/>
            <a:rect l="l" t="t" r="r" b="b"/>
            <a:pathLst>
              <a:path w="5770245" h="5342255">
                <a:moveTo>
                  <a:pt x="0" y="5342255"/>
                </a:moveTo>
                <a:lnTo>
                  <a:pt x="5770245" y="5342255"/>
                </a:lnTo>
                <a:lnTo>
                  <a:pt x="5770245" y="0"/>
                </a:lnTo>
                <a:lnTo>
                  <a:pt x="0" y="0"/>
                </a:lnTo>
                <a:lnTo>
                  <a:pt x="0" y="534225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42975"/>
            <a:ext cx="693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 =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030851"/>
            <a:ext cx="4332605" cy="465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REDBOX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REDBOX higher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7520" y="1003808"/>
            <a:ext cx="4448175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28394" y="818007"/>
            <a:ext cx="4705350" cy="4191000"/>
          </a:xfrm>
          <a:custGeom>
            <a:avLst/>
            <a:gdLst/>
            <a:ahLst/>
            <a:cxnLst/>
            <a:rect l="l" t="t" r="r" b="b"/>
            <a:pathLst>
              <a:path w="4705350" h="4191000">
                <a:moveTo>
                  <a:pt x="0" y="4190999"/>
                </a:moveTo>
                <a:lnTo>
                  <a:pt x="4705350" y="4190999"/>
                </a:lnTo>
                <a:lnTo>
                  <a:pt x="4705350" y="0"/>
                </a:lnTo>
                <a:lnTo>
                  <a:pt x="0" y="0"/>
                </a:lnTo>
                <a:lnTo>
                  <a:pt x="0" y="4190999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95"/>
            <a:ext cx="5999480" cy="510540"/>
          </a:xfrm>
          <a:custGeom>
            <a:avLst/>
            <a:gdLst/>
            <a:ahLst/>
            <a:cxnLst/>
            <a:rect l="l" t="t" r="r" b="b"/>
            <a:pathLst>
              <a:path w="5999480" h="510540">
                <a:moveTo>
                  <a:pt x="0" y="510540"/>
                </a:moveTo>
                <a:lnTo>
                  <a:pt x="5999353" y="510540"/>
                </a:lnTo>
                <a:lnTo>
                  <a:pt x="5999353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973785"/>
            <a:ext cx="5999480" cy="511175"/>
          </a:xfrm>
          <a:custGeom>
            <a:avLst/>
            <a:gdLst/>
            <a:ahLst/>
            <a:cxnLst/>
            <a:rect l="l" t="t" r="r" b="b"/>
            <a:pathLst>
              <a:path w="5999480" h="511175">
                <a:moveTo>
                  <a:pt x="0" y="510844"/>
                </a:moveTo>
                <a:lnTo>
                  <a:pt x="5999353" y="510844"/>
                </a:lnTo>
                <a:lnTo>
                  <a:pt x="5999353" y="0"/>
                </a:lnTo>
                <a:lnTo>
                  <a:pt x="0" y="0"/>
                </a:lnTo>
                <a:lnTo>
                  <a:pt x="0" y="510844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419860" marR="771525" indent="-64325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The Vision Data Challenge -  VEXcode V5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1097584" y="5907404"/>
            <a:ext cx="5474970" cy="200469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3299"/>
              </a:lnSpc>
              <a:spcBef>
                <a:spcPts val="25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Complete the Vision Data Challenge by answering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questions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and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filling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in 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missing data in your  engineering</a:t>
            </a:r>
            <a:r>
              <a:rPr dirty="0" sz="1800" spc="-1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notebook.</a:t>
            </a:r>
            <a:endParaRPr sz="180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  <a:tabLst>
                <a:tab pos="1727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these blocksinstructions 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take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above?</a:t>
            </a:r>
            <a:endParaRPr sz="1100">
              <a:latin typeface="Arial"/>
              <a:cs typeface="Arial"/>
            </a:endParaRPr>
          </a:p>
          <a:p>
            <a:pPr marL="182245" marR="5200015">
              <a:lnSpc>
                <a:spcPct val="1557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 o</a:t>
            </a:r>
            <a:endParaRPr sz="1100">
              <a:latin typeface="Courier New"/>
              <a:cs typeface="Courier New"/>
            </a:endParaRPr>
          </a:p>
          <a:p>
            <a:pPr marL="1720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727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Fill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16330" y="1890903"/>
            <a:ext cx="5759830" cy="3851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1567" y="1886204"/>
            <a:ext cx="5769610" cy="3861435"/>
          </a:xfrm>
          <a:custGeom>
            <a:avLst/>
            <a:gdLst/>
            <a:ahLst/>
            <a:cxnLst/>
            <a:rect l="l" t="t" r="r" b="b"/>
            <a:pathLst>
              <a:path w="5769609" h="3861435">
                <a:moveTo>
                  <a:pt x="0" y="3861435"/>
                </a:moveTo>
                <a:lnTo>
                  <a:pt x="5769356" y="3861435"/>
                </a:lnTo>
                <a:lnTo>
                  <a:pt x="5769356" y="0"/>
                </a:lnTo>
                <a:lnTo>
                  <a:pt x="0" y="0"/>
                </a:lnTo>
                <a:lnTo>
                  <a:pt x="0" y="386143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548352"/>
            <a:ext cx="5492750" cy="16090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robot's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above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 point?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1800"/>
              </a:lnSpc>
              <a:spcBef>
                <a:spcPts val="6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is </a:t>
            </a:r>
            <a:r>
              <a:rPr dirty="0" u="heavy" sz="1100" spc="-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Arial"/>
                <a:cs typeface="Arial"/>
              </a:rPr>
              <a:t>NOT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best name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recognize  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signature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better name?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YELLOWGEAR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YELLOWCUBE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219" y="561975"/>
            <a:ext cx="4448175" cy="389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66544" y="471423"/>
            <a:ext cx="4829175" cy="4076700"/>
          </a:xfrm>
          <a:custGeom>
            <a:avLst/>
            <a:gdLst/>
            <a:ahLst/>
            <a:cxnLst/>
            <a:rect l="l" t="t" r="r" b="b"/>
            <a:pathLst>
              <a:path w="4829175" h="4076700">
                <a:moveTo>
                  <a:pt x="0" y="4076700"/>
                </a:moveTo>
                <a:lnTo>
                  <a:pt x="4829175" y="4076700"/>
                </a:lnTo>
                <a:lnTo>
                  <a:pt x="4829175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95"/>
            <a:ext cx="5999480" cy="510540"/>
          </a:xfrm>
          <a:custGeom>
            <a:avLst/>
            <a:gdLst/>
            <a:ahLst/>
            <a:cxnLst/>
            <a:rect l="l" t="t" r="r" b="b"/>
            <a:pathLst>
              <a:path w="5999480" h="510540">
                <a:moveTo>
                  <a:pt x="0" y="510540"/>
                </a:moveTo>
                <a:lnTo>
                  <a:pt x="5999353" y="510540"/>
                </a:lnTo>
                <a:lnTo>
                  <a:pt x="5999353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712" y="973785"/>
            <a:ext cx="5999480" cy="511175"/>
          </a:xfrm>
          <a:custGeom>
            <a:avLst/>
            <a:gdLst/>
            <a:ahLst/>
            <a:cxnLst/>
            <a:rect l="l" t="t" r="r" b="b"/>
            <a:pathLst>
              <a:path w="5999480" h="511175">
                <a:moveTo>
                  <a:pt x="0" y="510844"/>
                </a:moveTo>
                <a:lnTo>
                  <a:pt x="5999353" y="510844"/>
                </a:lnTo>
                <a:lnTo>
                  <a:pt x="5999353" y="0"/>
                </a:lnTo>
                <a:lnTo>
                  <a:pt x="0" y="0"/>
                </a:lnTo>
                <a:lnTo>
                  <a:pt x="0" y="510844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639445" marR="633095" indent="21590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Prepare for the Vision Data  Challenge - VEXcode V5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100"/>
              </a:spcBef>
            </a:pPr>
            <a:r>
              <a:rPr dirty="0"/>
              <a:t>The </a:t>
            </a:r>
            <a:r>
              <a:rPr dirty="0" spc="-5"/>
              <a:t>Vision Sensor's Sensing</a:t>
            </a:r>
            <a:r>
              <a:rPr dirty="0"/>
              <a:t> </a:t>
            </a:r>
            <a:r>
              <a:rPr dirty="0" spc="-5"/>
              <a:t>Instructions</a:t>
            </a:r>
          </a:p>
          <a:p>
            <a:pPr marL="135255" marR="508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</a:rPr>
              <a:t>VEXcode V5 has </a:t>
            </a:r>
            <a:r>
              <a:rPr dirty="0" sz="1100" spc="-5">
                <a:solidFill>
                  <a:srgbClr val="525252"/>
                </a:solidFill>
              </a:rPr>
              <a:t>Sensing instruction </a:t>
            </a:r>
            <a:r>
              <a:rPr dirty="0" sz="1100">
                <a:solidFill>
                  <a:srgbClr val="525252"/>
                </a:solidFill>
              </a:rPr>
              <a:t>for the </a:t>
            </a:r>
            <a:r>
              <a:rPr dirty="0" sz="1100" spc="-5">
                <a:solidFill>
                  <a:srgbClr val="525252"/>
                </a:solidFill>
              </a:rPr>
              <a:t>Vision Sensor. </a:t>
            </a:r>
            <a:r>
              <a:rPr dirty="0" sz="1100">
                <a:solidFill>
                  <a:srgbClr val="525252"/>
                </a:solidFill>
              </a:rPr>
              <a:t>The first </a:t>
            </a:r>
            <a:r>
              <a:rPr dirty="0" sz="1100" spc="-5">
                <a:solidFill>
                  <a:srgbClr val="525252"/>
                </a:solidFill>
              </a:rPr>
              <a:t>two you already </a:t>
            </a:r>
            <a:r>
              <a:rPr dirty="0" sz="1100">
                <a:solidFill>
                  <a:srgbClr val="525252"/>
                </a:solidFill>
              </a:rPr>
              <a:t>used in  the </a:t>
            </a:r>
            <a:r>
              <a:rPr dirty="0" sz="1100" spc="-5">
                <a:solidFill>
                  <a:srgbClr val="525252"/>
                </a:solidFill>
              </a:rPr>
              <a:t>Play </a:t>
            </a:r>
            <a:r>
              <a:rPr dirty="0" sz="1100">
                <a:solidFill>
                  <a:srgbClr val="525252"/>
                </a:solidFill>
              </a:rPr>
              <a:t>section to take a snapshot and to </a:t>
            </a:r>
            <a:r>
              <a:rPr dirty="0" sz="1100" spc="-5">
                <a:solidFill>
                  <a:srgbClr val="525252"/>
                </a:solidFill>
              </a:rPr>
              <a:t>check if </a:t>
            </a:r>
            <a:r>
              <a:rPr dirty="0" sz="1100">
                <a:solidFill>
                  <a:srgbClr val="525252"/>
                </a:solidFill>
              </a:rPr>
              <a:t>the </a:t>
            </a:r>
            <a:r>
              <a:rPr dirty="0" sz="1100" spc="-5">
                <a:solidFill>
                  <a:srgbClr val="525252"/>
                </a:solidFill>
              </a:rPr>
              <a:t>object</a:t>
            </a:r>
            <a:r>
              <a:rPr dirty="0" sz="1100" spc="-75">
                <a:solidFill>
                  <a:srgbClr val="525252"/>
                </a:solidFill>
              </a:rPr>
              <a:t> </a:t>
            </a:r>
            <a:r>
              <a:rPr dirty="0" sz="1100" spc="-5">
                <a:solidFill>
                  <a:srgbClr val="525252"/>
                </a:solidFill>
              </a:rPr>
              <a:t>exists.</a:t>
            </a:r>
            <a:endParaRPr sz="1100"/>
          </a:p>
          <a:p>
            <a:pPr marL="122555">
              <a:lnSpc>
                <a:spcPct val="100000"/>
              </a:lnSpc>
              <a:spcBef>
                <a:spcPts val="40"/>
              </a:spcBef>
            </a:pPr>
            <a:endParaRPr sz="1400"/>
          </a:p>
          <a:p>
            <a:pPr marL="135255" marR="37465">
              <a:lnSpc>
                <a:spcPct val="1247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</a:rPr>
              <a:t>In the </a:t>
            </a:r>
            <a:r>
              <a:rPr dirty="0" sz="1100" spc="-5">
                <a:solidFill>
                  <a:srgbClr val="525252"/>
                </a:solidFill>
              </a:rPr>
              <a:t>figure below, you see that </a:t>
            </a:r>
            <a:r>
              <a:rPr dirty="0" sz="1100">
                <a:solidFill>
                  <a:srgbClr val="525252"/>
                </a:solidFill>
              </a:rPr>
              <a:t>the </a:t>
            </a:r>
            <a:r>
              <a:rPr dirty="0" sz="1100" spc="-5" i="1">
                <a:solidFill>
                  <a:srgbClr val="525252"/>
                </a:solidFill>
                <a:latin typeface="Arial"/>
                <a:cs typeface="Arial"/>
              </a:rPr>
              <a:t>snapshot </a:t>
            </a:r>
            <a:r>
              <a:rPr dirty="0" sz="1100" spc="-5">
                <a:solidFill>
                  <a:srgbClr val="525252"/>
                </a:solidFill>
              </a:rPr>
              <a:t>captured </a:t>
            </a:r>
            <a:r>
              <a:rPr dirty="0" sz="1100">
                <a:solidFill>
                  <a:srgbClr val="525252"/>
                </a:solidFill>
              </a:rPr>
              <a:t>the </a:t>
            </a:r>
            <a:r>
              <a:rPr dirty="0" sz="1100" spc="-5">
                <a:solidFill>
                  <a:srgbClr val="525252"/>
                </a:solidFill>
              </a:rPr>
              <a:t>GREENBOX snapshot. </a:t>
            </a:r>
            <a:r>
              <a:rPr dirty="0" sz="1100">
                <a:solidFill>
                  <a:srgbClr val="525252"/>
                </a:solidFill>
              </a:rPr>
              <a:t>The  object, </a:t>
            </a:r>
            <a:r>
              <a:rPr dirty="0" sz="1100" spc="-5">
                <a:solidFill>
                  <a:srgbClr val="525252"/>
                </a:solidFill>
              </a:rPr>
              <a:t>GREENBOX, was identified in </a:t>
            </a:r>
            <a:r>
              <a:rPr dirty="0" sz="1100">
                <a:solidFill>
                  <a:srgbClr val="525252"/>
                </a:solidFill>
              </a:rPr>
              <a:t>the </a:t>
            </a:r>
            <a:r>
              <a:rPr dirty="0" sz="1100" spc="-5">
                <a:solidFill>
                  <a:srgbClr val="525252"/>
                </a:solidFill>
              </a:rPr>
              <a:t>snapshot </a:t>
            </a:r>
            <a:r>
              <a:rPr dirty="0" sz="1100">
                <a:solidFill>
                  <a:srgbClr val="525252"/>
                </a:solidFill>
              </a:rPr>
              <a:t>and so the </a:t>
            </a:r>
            <a:r>
              <a:rPr dirty="0" sz="1100" spc="-5">
                <a:solidFill>
                  <a:srgbClr val="525252"/>
                </a:solidFill>
              </a:rPr>
              <a:t>answer </a:t>
            </a:r>
            <a:r>
              <a:rPr dirty="0" sz="1100" spc="-10">
                <a:solidFill>
                  <a:srgbClr val="525252"/>
                </a:solidFill>
              </a:rPr>
              <a:t>of </a:t>
            </a:r>
            <a:r>
              <a:rPr dirty="0" sz="1100" spc="-5">
                <a:solidFill>
                  <a:srgbClr val="525252"/>
                </a:solidFill>
              </a:rPr>
              <a:t>whether it exists is  TRUE.</a:t>
            </a:r>
            <a:endParaRPr sz="1100">
              <a:latin typeface="Arial"/>
              <a:cs typeface="Arial"/>
            </a:endParaRPr>
          </a:p>
          <a:p>
            <a:pPr marL="122555">
              <a:lnSpc>
                <a:spcPct val="100000"/>
              </a:lnSpc>
            </a:pPr>
            <a:endParaRPr sz="1700"/>
          </a:p>
          <a:p>
            <a:pPr marL="13525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</a:rPr>
              <a:t>Let's </a:t>
            </a:r>
            <a:r>
              <a:rPr dirty="0" sz="1100" spc="-10">
                <a:solidFill>
                  <a:srgbClr val="525252"/>
                </a:solidFill>
              </a:rPr>
              <a:t>look at </a:t>
            </a:r>
            <a:r>
              <a:rPr dirty="0" sz="1100">
                <a:solidFill>
                  <a:srgbClr val="525252"/>
                </a:solidFill>
              </a:rPr>
              <a:t>these </a:t>
            </a:r>
            <a:r>
              <a:rPr dirty="0" sz="1100" spc="-10">
                <a:solidFill>
                  <a:srgbClr val="525252"/>
                </a:solidFill>
              </a:rPr>
              <a:t>other </a:t>
            </a:r>
            <a:r>
              <a:rPr dirty="0" sz="1100" spc="-5">
                <a:solidFill>
                  <a:srgbClr val="525252"/>
                </a:solidFill>
              </a:rPr>
              <a:t>Sensing instructions </a:t>
            </a:r>
            <a:r>
              <a:rPr dirty="0" sz="1100">
                <a:solidFill>
                  <a:srgbClr val="525252"/>
                </a:solidFill>
              </a:rPr>
              <a:t>and </a:t>
            </a:r>
            <a:r>
              <a:rPr dirty="0" sz="1100" spc="-5">
                <a:solidFill>
                  <a:srgbClr val="525252"/>
                </a:solidFill>
              </a:rPr>
              <a:t>what their values tell</a:t>
            </a:r>
            <a:r>
              <a:rPr dirty="0" sz="1100" spc="80">
                <a:solidFill>
                  <a:srgbClr val="525252"/>
                </a:solidFill>
              </a:rPr>
              <a:t> </a:t>
            </a:r>
            <a:r>
              <a:rPr dirty="0" sz="1100">
                <a:solidFill>
                  <a:srgbClr val="525252"/>
                </a:solidFill>
              </a:rPr>
              <a:t>us.</a:t>
            </a:r>
            <a:endParaRPr sz="1100"/>
          </a:p>
        </p:txBody>
      </p:sp>
      <p:sp>
        <p:nvSpPr>
          <p:cNvPr id="8" name="object 8"/>
          <p:cNvSpPr txBox="1"/>
          <p:nvPr/>
        </p:nvSpPr>
        <p:spPr>
          <a:xfrm>
            <a:off x="1084884" y="6346926"/>
            <a:ext cx="5769610" cy="278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marR="141605" indent="-172720">
              <a:lnSpc>
                <a:spcPct val="1109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 i="1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 i="1">
                <a:solidFill>
                  <a:srgbClr val="525252"/>
                </a:solidFill>
                <a:latin typeface="Arial"/>
                <a:cs typeface="Arial"/>
              </a:rPr>
              <a:t>count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instruction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how many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objects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snapshot.  Here,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detected.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8200"/>
              </a:lnSpc>
              <a:spcBef>
                <a:spcPts val="6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object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 point. Remember,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mounted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middle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robot facing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forward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snapshot's view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view.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1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greater than 157.5,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less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157.5,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marL="184785" marR="229235" indent="-172720">
              <a:lnSpc>
                <a:spcPct val="108200"/>
              </a:lnSpc>
              <a:spcBef>
                <a:spcPts val="71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 tells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whether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is higher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lower than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70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greater than 105.5,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3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 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less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105.5,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is higher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values tell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 how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close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GREENBOX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3950" y="4099305"/>
            <a:ext cx="5715000" cy="223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19187" y="4094607"/>
            <a:ext cx="5724525" cy="2247900"/>
          </a:xfrm>
          <a:custGeom>
            <a:avLst/>
            <a:gdLst/>
            <a:ahLst/>
            <a:cxnLst/>
            <a:rect l="l" t="t" r="r" b="b"/>
            <a:pathLst>
              <a:path w="5724525" h="2247900">
                <a:moveTo>
                  <a:pt x="0" y="2247900"/>
                </a:moveTo>
                <a:lnTo>
                  <a:pt x="5724525" y="2247900"/>
                </a:lnTo>
                <a:lnTo>
                  <a:pt x="5724525" y="0"/>
                </a:lnTo>
                <a:lnTo>
                  <a:pt x="0" y="0"/>
                </a:lnTo>
                <a:lnTo>
                  <a:pt x="0" y="22479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3832"/>
            <a:ext cx="5593715" cy="1800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same-sized 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larger in 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height as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gets closer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</a:t>
            </a:r>
            <a:r>
              <a:rPr dirty="0" sz="1100" spc="1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How are 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center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X and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center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Y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values</a:t>
            </a:r>
            <a:r>
              <a:rPr dirty="0" sz="1800" spc="-6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calculated?</a:t>
            </a:r>
            <a:endParaRPr sz="1800">
              <a:latin typeface="Arial"/>
              <a:cs typeface="Arial"/>
            </a:endParaRPr>
          </a:p>
          <a:p>
            <a:pPr marL="12700" marR="181610">
              <a:lnSpc>
                <a:spcPct val="1245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 height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already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12700" marR="70485">
              <a:lnSpc>
                <a:spcPct val="1236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tracks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X and 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upper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corner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object. Below,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those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(84,</a:t>
            </a:r>
            <a:r>
              <a:rPr dirty="0" sz="1100" spc="-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34).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844006"/>
            <a:ext cx="5774690" cy="440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6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based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off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upper  left corner (84, 34),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width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(W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140)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(H 142)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</a:t>
            </a:r>
            <a:r>
              <a:rPr dirty="0" sz="1100" spc="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884" y="8660079"/>
            <a:ext cx="189611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= 140/2 + 84 =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154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07574" y="2395220"/>
            <a:ext cx="5657180" cy="347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1567" y="2390520"/>
            <a:ext cx="5769610" cy="3479800"/>
          </a:xfrm>
          <a:custGeom>
            <a:avLst/>
            <a:gdLst/>
            <a:ahLst/>
            <a:cxnLst/>
            <a:rect l="l" t="t" r="r" b="b"/>
            <a:pathLst>
              <a:path w="5769609" h="3479800">
                <a:moveTo>
                  <a:pt x="0" y="3479800"/>
                </a:moveTo>
                <a:lnTo>
                  <a:pt x="5769356" y="3479800"/>
                </a:lnTo>
                <a:lnTo>
                  <a:pt x="5769356" y="0"/>
                </a:lnTo>
                <a:lnTo>
                  <a:pt x="0" y="0"/>
                </a:lnTo>
                <a:lnTo>
                  <a:pt x="0" y="347980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60861" y="6526059"/>
            <a:ext cx="5243850" cy="182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11567" y="6439661"/>
            <a:ext cx="5769610" cy="2198370"/>
          </a:xfrm>
          <a:custGeom>
            <a:avLst/>
            <a:gdLst/>
            <a:ahLst/>
            <a:cxnLst/>
            <a:rect l="l" t="t" r="r" b="b"/>
            <a:pathLst>
              <a:path w="5769609" h="2198370">
                <a:moveTo>
                  <a:pt x="0" y="2198370"/>
                </a:moveTo>
                <a:lnTo>
                  <a:pt x="5769610" y="2198370"/>
                </a:lnTo>
                <a:lnTo>
                  <a:pt x="5769610" y="0"/>
                </a:lnTo>
                <a:lnTo>
                  <a:pt x="0" y="0"/>
                </a:lnTo>
                <a:lnTo>
                  <a:pt x="0" y="219837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33832"/>
            <a:ext cx="4808855" cy="802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=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width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leftmost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</a:t>
            </a:r>
            <a:r>
              <a:rPr dirty="0" sz="1100" spc="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centerY = 142/2 + 34 =</a:t>
            </a:r>
            <a:r>
              <a:rPr dirty="0" sz="1100" spc="-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105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centerY =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half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added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its topmost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</a:t>
            </a:r>
            <a:r>
              <a:rPr dirty="0" sz="1100" spc="6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coordinate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639445" marR="633095" indent="205740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Practice for the Vision Data  Challenge - VEXcode V5</a:t>
            </a:r>
            <a:r>
              <a:rPr dirty="0" sz="2800" spc="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84884" y="7351014"/>
            <a:ext cx="5043170" cy="1777364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15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Add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missing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values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below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in 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your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engineering  notebook.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are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provided data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snapshot: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 =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1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 =</a:t>
            </a:r>
            <a:r>
              <a:rPr dirty="0" sz="1100" spc="-9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36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 =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950" y="1890902"/>
            <a:ext cx="5680641" cy="529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7" y="1886204"/>
            <a:ext cx="5724525" cy="5305425"/>
          </a:xfrm>
          <a:custGeom>
            <a:avLst/>
            <a:gdLst/>
            <a:ahLst/>
            <a:cxnLst/>
            <a:rect l="l" t="t" r="r" b="b"/>
            <a:pathLst>
              <a:path w="5724525" h="5305425">
                <a:moveTo>
                  <a:pt x="0" y="5305425"/>
                </a:moveTo>
                <a:lnTo>
                  <a:pt x="5724525" y="5305425"/>
                </a:lnTo>
                <a:lnTo>
                  <a:pt x="5724525" y="0"/>
                </a:lnTo>
                <a:lnTo>
                  <a:pt x="0" y="0"/>
                </a:lnTo>
                <a:lnTo>
                  <a:pt x="0" y="53054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42975"/>
            <a:ext cx="69342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H =</a:t>
            </a:r>
            <a:r>
              <a:rPr dirty="0" sz="1100" spc="-7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150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884" y="3945763"/>
            <a:ext cx="4331970" cy="4635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REDBOX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8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REDBOX higher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lower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23950" y="822833"/>
            <a:ext cx="5715000" cy="3095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9187" y="818007"/>
            <a:ext cx="5724525" cy="3105150"/>
          </a:xfrm>
          <a:custGeom>
            <a:avLst/>
            <a:gdLst/>
            <a:ahLst/>
            <a:cxnLst/>
            <a:rect l="l" t="t" r="r" b="b"/>
            <a:pathLst>
              <a:path w="5724525" h="3105150">
                <a:moveTo>
                  <a:pt x="0" y="3105149"/>
                </a:moveTo>
                <a:lnTo>
                  <a:pt x="5724525" y="3105149"/>
                </a:lnTo>
                <a:lnTo>
                  <a:pt x="5724525" y="0"/>
                </a:lnTo>
                <a:lnTo>
                  <a:pt x="0" y="0"/>
                </a:lnTo>
                <a:lnTo>
                  <a:pt x="0" y="3105149"/>
                </a:lnTo>
                <a:close/>
              </a:path>
            </a:pathLst>
          </a:custGeom>
          <a:ln w="952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598930" marR="771525" indent="-82232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The Vision Data Challenge -  VEXcode V5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>
                <a:solidFill>
                  <a:srgbClr val="FFFFFF"/>
                </a:solidFill>
              </a:rPr>
              <a:t>Text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97584" y="5907404"/>
            <a:ext cx="5474970" cy="200469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>
              <a:lnSpc>
                <a:spcPct val="103299"/>
              </a:lnSpc>
              <a:spcBef>
                <a:spcPts val="25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Complete the Vision Data Challenge by answering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questions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and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filling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in 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missing data in your  engineering</a:t>
            </a:r>
            <a:r>
              <a:rPr dirty="0" sz="1800" spc="-1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notebook.</a:t>
            </a:r>
            <a:endParaRPr sz="180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spcBef>
                <a:spcPts val="1400"/>
              </a:spcBef>
              <a:buClr>
                <a:srgbClr val="000000"/>
              </a:buClr>
              <a:buFont typeface="Symbol"/>
              <a:buChar char=""/>
              <a:tabLst>
                <a:tab pos="1727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these instructions was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used to take the snapshot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above?</a:t>
            </a:r>
            <a:endParaRPr sz="1100">
              <a:latin typeface="Arial"/>
              <a:cs typeface="Arial"/>
            </a:endParaRPr>
          </a:p>
          <a:p>
            <a:pPr marL="182245" marR="5200015">
              <a:lnSpc>
                <a:spcPct val="1557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Courier New"/>
                <a:cs typeface="Courier New"/>
              </a:rPr>
              <a:t>o  o</a:t>
            </a:r>
            <a:endParaRPr sz="1100">
              <a:latin typeface="Courier New"/>
              <a:cs typeface="Courier New"/>
            </a:endParaRPr>
          </a:p>
          <a:p>
            <a:pPr marL="172085" indent="-172720">
              <a:lnSpc>
                <a:spcPct val="100000"/>
              </a:lnSpc>
              <a:spcBef>
                <a:spcPts val="805"/>
              </a:spcBef>
              <a:buClr>
                <a:srgbClr val="000000"/>
              </a:buClr>
              <a:buFont typeface="Symbol"/>
              <a:buChar char=""/>
              <a:tabLst>
                <a:tab pos="1727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Fill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values: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1890903"/>
            <a:ext cx="5759830" cy="3851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1886204"/>
            <a:ext cx="5769610" cy="3861435"/>
          </a:xfrm>
          <a:custGeom>
            <a:avLst/>
            <a:gdLst/>
            <a:ahLst/>
            <a:cxnLst/>
            <a:rect l="l" t="t" r="r" b="b"/>
            <a:pathLst>
              <a:path w="5769609" h="3861435">
                <a:moveTo>
                  <a:pt x="0" y="3861435"/>
                </a:moveTo>
                <a:lnTo>
                  <a:pt x="5769356" y="3861435"/>
                </a:lnTo>
                <a:lnTo>
                  <a:pt x="5769356" y="0"/>
                </a:lnTo>
                <a:lnTo>
                  <a:pt x="0" y="0"/>
                </a:lnTo>
                <a:lnTo>
                  <a:pt x="0" y="386143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80945" y="5180203"/>
            <a:ext cx="398970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The green icon indicates that the build needs </a:t>
            </a:r>
            <a:r>
              <a:rPr dirty="0" sz="900" spc="-10" i="1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be flipped over (upside</a:t>
            </a:r>
            <a:r>
              <a:rPr dirty="0" sz="900" spc="1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down).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6330" y="476250"/>
            <a:ext cx="5760212" cy="437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11567" y="471551"/>
            <a:ext cx="5770245" cy="4617720"/>
          </a:xfrm>
          <a:custGeom>
            <a:avLst/>
            <a:gdLst/>
            <a:ahLst/>
            <a:cxnLst/>
            <a:rect l="l" t="t" r="r" b="b"/>
            <a:pathLst>
              <a:path w="5770245" h="4617720">
                <a:moveTo>
                  <a:pt x="0" y="4617720"/>
                </a:moveTo>
                <a:lnTo>
                  <a:pt x="5769737" y="4617720"/>
                </a:lnTo>
                <a:lnTo>
                  <a:pt x="5769737" y="0"/>
                </a:lnTo>
                <a:lnTo>
                  <a:pt x="0" y="0"/>
                </a:lnTo>
                <a:lnTo>
                  <a:pt x="0" y="461772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3712590"/>
            <a:ext cx="5492750" cy="15119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robot's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point?</a:t>
            </a:r>
            <a:endParaRPr sz="11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above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below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center point?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2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YELLOWBOX is </a:t>
            </a:r>
            <a:r>
              <a:rPr dirty="0" u="heavy" sz="1100" spc="-5" b="1">
                <a:solidFill>
                  <a:srgbClr val="525252"/>
                </a:solidFill>
                <a:uFill>
                  <a:solidFill>
                    <a:srgbClr val="525252"/>
                  </a:solidFill>
                </a:uFill>
                <a:latin typeface="Arial"/>
                <a:cs typeface="Arial"/>
              </a:rPr>
              <a:t>NOT</a:t>
            </a:r>
            <a:r>
              <a:rPr dirty="0" sz="1100" spc="-5" b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best name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give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this object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you want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recognize  which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signature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which.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Which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these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better name?</a:t>
            </a:r>
            <a:r>
              <a:rPr dirty="0" sz="1100" spc="-5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Why?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Symbol"/>
              <a:buChar char=""/>
            </a:pPr>
            <a:endParaRPr sz="1150">
              <a:latin typeface="Arial"/>
              <a:cs typeface="Arial"/>
            </a:endParaRPr>
          </a:p>
          <a:p>
            <a:pPr lvl="1" marL="354965" indent="-160655">
              <a:lnSpc>
                <a:spcPct val="100000"/>
              </a:lnSpc>
              <a:spcBef>
                <a:spcPts val="5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YELLOWGEAR</a:t>
            </a:r>
            <a:endParaRPr sz="1100">
              <a:latin typeface="Arial"/>
              <a:cs typeface="Arial"/>
            </a:endParaRPr>
          </a:p>
          <a:p>
            <a:pPr lvl="1" marL="354965" indent="-170815">
              <a:lnSpc>
                <a:spcPct val="100000"/>
              </a:lnSpc>
              <a:spcBef>
                <a:spcPts val="740"/>
              </a:spcBef>
              <a:buFont typeface="Courier New"/>
              <a:buChar char="o"/>
              <a:tabLst>
                <a:tab pos="3556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YELLOWCUBE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3632" y="476250"/>
            <a:ext cx="5715000" cy="3133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18869" y="471423"/>
            <a:ext cx="5724525" cy="3143250"/>
          </a:xfrm>
          <a:custGeom>
            <a:avLst/>
            <a:gdLst/>
            <a:ahLst/>
            <a:cxnLst/>
            <a:rect l="l" t="t" r="r" b="b"/>
            <a:pathLst>
              <a:path w="5724525" h="3143250">
                <a:moveTo>
                  <a:pt x="0" y="3143250"/>
                </a:moveTo>
                <a:lnTo>
                  <a:pt x="5724525" y="3143250"/>
                </a:lnTo>
                <a:lnTo>
                  <a:pt x="5724525" y="0"/>
                </a:lnTo>
                <a:lnTo>
                  <a:pt x="0" y="0"/>
                </a:lnTo>
                <a:lnTo>
                  <a:pt x="0" y="314325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5829" y="1786787"/>
            <a:ext cx="3561079" cy="1424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43100"/>
              </a:lnSpc>
              <a:spcBef>
                <a:spcPts val="100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Understand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the core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concepts and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how 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apply them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to different</a:t>
            </a:r>
            <a:r>
              <a:rPr dirty="0" sz="1600" spc="-15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situations.</a:t>
            </a:r>
            <a:endParaRPr sz="1600">
              <a:latin typeface="Arial"/>
              <a:cs typeface="Arial"/>
            </a:endParaRPr>
          </a:p>
          <a:p>
            <a:pPr algn="ctr" marL="30480" marR="21590">
              <a:lnSpc>
                <a:spcPct val="143700"/>
              </a:lnSpc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This review </a:t>
            </a:r>
            <a:r>
              <a:rPr dirty="0" sz="1600">
                <a:solidFill>
                  <a:srgbClr val="D60911"/>
                </a:solidFill>
                <a:latin typeface="Arial"/>
                <a:cs typeface="Arial"/>
              </a:rPr>
              <a:t>process </a:t>
            </a:r>
            <a:r>
              <a:rPr dirty="0" sz="1600" spc="-10">
                <a:solidFill>
                  <a:srgbClr val="D60911"/>
                </a:solidFill>
                <a:latin typeface="Arial"/>
                <a:cs typeface="Arial"/>
              </a:rPr>
              <a:t>will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fuel motivation  to</a:t>
            </a:r>
            <a:r>
              <a:rPr dirty="0" sz="1600" spc="-1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learn.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613410"/>
          </a:xfrm>
          <a:custGeom>
            <a:avLst/>
            <a:gdLst/>
            <a:ahLst/>
            <a:cxnLst/>
            <a:rect l="l" t="t" r="r" b="b"/>
            <a:pathLst>
              <a:path w="5999480" h="613410">
                <a:moveTo>
                  <a:pt x="0" y="612952"/>
                </a:moveTo>
                <a:lnTo>
                  <a:pt x="5999353" y="612952"/>
                </a:lnTo>
                <a:lnTo>
                  <a:pt x="5999353" y="0"/>
                </a:lnTo>
                <a:lnTo>
                  <a:pt x="0" y="0"/>
                </a:lnTo>
                <a:lnTo>
                  <a:pt x="0" y="612952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marL="679450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Review - VEXcode V5</a:t>
            </a:r>
            <a:r>
              <a:rPr dirty="0" sz="2800" spc="5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Blocks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084884" y="1828546"/>
            <a:ext cx="38652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1. </a:t>
            </a: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What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does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latin typeface="Courier New"/>
                <a:cs typeface="Courier New"/>
              </a:rPr>
              <a:t>snapshot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block do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in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this</a:t>
            </a:r>
            <a:r>
              <a:rPr dirty="0" sz="1100" spc="-25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example?</a:t>
            </a:r>
            <a:endParaRPr sz="110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4884" y="5989701"/>
            <a:ext cx="5598795" cy="30105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265" indent="-229235">
              <a:lnSpc>
                <a:spcPct val="100000"/>
              </a:lnSpc>
              <a:spcBef>
                <a:spcPts val="10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continuous video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sees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Brain's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screen</a:t>
            </a:r>
            <a:endParaRPr sz="1100">
              <a:latin typeface="Arial"/>
              <a:cs typeface="Arial"/>
            </a:endParaRPr>
          </a:p>
          <a:p>
            <a:pPr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exists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endParaRPr sz="1100">
              <a:latin typeface="Arial"/>
              <a:cs typeface="Arial"/>
            </a:endParaRPr>
          </a:p>
          <a:p>
            <a:pPr marL="469265" marR="260350" indent="-228600">
              <a:lnSpc>
                <a:spcPts val="1260"/>
              </a:lnSpc>
              <a:spcBef>
                <a:spcPts val="95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Takes a snapshot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current image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analyzed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AutoNum type="arabicPeriod" startAt="2"/>
              <a:tabLst>
                <a:tab pos="241300" algn="l"/>
              </a:tabLst>
            </a:pP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Which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of 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following should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come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first when configuring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signature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for 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Vision</a:t>
            </a:r>
            <a:r>
              <a:rPr dirty="0" sz="1100" spc="-3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Sensor?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area 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selected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"Set"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signature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in view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93950" y="2120519"/>
            <a:ext cx="31750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89123" y="2115820"/>
            <a:ext cx="3184525" cy="3743325"/>
          </a:xfrm>
          <a:custGeom>
            <a:avLst/>
            <a:gdLst/>
            <a:ahLst/>
            <a:cxnLst/>
            <a:rect l="l" t="t" r="r" b="b"/>
            <a:pathLst>
              <a:path w="3184525" h="3743325">
                <a:moveTo>
                  <a:pt x="0" y="3743325"/>
                </a:moveTo>
                <a:lnTo>
                  <a:pt x="3184525" y="3743325"/>
                </a:lnTo>
                <a:lnTo>
                  <a:pt x="3184525" y="0"/>
                </a:lnTo>
                <a:lnTo>
                  <a:pt x="0" y="0"/>
                </a:lnTo>
                <a:lnTo>
                  <a:pt x="0" y="374332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822451"/>
            <a:ext cx="5693410" cy="5121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241300" algn="l"/>
              </a:tabLst>
            </a:pP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Which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of 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following 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NOT an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example of tuning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Vision</a:t>
            </a:r>
            <a:r>
              <a:rPr dirty="0" sz="1100" spc="-85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Sensor?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7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signature slider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Resetting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signature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slider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dirty="0" sz="1100" spc="1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41300" algn="l"/>
              </a:tabLst>
            </a:pP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Why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 </a:t>
            </a:r>
            <a:r>
              <a:rPr dirty="0" sz="1100" spc="-5" b="1">
                <a:latin typeface="Courier New"/>
                <a:cs typeface="Courier New"/>
              </a:rPr>
              <a:t>forever</a:t>
            </a:r>
            <a:r>
              <a:rPr dirty="0" sz="1100" spc="-365" b="1">
                <a:latin typeface="Courier New"/>
                <a:cs typeface="Courier New"/>
              </a:rPr>
              <a:t>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block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used in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Detecting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Objects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example project?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9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"Blue 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found"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printed forever</a:t>
            </a:r>
            <a:endParaRPr sz="1100">
              <a:latin typeface="Arial"/>
              <a:cs typeface="Arial"/>
            </a:endParaRPr>
          </a:p>
          <a:p>
            <a:pPr lvl="1" marL="469265" marR="5080" indent="-228600">
              <a:lnSpc>
                <a:spcPct val="95900"/>
              </a:lnSpc>
              <a:spcBef>
                <a:spcPts val="9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snapshot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takes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current image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the Vision Sensor sees. 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forever block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multiple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snapshots so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continuously check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</a:t>
            </a:r>
            <a:r>
              <a:rPr dirty="0" sz="1100" spc="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objects.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blocks inside should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repeat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certain 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if-then-else block needed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contained inside another looping</a:t>
            </a:r>
            <a:r>
              <a:rPr dirty="0" sz="1100" spc="6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block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50">
              <a:latin typeface="Arial"/>
              <a:cs typeface="Arial"/>
            </a:endParaRPr>
          </a:p>
          <a:p>
            <a:pPr marL="240665" marR="119380" indent="-228600">
              <a:lnSpc>
                <a:spcPts val="1300"/>
              </a:lnSpc>
              <a:buAutoNum type="arabicPeriod" startAt="3"/>
              <a:tabLst>
                <a:tab pos="241300" algn="l"/>
              </a:tabLst>
            </a:pP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leftmost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X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value of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an </a:t>
            </a: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object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30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pixels and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width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40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pixels in  total. </a:t>
            </a: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What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true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about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this</a:t>
            </a:r>
            <a:r>
              <a:rPr dirty="0" sz="1100" spc="-4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object?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robot's center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7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robot's center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64780" cy="10058400"/>
          </a:xfrm>
          <a:custGeom>
            <a:avLst/>
            <a:gdLst/>
            <a:ahLst/>
            <a:cxnLst/>
            <a:rect l="l" t="t" r="r" b="b"/>
            <a:pathLst>
              <a:path w="7764780" h="10058400">
                <a:moveTo>
                  <a:pt x="454926" y="0"/>
                </a:moveTo>
                <a:lnTo>
                  <a:pt x="0" y="0"/>
                </a:lnTo>
                <a:lnTo>
                  <a:pt x="0" y="10058399"/>
                </a:lnTo>
                <a:lnTo>
                  <a:pt x="7764780" y="10058399"/>
                </a:lnTo>
                <a:lnTo>
                  <a:pt x="7764780" y="9610725"/>
                </a:lnTo>
                <a:lnTo>
                  <a:pt x="709066" y="9610725"/>
                </a:lnTo>
                <a:lnTo>
                  <a:pt x="663537" y="9606613"/>
                </a:lnTo>
                <a:lnTo>
                  <a:pt x="620623" y="9594767"/>
                </a:lnTo>
                <a:lnTo>
                  <a:pt x="581055" y="9575917"/>
                </a:lnTo>
                <a:lnTo>
                  <a:pt x="545566" y="9550796"/>
                </a:lnTo>
                <a:lnTo>
                  <a:pt x="514888" y="9520135"/>
                </a:lnTo>
                <a:lnTo>
                  <a:pt x="489753" y="9484665"/>
                </a:lnTo>
                <a:lnTo>
                  <a:pt x="470893" y="9445119"/>
                </a:lnTo>
                <a:lnTo>
                  <a:pt x="459040" y="9402228"/>
                </a:lnTo>
                <a:lnTo>
                  <a:pt x="454926" y="9356725"/>
                </a:lnTo>
                <a:lnTo>
                  <a:pt x="454926" y="0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400" y="9648823"/>
            <a:ext cx="1833245" cy="363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8712" y="463245"/>
            <a:ext cx="5999480" cy="613410"/>
          </a:xfrm>
          <a:custGeom>
            <a:avLst/>
            <a:gdLst/>
            <a:ahLst/>
            <a:cxnLst/>
            <a:rect l="l" t="t" r="r" b="b"/>
            <a:pathLst>
              <a:path w="5999480" h="613410">
                <a:moveTo>
                  <a:pt x="0" y="612952"/>
                </a:moveTo>
                <a:lnTo>
                  <a:pt x="5999353" y="612952"/>
                </a:lnTo>
                <a:lnTo>
                  <a:pt x="5999353" y="0"/>
                </a:lnTo>
                <a:lnTo>
                  <a:pt x="0" y="0"/>
                </a:lnTo>
                <a:lnTo>
                  <a:pt x="0" y="612952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Review - VEXcode V5</a:t>
            </a:r>
            <a:r>
              <a:rPr dirty="0" sz="2800">
                <a:solidFill>
                  <a:srgbClr val="FFFFFF"/>
                </a:solidFill>
              </a:rPr>
              <a:t> Text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1084884" y="1828546"/>
            <a:ext cx="5598795" cy="6939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AutoNum type="arabicPeriod" startAt="6"/>
              <a:tabLst>
                <a:tab pos="241300" algn="l"/>
              </a:tabLst>
            </a:pP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What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does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takeSnapshot()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instruction</a:t>
            </a:r>
            <a:r>
              <a:rPr dirty="0" sz="1100" spc="-5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do?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Streams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continuous video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r>
              <a:rPr dirty="0" sz="1100" spc="3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Brain's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screen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Determines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exists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endParaRPr sz="1100">
              <a:latin typeface="Arial"/>
              <a:cs typeface="Arial"/>
            </a:endParaRPr>
          </a:p>
          <a:p>
            <a:pPr lvl="1" marL="469265" marR="260350" indent="-228600">
              <a:lnSpc>
                <a:spcPts val="1260"/>
              </a:lnSpc>
              <a:spcBef>
                <a:spcPts val="95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Takes a snapshot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current image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so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analyzed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525252"/>
              </a:buClr>
              <a:buFont typeface="Courier New"/>
              <a:buChar char="o"/>
            </a:pPr>
            <a:endParaRPr sz="1400">
              <a:latin typeface="Arial"/>
              <a:cs typeface="Arial"/>
            </a:endParaRPr>
          </a:p>
          <a:p>
            <a:pPr marL="240665" marR="5080" indent="-228600">
              <a:lnSpc>
                <a:spcPts val="1300"/>
              </a:lnSpc>
              <a:buAutoNum type="arabicPeriod" startAt="6"/>
              <a:tabLst>
                <a:tab pos="241300" algn="l"/>
              </a:tabLst>
            </a:pP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Which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of 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following should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come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first when configuring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signature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for 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Vision</a:t>
            </a:r>
            <a:r>
              <a:rPr dirty="0" sz="1100" spc="-3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Sensor?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Still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image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an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area 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can be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selected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Select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"Set"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button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Clear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 signature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object in view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</a:t>
            </a:r>
            <a:r>
              <a:rPr dirty="0" sz="1100" spc="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Sensor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Which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of 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following 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NOT an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example of tuning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Vision</a:t>
            </a:r>
            <a:r>
              <a:rPr dirty="0" sz="1100" spc="-75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Sensor?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5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signature slider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Resetting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color signature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adjusting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slider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brightness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does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not</a:t>
            </a:r>
            <a:r>
              <a:rPr dirty="0" sz="1100" spc="10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Calculating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x</a:t>
            </a:r>
            <a:endParaRPr sz="11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525252"/>
              </a:buClr>
              <a:buFont typeface="Courier New"/>
              <a:buChar char="o"/>
            </a:pPr>
            <a:endParaRPr sz="13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Why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 </a:t>
            </a:r>
            <a:r>
              <a:rPr dirty="0" sz="1100" spc="-5" b="1">
                <a:latin typeface="Courier New"/>
                <a:cs typeface="Courier New"/>
              </a:rPr>
              <a:t>forever</a:t>
            </a:r>
            <a:r>
              <a:rPr dirty="0" sz="1100" spc="-355" b="1">
                <a:latin typeface="Courier New"/>
                <a:cs typeface="Courier New"/>
              </a:rPr>
              <a:t>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block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used in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Detecting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Objects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example project?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9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"Blue object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found"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should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printed forever</a:t>
            </a:r>
            <a:endParaRPr sz="1100">
              <a:latin typeface="Arial"/>
              <a:cs typeface="Arial"/>
            </a:endParaRPr>
          </a:p>
          <a:p>
            <a:pPr algn="just" lvl="1" marL="469265" marR="66040" indent="-228600">
              <a:lnSpc>
                <a:spcPct val="95900"/>
              </a:lnSpc>
              <a:spcBef>
                <a:spcPts val="915"/>
              </a:spcBef>
              <a:buFont typeface="Courier New"/>
              <a:buChar char="o"/>
              <a:tabLst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takeSnapshot()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takes 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current image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what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Sensor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sees.  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forever structure 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Vision Sensor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take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multiple snapshots </a:t>
            </a:r>
            <a:r>
              <a:rPr dirty="0" sz="1100" spc="10">
                <a:solidFill>
                  <a:srgbClr val="525252"/>
                </a:solidFill>
                <a:latin typeface="Arial"/>
                <a:cs typeface="Arial"/>
              </a:rPr>
              <a:t>so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can continuously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check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different objects.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instructions inside should only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repeat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certain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number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</a:t>
            </a:r>
            <a:r>
              <a:rPr dirty="0" sz="1100" spc="1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times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if-then-else structure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needed to be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contained inside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another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looping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99308"/>
            <a:ext cx="7772400" cy="451484"/>
          </a:xfrm>
          <a:custGeom>
            <a:avLst/>
            <a:gdLst/>
            <a:ahLst/>
            <a:cxnLst/>
            <a:rect l="l" t="t" r="r" b="b"/>
            <a:pathLst>
              <a:path w="7772400" h="451484">
                <a:moveTo>
                  <a:pt x="0" y="451485"/>
                </a:moveTo>
                <a:lnTo>
                  <a:pt x="7772400" y="451485"/>
                </a:lnTo>
                <a:lnTo>
                  <a:pt x="7772400" y="0"/>
                </a:lnTo>
                <a:lnTo>
                  <a:pt x="0" y="0"/>
                </a:lnTo>
                <a:lnTo>
                  <a:pt x="0" y="451485"/>
                </a:lnTo>
                <a:close/>
              </a:path>
            </a:pathLst>
          </a:custGeom>
          <a:solidFill>
            <a:srgbClr val="D609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4884" y="438403"/>
            <a:ext cx="5581015" cy="146812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0665" marR="5080" indent="-228600">
              <a:lnSpc>
                <a:spcPts val="1300"/>
              </a:lnSpc>
              <a:spcBef>
                <a:spcPts val="160"/>
              </a:spcBef>
              <a:buAutoNum type="arabicPeriod" startAt="10"/>
              <a:tabLst>
                <a:tab pos="241300" algn="l"/>
              </a:tabLst>
            </a:pP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leftmost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X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value of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an </a:t>
            </a: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object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30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pixels and </a:t>
            </a:r>
            <a:r>
              <a:rPr dirty="0" sz="1100" spc="5" b="1">
                <a:solidFill>
                  <a:srgbClr val="525252"/>
                </a:solidFill>
                <a:latin typeface="Lucida Sans"/>
                <a:cs typeface="Lucida Sans"/>
              </a:rPr>
              <a:t>the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width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40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pixels in  total. </a:t>
            </a:r>
            <a:r>
              <a:rPr dirty="0" sz="1100" spc="-10" b="1">
                <a:solidFill>
                  <a:srgbClr val="525252"/>
                </a:solidFill>
                <a:latin typeface="Lucida Sans"/>
                <a:cs typeface="Lucida Sans"/>
              </a:rPr>
              <a:t>What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is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true </a:t>
            </a:r>
            <a:r>
              <a:rPr dirty="0" sz="1100" spc="-5" b="1">
                <a:solidFill>
                  <a:srgbClr val="525252"/>
                </a:solidFill>
                <a:latin typeface="Lucida Sans"/>
                <a:cs typeface="Lucida Sans"/>
              </a:rPr>
              <a:t>about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this</a:t>
            </a:r>
            <a:r>
              <a:rPr dirty="0" sz="1100" spc="-40" b="1">
                <a:solidFill>
                  <a:srgbClr val="525252"/>
                </a:solidFill>
                <a:latin typeface="Lucida Sans"/>
                <a:cs typeface="Lucida Sans"/>
              </a:rPr>
              <a:t> </a:t>
            </a:r>
            <a:r>
              <a:rPr dirty="0" sz="1100" b="1">
                <a:solidFill>
                  <a:srgbClr val="525252"/>
                </a:solidFill>
                <a:latin typeface="Lucida Sans"/>
                <a:cs typeface="Lucida Sans"/>
              </a:rPr>
              <a:t>object?</a:t>
            </a:r>
            <a:endParaRPr sz="1100">
              <a:latin typeface="Lucida Sans"/>
              <a:cs typeface="Lucida Sans"/>
            </a:endParaRPr>
          </a:p>
          <a:p>
            <a:pPr lvl="1" marL="469265" indent="-229235">
              <a:lnSpc>
                <a:spcPct val="100000"/>
              </a:lnSpc>
              <a:spcBef>
                <a:spcPts val="819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7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left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robot's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0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50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robot's center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  <a:p>
            <a:pPr lvl="1" marL="469265" indent="-229235">
              <a:lnSpc>
                <a:spcPct val="100000"/>
              </a:lnSpc>
              <a:spcBef>
                <a:spcPts val="865"/>
              </a:spcBef>
              <a:buFont typeface="Courier New"/>
              <a:buChar char="o"/>
              <a:tabLst>
                <a:tab pos="469265" algn="l"/>
                <a:tab pos="469900" algn="l"/>
              </a:tabLst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centerX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70 and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right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robot's center</a:t>
            </a:r>
            <a:r>
              <a:rPr dirty="0" sz="1100" spc="4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point.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0445" y="1892553"/>
            <a:ext cx="4371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Additional information, resources, and</a:t>
            </a:r>
            <a:r>
              <a:rPr dirty="0" sz="1600" spc="7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D60911"/>
                </a:solidFill>
                <a:latin typeface="Arial"/>
                <a:cs typeface="Arial"/>
              </a:rPr>
              <a:t>materials.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7280" y="472440"/>
            <a:ext cx="5757799" cy="1045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1027430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109220" rIns="0" bIns="0" rtlCol="0" vert="horz">
            <a:spAutoFit/>
          </a:bodyPr>
          <a:lstStyle/>
          <a:p>
            <a:pPr marL="1814830" marR="279400" indent="-1532255">
              <a:lnSpc>
                <a:spcPts val="3229"/>
              </a:lnSpc>
              <a:spcBef>
                <a:spcPts val="860"/>
              </a:spcBef>
            </a:pPr>
            <a:r>
              <a:rPr dirty="0" sz="2800" spc="-5">
                <a:solidFill>
                  <a:srgbClr val="FFFFFF"/>
                </a:solidFill>
              </a:rPr>
              <a:t>Using the 1 Post Hex Nut Retainer  w/ Bearing</a:t>
            </a:r>
            <a:r>
              <a:rPr dirty="0" sz="2800" spc="-10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Flat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952114" y="5826633"/>
            <a:ext cx="2052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1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Post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Hex Nut Retainer w/ Bearing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Flat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6343269"/>
            <a:ext cx="5741035" cy="265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Using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1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Post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Hex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Nut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Retainer </a:t>
            </a:r>
            <a:r>
              <a:rPr dirty="0" sz="1800" spc="-20">
                <a:solidFill>
                  <a:srgbClr val="D60911"/>
                </a:solidFill>
                <a:latin typeface="Arial"/>
                <a:cs typeface="Arial"/>
              </a:rPr>
              <a:t>w/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Bearing</a:t>
            </a:r>
            <a:r>
              <a:rPr dirty="0" sz="1800" spc="4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Flat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44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1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Post Hex Nut Retainer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w/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Bearing Flat allows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shafts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spin smoothly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through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in  structural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When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mounted,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provides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points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contact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components 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stability.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contains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post 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hole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component.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hole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is 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slotted 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fit a hex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nut, allowing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8-32 screw to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easily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tightened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need for a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wrench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pliers.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 the end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is intended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shafts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screws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pass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through.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retainer:</a:t>
            </a:r>
            <a:endParaRPr sz="1100">
              <a:latin typeface="Arial"/>
              <a:cs typeface="Arial"/>
            </a:endParaRPr>
          </a:p>
          <a:p>
            <a:pPr marL="184785" marR="167640" indent="-172720">
              <a:lnSpc>
                <a:spcPct val="1100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desired location,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end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sections are also backed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</a:t>
            </a:r>
            <a:r>
              <a:rPr dirty="0" sz="1100" spc="2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3702" y="2382484"/>
            <a:ext cx="4239889" cy="301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886204"/>
            <a:ext cx="5770245" cy="3850004"/>
          </a:xfrm>
          <a:custGeom>
            <a:avLst/>
            <a:gdLst/>
            <a:ahLst/>
            <a:cxnLst/>
            <a:rect l="l" t="t" r="r" b="b"/>
            <a:pathLst>
              <a:path w="5770245" h="3850004">
                <a:moveTo>
                  <a:pt x="0" y="3850005"/>
                </a:moveTo>
                <a:lnTo>
                  <a:pt x="5770245" y="3850005"/>
                </a:lnTo>
                <a:lnTo>
                  <a:pt x="5770245" y="0"/>
                </a:lnTo>
                <a:lnTo>
                  <a:pt x="0" y="0"/>
                </a:lnTo>
                <a:lnTo>
                  <a:pt x="0" y="3850005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4884" y="429869"/>
            <a:ext cx="5763895" cy="1737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243840" indent="-172720">
              <a:lnSpc>
                <a:spcPct val="108200"/>
              </a:lnSpc>
              <a:spcBef>
                <a:spcPts val="9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extruding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keep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  <a:p>
            <a:pPr marL="184785" marR="81280" indent="-172720">
              <a:lnSpc>
                <a:spcPct val="108200"/>
              </a:lnSpc>
              <a:spcBef>
                <a:spcPts val="675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hex nut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center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flush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component.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091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any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additional structural components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back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main structural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component,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if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applicable.</a:t>
            </a:r>
            <a:endParaRPr sz="1100">
              <a:latin typeface="Arial"/>
              <a:cs typeface="Arial"/>
            </a:endParaRPr>
          </a:p>
          <a:p>
            <a:pPr marL="184785" marR="343535" indent="-172720">
              <a:lnSpc>
                <a:spcPct val="110000"/>
              </a:lnSpc>
              <a:spcBef>
                <a:spcPts val="65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8-32 screw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appropriate length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component(s)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the  retainer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through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center hole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hex</a:t>
            </a:r>
            <a:r>
              <a:rPr dirty="0" sz="1100" spc="-3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nut.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64" y="460248"/>
            <a:ext cx="6005830" cy="619125"/>
          </a:xfrm>
          <a:prstGeom prst="rect"/>
          <a:solidFill>
            <a:srgbClr val="D60911"/>
          </a:solidFill>
          <a:ln w="6096">
            <a:solidFill>
              <a:srgbClr val="0077C7"/>
            </a:solidFill>
          </a:ln>
        </p:spPr>
        <p:txBody>
          <a:bodyPr wrap="square" lIns="0" tIns="81280" rIns="0" bIns="0" rtlCol="0" vert="horz">
            <a:spAutoFit/>
          </a:bodyPr>
          <a:lstStyle/>
          <a:p>
            <a:pPr marL="283210">
              <a:lnSpc>
                <a:spcPct val="100000"/>
              </a:lnSpc>
              <a:spcBef>
                <a:spcPts val="640"/>
              </a:spcBef>
            </a:pPr>
            <a:r>
              <a:rPr dirty="0" sz="2800" spc="-5">
                <a:solidFill>
                  <a:srgbClr val="FFFFFF"/>
                </a:solidFill>
              </a:rPr>
              <a:t>Using the 4 Post Hex Nut</a:t>
            </a:r>
            <a:r>
              <a:rPr dirty="0" sz="2800" spc="45">
                <a:solidFill>
                  <a:srgbClr val="FFFFFF"/>
                </a:solidFill>
              </a:rPr>
              <a:t> </a:t>
            </a:r>
            <a:r>
              <a:rPr dirty="0" sz="2800" spc="-5">
                <a:solidFill>
                  <a:srgbClr val="FFFFFF"/>
                </a:solidFill>
              </a:rPr>
              <a:t>Retainer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348354" y="5418201"/>
            <a:ext cx="12592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4 </a:t>
            </a:r>
            <a:r>
              <a:rPr dirty="0" sz="900" i="1">
                <a:solidFill>
                  <a:srgbClr val="525252"/>
                </a:solidFill>
                <a:latin typeface="Arial"/>
                <a:cs typeface="Arial"/>
              </a:rPr>
              <a:t>Post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Hex Nut</a:t>
            </a:r>
            <a:r>
              <a:rPr dirty="0" sz="900" spc="-35" i="1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900" spc="-5" i="1">
                <a:solidFill>
                  <a:srgbClr val="525252"/>
                </a:solidFill>
                <a:latin typeface="Arial"/>
                <a:cs typeface="Arial"/>
              </a:rPr>
              <a:t>Retainer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884" y="5933313"/>
            <a:ext cx="5734685" cy="3136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Using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the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4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Post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Hex </a:t>
            </a:r>
            <a:r>
              <a:rPr dirty="0" sz="1800">
                <a:solidFill>
                  <a:srgbClr val="D60911"/>
                </a:solidFill>
                <a:latin typeface="Arial"/>
                <a:cs typeface="Arial"/>
              </a:rPr>
              <a:t>Nut</a:t>
            </a:r>
            <a:r>
              <a:rPr dirty="0" sz="1800" spc="-10">
                <a:solidFill>
                  <a:srgbClr val="D60911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D60911"/>
                </a:solidFill>
                <a:latin typeface="Arial"/>
                <a:cs typeface="Arial"/>
              </a:rPr>
              <a:t>Retainer</a:t>
            </a:r>
            <a:endParaRPr sz="1800">
              <a:latin typeface="Arial"/>
              <a:cs typeface="Arial"/>
            </a:endParaRPr>
          </a:p>
          <a:p>
            <a:pPr marL="12700" marR="54610">
              <a:lnSpc>
                <a:spcPct val="124300"/>
              </a:lnSpc>
              <a:spcBef>
                <a:spcPts val="1000"/>
              </a:spcBef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4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Post Hex Nut Retainer provides five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points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contact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for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creating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strong connection  between two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structural components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using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one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nut.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retainer  contains a post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hole within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structural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component.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center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is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sized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slotted 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securely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fit a hex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nut, allowing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8-32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screw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easily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be tightened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without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need for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wrench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or</a:t>
            </a:r>
            <a:r>
              <a:rPr dirty="0" sz="1100" spc="-5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pliers.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make use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</a:t>
            </a:r>
            <a:r>
              <a:rPr dirty="0" sz="1100" spc="-2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retainer:</a:t>
            </a:r>
            <a:endParaRPr sz="1100">
              <a:latin typeface="Arial"/>
              <a:cs typeface="Arial"/>
            </a:endParaRPr>
          </a:p>
          <a:p>
            <a:pPr marL="184785" marR="5080" indent="-172720">
              <a:lnSpc>
                <a:spcPct val="110900"/>
              </a:lnSpc>
              <a:spcBef>
                <a:spcPts val="66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Align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it on a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VEX 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such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the center hole is in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desired location,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and each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corner is also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backed by 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</a:t>
            </a:r>
            <a:r>
              <a:rPr dirty="0" sz="1100" spc="-45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component.</a:t>
            </a:r>
            <a:endParaRPr sz="1100">
              <a:latin typeface="Arial"/>
              <a:cs typeface="Arial"/>
            </a:endParaRPr>
          </a:p>
          <a:p>
            <a:pPr marL="184785" marR="140970" indent="-172720">
              <a:lnSpc>
                <a:spcPct val="108200"/>
              </a:lnSpc>
              <a:spcBef>
                <a:spcPts val="70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square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posts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extruding from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structural component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to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help 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keep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in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place.</a:t>
            </a:r>
            <a:endParaRPr sz="1100">
              <a:latin typeface="Arial"/>
              <a:cs typeface="Arial"/>
            </a:endParaRPr>
          </a:p>
          <a:p>
            <a:pPr marL="184785" marR="52069" indent="-172720">
              <a:lnSpc>
                <a:spcPct val="108200"/>
              </a:lnSpc>
              <a:spcBef>
                <a:spcPts val="670"/>
              </a:spcBef>
              <a:buClr>
                <a:srgbClr val="000000"/>
              </a:buClr>
              <a:buFont typeface="Symbol"/>
              <a:buChar char=""/>
              <a:tabLst>
                <a:tab pos="185420" algn="l"/>
              </a:tabLst>
            </a:pP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Insert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a hex nut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into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center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section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retainer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so that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it is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flush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with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</a:t>
            </a:r>
            <a:r>
              <a:rPr dirty="0" sz="1100" spc="-5">
                <a:solidFill>
                  <a:srgbClr val="525252"/>
                </a:solidFill>
                <a:latin typeface="Arial"/>
                <a:cs typeface="Arial"/>
              </a:rPr>
              <a:t>rest </a:t>
            </a:r>
            <a:r>
              <a:rPr dirty="0" sz="1100" spc="-10">
                <a:solidFill>
                  <a:srgbClr val="525252"/>
                </a:solidFill>
                <a:latin typeface="Arial"/>
                <a:cs typeface="Arial"/>
              </a:rPr>
              <a:t>of </a:t>
            </a:r>
            <a:r>
              <a:rPr dirty="0" sz="1100">
                <a:solidFill>
                  <a:srgbClr val="525252"/>
                </a:solidFill>
                <a:latin typeface="Arial"/>
                <a:cs typeface="Arial"/>
              </a:rPr>
              <a:t>the  component.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39225" y="2342357"/>
            <a:ext cx="5407395" cy="227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11567" y="1477263"/>
            <a:ext cx="5770245" cy="3850004"/>
          </a:xfrm>
          <a:custGeom>
            <a:avLst/>
            <a:gdLst/>
            <a:ahLst/>
            <a:cxnLst/>
            <a:rect l="l" t="t" r="r" b="b"/>
            <a:pathLst>
              <a:path w="5770245" h="3850004">
                <a:moveTo>
                  <a:pt x="0" y="3850004"/>
                </a:moveTo>
                <a:lnTo>
                  <a:pt x="5770245" y="3850004"/>
                </a:lnTo>
                <a:lnTo>
                  <a:pt x="5770245" y="0"/>
                </a:lnTo>
                <a:lnTo>
                  <a:pt x="0" y="0"/>
                </a:lnTo>
                <a:lnTo>
                  <a:pt x="0" y="3850004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2525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Steve Stangl</dc:creator>
  <dc:title>Vision Sensor - V5</dc:title>
  <dcterms:created xsi:type="dcterms:W3CDTF">2020-03-25T20:46:21Z</dcterms:created>
  <dcterms:modified xsi:type="dcterms:W3CDTF">2020-03-25T20:46:21Z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2020-03-25T00:00:00Z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2020-03-25T00:00:00Z</vt:filetime>
  </property>
</Properties>
</file>